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Lst>
  <p:notesMasterIdLst>
    <p:notesMasterId r:id="rId80"/>
  </p:notesMasterIdLst>
  <p:handoutMasterIdLst>
    <p:handoutMasterId r:id="rId81"/>
  </p:handoutMasterIdLst>
  <p:sldIdLst>
    <p:sldId id="256" r:id="rId2"/>
    <p:sldId id="378" r:id="rId3"/>
    <p:sldId id="451" r:id="rId4"/>
    <p:sldId id="452" r:id="rId5"/>
    <p:sldId id="453" r:id="rId6"/>
    <p:sldId id="456" r:id="rId7"/>
    <p:sldId id="457" r:id="rId8"/>
    <p:sldId id="454" r:id="rId9"/>
    <p:sldId id="455" r:id="rId10"/>
    <p:sldId id="379" r:id="rId11"/>
    <p:sldId id="430" r:id="rId12"/>
    <p:sldId id="431" r:id="rId13"/>
    <p:sldId id="432" r:id="rId14"/>
    <p:sldId id="433" r:id="rId15"/>
    <p:sldId id="435" r:id="rId16"/>
    <p:sldId id="436" r:id="rId17"/>
    <p:sldId id="434" r:id="rId18"/>
    <p:sldId id="437" r:id="rId19"/>
    <p:sldId id="458" r:id="rId20"/>
    <p:sldId id="438" r:id="rId21"/>
    <p:sldId id="439" r:id="rId22"/>
    <p:sldId id="440" r:id="rId23"/>
    <p:sldId id="442" r:id="rId24"/>
    <p:sldId id="441" r:id="rId25"/>
    <p:sldId id="443" r:id="rId26"/>
    <p:sldId id="444" r:id="rId27"/>
    <p:sldId id="445" r:id="rId28"/>
    <p:sldId id="446" r:id="rId29"/>
    <p:sldId id="447" r:id="rId30"/>
    <p:sldId id="448" r:id="rId31"/>
    <p:sldId id="450" r:id="rId32"/>
    <p:sldId id="449" r:id="rId33"/>
    <p:sldId id="380" r:id="rId34"/>
    <p:sldId id="381" r:id="rId35"/>
    <p:sldId id="382" r:id="rId36"/>
    <p:sldId id="392" r:id="rId37"/>
    <p:sldId id="403" r:id="rId38"/>
    <p:sldId id="459" r:id="rId39"/>
    <p:sldId id="394" r:id="rId40"/>
    <p:sldId id="395" r:id="rId41"/>
    <p:sldId id="396" r:id="rId42"/>
    <p:sldId id="398" r:id="rId43"/>
    <p:sldId id="399" r:id="rId44"/>
    <p:sldId id="405" r:id="rId45"/>
    <p:sldId id="464" r:id="rId46"/>
    <p:sldId id="465" r:id="rId47"/>
    <p:sldId id="406" r:id="rId48"/>
    <p:sldId id="407" r:id="rId49"/>
    <p:sldId id="408" r:id="rId50"/>
    <p:sldId id="409" r:id="rId51"/>
    <p:sldId id="410" r:id="rId52"/>
    <p:sldId id="466" r:id="rId53"/>
    <p:sldId id="468" r:id="rId54"/>
    <p:sldId id="469" r:id="rId55"/>
    <p:sldId id="467" r:id="rId56"/>
    <p:sldId id="411" r:id="rId57"/>
    <p:sldId id="413" r:id="rId58"/>
    <p:sldId id="415" r:id="rId59"/>
    <p:sldId id="416" r:id="rId60"/>
    <p:sldId id="417" r:id="rId61"/>
    <p:sldId id="418" r:id="rId62"/>
    <p:sldId id="419" r:id="rId63"/>
    <p:sldId id="470" r:id="rId64"/>
    <p:sldId id="460" r:id="rId65"/>
    <p:sldId id="420" r:id="rId66"/>
    <p:sldId id="421" r:id="rId67"/>
    <p:sldId id="422" r:id="rId68"/>
    <p:sldId id="471" r:id="rId69"/>
    <p:sldId id="473" r:id="rId70"/>
    <p:sldId id="472" r:id="rId71"/>
    <p:sldId id="423" r:id="rId72"/>
    <p:sldId id="425" r:id="rId73"/>
    <p:sldId id="461" r:id="rId74"/>
    <p:sldId id="424" r:id="rId75"/>
    <p:sldId id="427" r:id="rId76"/>
    <p:sldId id="462" r:id="rId77"/>
    <p:sldId id="429" r:id="rId78"/>
    <p:sldId id="463" r:id="rId79"/>
  </p:sldIdLst>
  <p:sldSz cx="12188825" cy="6858000"/>
  <p:notesSz cx="7010400" cy="92964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7282C"/>
    <a:srgbClr val="0000FF"/>
    <a:srgbClr val="008000"/>
    <a:srgbClr val="FF9933"/>
    <a:srgbClr val="FF3737"/>
    <a:srgbClr val="A62323"/>
    <a:srgbClr val="76B6FF"/>
    <a:srgbClr val="FFFF66"/>
    <a:srgbClr val="272830"/>
    <a:srgbClr val="1A1A1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8" autoAdjust="0"/>
    <p:restoredTop sz="98538" autoAdjust="0"/>
  </p:normalViewPr>
  <p:slideViewPr>
    <p:cSldViewPr>
      <p:cViewPr>
        <p:scale>
          <a:sx n="100" d="100"/>
          <a:sy n="100" d="100"/>
        </p:scale>
        <p:origin x="-456" y="-210"/>
      </p:cViewPr>
      <p:guideLst>
        <p:guide orient="horz" pos="376"/>
        <p:guide pos="3834"/>
      </p:guideLst>
    </p:cSldViewPr>
  </p:slideViewPr>
  <p:outlineViewPr>
    <p:cViewPr>
      <p:scale>
        <a:sx n="33" d="100"/>
        <a:sy n="33" d="100"/>
      </p:scale>
      <p:origin x="0" y="3259"/>
    </p:cViewPr>
  </p:outlineViewPr>
  <p:notesTextViewPr>
    <p:cViewPr>
      <p:scale>
        <a:sx n="100" d="100"/>
        <a:sy n="100" d="100"/>
      </p:scale>
      <p:origin x="0" y="0"/>
    </p:cViewPr>
  </p:notesTextViewPr>
  <p:sorterViewPr>
    <p:cViewPr>
      <p:scale>
        <a:sx n="124" d="100"/>
        <a:sy n="124" d="100"/>
      </p:scale>
      <p:origin x="0" y="400"/>
    </p:cViewPr>
  </p:sorterViewPr>
  <p:notesViewPr>
    <p:cSldViewPr>
      <p:cViewPr varScale="1">
        <p:scale>
          <a:sx n="73" d="100"/>
          <a:sy n="73" d="100"/>
        </p:scale>
        <p:origin x="-2851" y="-72"/>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61" cy="465140"/>
          </a:xfrm>
          <a:prstGeom prst="rect">
            <a:avLst/>
          </a:prstGeom>
        </p:spPr>
        <p:txBody>
          <a:bodyPr vert="horz" lIns="92226" tIns="46113" rIns="92226" bIns="46113" rtlCol="0"/>
          <a:lstStyle>
            <a:lvl1pPr algn="l">
              <a:defRPr sz="1200"/>
            </a:lvl1pPr>
          </a:lstStyle>
          <a:p>
            <a:endParaRPr lang="en-US" dirty="0">
              <a:latin typeface="Tahoma"/>
            </a:endParaRPr>
          </a:p>
        </p:txBody>
      </p:sp>
      <p:sp>
        <p:nvSpPr>
          <p:cNvPr id="3" name="Date Placeholder 2"/>
          <p:cNvSpPr>
            <a:spLocks noGrp="1"/>
          </p:cNvSpPr>
          <p:nvPr>
            <p:ph type="dt" sz="quarter" idx="1"/>
          </p:nvPr>
        </p:nvSpPr>
        <p:spPr>
          <a:xfrm>
            <a:off x="3970634" y="1"/>
            <a:ext cx="3038161" cy="465140"/>
          </a:xfrm>
          <a:prstGeom prst="rect">
            <a:avLst/>
          </a:prstGeom>
        </p:spPr>
        <p:txBody>
          <a:bodyPr vert="horz" lIns="92226" tIns="46113" rIns="92226" bIns="46113" rtlCol="0"/>
          <a:lstStyle>
            <a:lvl1pPr algn="r">
              <a:defRPr sz="1200"/>
            </a:lvl1pPr>
          </a:lstStyle>
          <a:p>
            <a:fld id="{6D6DEC17-6CC2-504B-8C8B-022A0B88263C}" type="datetimeFigureOut">
              <a:rPr lang="en-US" smtClean="0">
                <a:latin typeface="Tahoma"/>
              </a:rPr>
              <a:pPr/>
              <a:t>11/15/2015</a:t>
            </a:fld>
            <a:endParaRPr lang="en-US" dirty="0">
              <a:latin typeface="Tahoma"/>
            </a:endParaRPr>
          </a:p>
        </p:txBody>
      </p:sp>
      <p:sp>
        <p:nvSpPr>
          <p:cNvPr id="4" name="Footer Placeholder 3"/>
          <p:cNvSpPr>
            <a:spLocks noGrp="1"/>
          </p:cNvSpPr>
          <p:nvPr>
            <p:ph type="ftr" sz="quarter" idx="2"/>
          </p:nvPr>
        </p:nvSpPr>
        <p:spPr>
          <a:xfrm>
            <a:off x="0" y="8829662"/>
            <a:ext cx="3038161" cy="465140"/>
          </a:xfrm>
          <a:prstGeom prst="rect">
            <a:avLst/>
          </a:prstGeom>
        </p:spPr>
        <p:txBody>
          <a:bodyPr vert="horz" lIns="92226" tIns="46113" rIns="92226" bIns="46113" rtlCol="0" anchor="b"/>
          <a:lstStyle>
            <a:lvl1pPr algn="l">
              <a:defRPr sz="1200"/>
            </a:lvl1pPr>
          </a:lstStyle>
          <a:p>
            <a:endParaRPr lang="en-US" dirty="0">
              <a:latin typeface="Tahoma"/>
            </a:endParaRPr>
          </a:p>
        </p:txBody>
      </p:sp>
      <p:sp>
        <p:nvSpPr>
          <p:cNvPr id="5" name="Slide Number Placeholder 4"/>
          <p:cNvSpPr>
            <a:spLocks noGrp="1"/>
          </p:cNvSpPr>
          <p:nvPr>
            <p:ph type="sldNum" sz="quarter" idx="3"/>
          </p:nvPr>
        </p:nvSpPr>
        <p:spPr>
          <a:xfrm>
            <a:off x="3970634" y="8829662"/>
            <a:ext cx="3038161" cy="465140"/>
          </a:xfrm>
          <a:prstGeom prst="rect">
            <a:avLst/>
          </a:prstGeom>
        </p:spPr>
        <p:txBody>
          <a:bodyPr vert="horz" lIns="92226" tIns="46113" rIns="92226" bIns="46113" rtlCol="0" anchor="b"/>
          <a:lstStyle>
            <a:lvl1pPr algn="r">
              <a:defRPr sz="1200"/>
            </a:lvl1pPr>
          </a:lstStyle>
          <a:p>
            <a:fld id="{722D122E-B046-5645-BCB4-51F61628BEC7}" type="slidenum">
              <a:rPr lang="en-US" smtClean="0">
                <a:latin typeface="Tahoma"/>
              </a:rPr>
              <a:pPr/>
              <a:t>‹#›</a:t>
            </a:fld>
            <a:endParaRPr lang="en-US" dirty="0">
              <a:latin typeface="Tahoma"/>
            </a:endParaRPr>
          </a:p>
        </p:txBody>
      </p:sp>
    </p:spTree>
    <p:extLst>
      <p:ext uri="{BB962C8B-B14F-4D97-AF65-F5344CB8AC3E}">
        <p14:creationId xmlns:p14="http://schemas.microsoft.com/office/powerpoint/2010/main" xmlns="" val="1408489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6" tIns="46588" rIns="93176" bIns="46588" rtlCol="0"/>
          <a:lstStyle>
            <a:lvl1pPr algn="l">
              <a:defRPr sz="1000">
                <a:latin typeface="Tahoma"/>
              </a:defRPr>
            </a:lvl1pPr>
          </a:lstStyle>
          <a:p>
            <a:endParaRPr lang="en-US" dirty="0"/>
          </a:p>
        </p:txBody>
      </p:sp>
      <p:sp>
        <p:nvSpPr>
          <p:cNvPr id="3" name="Date Placeholder 2"/>
          <p:cNvSpPr>
            <a:spLocks noGrp="1"/>
          </p:cNvSpPr>
          <p:nvPr>
            <p:ph type="dt" idx="1"/>
          </p:nvPr>
        </p:nvSpPr>
        <p:spPr>
          <a:xfrm>
            <a:off x="3970937" y="1"/>
            <a:ext cx="3037840" cy="464820"/>
          </a:xfrm>
          <a:prstGeom prst="rect">
            <a:avLst/>
          </a:prstGeom>
        </p:spPr>
        <p:txBody>
          <a:bodyPr vert="horz" lIns="93176" tIns="46588" rIns="93176" bIns="46588" rtlCol="0"/>
          <a:lstStyle>
            <a:lvl1pPr algn="r">
              <a:defRPr sz="1000">
                <a:latin typeface="Tahoma"/>
              </a:defRPr>
            </a:lvl1pPr>
          </a:lstStyle>
          <a:p>
            <a:fld id="{94BD8BE7-2CEE-4CB9-9ABE-658F4AD66801}" type="datetimeFigureOut">
              <a:rPr lang="en-US" smtClean="0"/>
              <a:pPr/>
              <a:t>11/15/2015</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6" tIns="46588" rIns="93176" bIns="46588" rtlCol="0" anchor="ctr"/>
          <a:lstStyle/>
          <a:p>
            <a:endParaRPr lang="en-US" dirty="0"/>
          </a:p>
        </p:txBody>
      </p:sp>
      <p:sp>
        <p:nvSpPr>
          <p:cNvPr id="5" name="Notes Placeholder 4"/>
          <p:cNvSpPr>
            <a:spLocks noGrp="1"/>
          </p:cNvSpPr>
          <p:nvPr>
            <p:ph type="body" sz="quarter" idx="3"/>
          </p:nvPr>
        </p:nvSpPr>
        <p:spPr>
          <a:xfrm>
            <a:off x="405245" y="4415791"/>
            <a:ext cx="6203373" cy="4183380"/>
          </a:xfrm>
          <a:prstGeom prst="rect">
            <a:avLst/>
          </a:prstGeom>
        </p:spPr>
        <p:txBody>
          <a:bodyPr vert="horz" lIns="93176" tIns="46588" rIns="93176" bIns="4658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6" tIns="46588" rIns="93176" bIns="46588" rtlCol="0" anchor="b"/>
          <a:lstStyle>
            <a:lvl1pPr algn="l">
              <a:defRPr sz="1000">
                <a:latin typeface="Tahoma"/>
              </a:defRPr>
            </a:lvl1pPr>
          </a:lstStyle>
          <a:p>
            <a:endParaRPr lang="en-US" dirty="0"/>
          </a:p>
        </p:txBody>
      </p:sp>
      <p:sp>
        <p:nvSpPr>
          <p:cNvPr id="7" name="Slide Number Placeholder 6"/>
          <p:cNvSpPr>
            <a:spLocks noGrp="1"/>
          </p:cNvSpPr>
          <p:nvPr>
            <p:ph type="sldNum" sz="quarter" idx="5"/>
          </p:nvPr>
        </p:nvSpPr>
        <p:spPr>
          <a:xfrm>
            <a:off x="3970937" y="8829967"/>
            <a:ext cx="3037840" cy="464820"/>
          </a:xfrm>
          <a:prstGeom prst="rect">
            <a:avLst/>
          </a:prstGeom>
        </p:spPr>
        <p:txBody>
          <a:bodyPr vert="horz" lIns="93176" tIns="46588" rIns="93176" bIns="46588" rtlCol="0" anchor="b"/>
          <a:lstStyle>
            <a:lvl1pPr algn="r">
              <a:defRPr sz="1000">
                <a:latin typeface="Tahoma"/>
              </a:defRPr>
            </a:lvl1pPr>
          </a:lstStyle>
          <a:p>
            <a:fld id="{708EA56A-F1B3-4F1F-ACD0-DEC49C4A85DD}" type="slidenum">
              <a:rPr lang="en-US" smtClean="0"/>
              <a:pPr/>
              <a:t>‹#›</a:t>
            </a:fld>
            <a:endParaRPr lang="en-US" dirty="0"/>
          </a:p>
        </p:txBody>
      </p:sp>
    </p:spTree>
    <p:extLst>
      <p:ext uri="{BB962C8B-B14F-4D97-AF65-F5344CB8AC3E}">
        <p14:creationId xmlns:p14="http://schemas.microsoft.com/office/powerpoint/2010/main" xmlns="" val="2519166202"/>
      </p:ext>
    </p:extLst>
  </p:cSld>
  <p:clrMap bg1="lt1" tx1="dk1" bg2="lt2" tx2="dk2" accent1="accent1" accent2="accent2" accent3="accent3" accent4="accent4" accent5="accent5" accent6="accent6" hlink="hlink" folHlink="folHlink"/>
  <p:notesStyle>
    <a:lvl1pPr marL="0" algn="l" defTabSz="1172078" rtl="0" eaLnBrk="1" latinLnBrk="0" hangingPunct="1">
      <a:defRPr sz="900" kern="1200">
        <a:solidFill>
          <a:schemeClr val="tx1"/>
        </a:solidFill>
        <a:latin typeface="Arial" pitchFamily="34" charset="0"/>
        <a:ea typeface="+mn-ea"/>
        <a:cs typeface="Arial" pitchFamily="34" charset="0"/>
      </a:defRPr>
    </a:lvl1pPr>
    <a:lvl2pPr marL="586039" algn="l" defTabSz="1172078" rtl="0" eaLnBrk="1" latinLnBrk="0" hangingPunct="1">
      <a:defRPr sz="900" kern="1200">
        <a:solidFill>
          <a:schemeClr val="tx1"/>
        </a:solidFill>
        <a:latin typeface="Arial" pitchFamily="34" charset="0"/>
        <a:ea typeface="+mn-ea"/>
        <a:cs typeface="Arial" pitchFamily="34" charset="0"/>
      </a:defRPr>
    </a:lvl2pPr>
    <a:lvl3pPr marL="1172078" algn="l" defTabSz="1172078" rtl="0" eaLnBrk="1" latinLnBrk="0" hangingPunct="1">
      <a:defRPr sz="900" kern="1200">
        <a:solidFill>
          <a:schemeClr val="tx1"/>
        </a:solidFill>
        <a:latin typeface="Arial" pitchFamily="34" charset="0"/>
        <a:ea typeface="+mn-ea"/>
        <a:cs typeface="Arial" pitchFamily="34" charset="0"/>
      </a:defRPr>
    </a:lvl3pPr>
    <a:lvl4pPr marL="1758117" algn="l" defTabSz="1172078" rtl="0" eaLnBrk="1" latinLnBrk="0" hangingPunct="1">
      <a:defRPr sz="900" kern="1200">
        <a:solidFill>
          <a:schemeClr val="tx1"/>
        </a:solidFill>
        <a:latin typeface="Arial" pitchFamily="34" charset="0"/>
        <a:ea typeface="+mn-ea"/>
        <a:cs typeface="Arial" pitchFamily="34" charset="0"/>
      </a:defRPr>
    </a:lvl4pPr>
    <a:lvl5pPr marL="2344156" algn="l" defTabSz="1172078" rtl="0" eaLnBrk="1" latinLnBrk="0" hangingPunct="1">
      <a:defRPr sz="900" kern="1200">
        <a:solidFill>
          <a:schemeClr val="tx1"/>
        </a:solidFill>
        <a:latin typeface="Arial" pitchFamily="34" charset="0"/>
        <a:ea typeface="+mn-ea"/>
        <a:cs typeface="Arial" pitchFamily="34" charset="0"/>
      </a:defRPr>
    </a:lvl5pPr>
    <a:lvl6pPr marL="2930195" algn="l" defTabSz="1172078" rtl="0" eaLnBrk="1" latinLnBrk="0" hangingPunct="1">
      <a:defRPr sz="1500" kern="1200">
        <a:solidFill>
          <a:schemeClr val="tx1"/>
        </a:solidFill>
        <a:latin typeface="+mn-lt"/>
        <a:ea typeface="+mn-ea"/>
        <a:cs typeface="+mn-cs"/>
      </a:defRPr>
    </a:lvl6pPr>
    <a:lvl7pPr marL="3516234" algn="l" defTabSz="1172078" rtl="0" eaLnBrk="1" latinLnBrk="0" hangingPunct="1">
      <a:defRPr sz="1500" kern="1200">
        <a:solidFill>
          <a:schemeClr val="tx1"/>
        </a:solidFill>
        <a:latin typeface="+mn-lt"/>
        <a:ea typeface="+mn-ea"/>
        <a:cs typeface="+mn-cs"/>
      </a:defRPr>
    </a:lvl7pPr>
    <a:lvl8pPr marL="4102273" algn="l" defTabSz="1172078" rtl="0" eaLnBrk="1" latinLnBrk="0" hangingPunct="1">
      <a:defRPr sz="1500" kern="1200">
        <a:solidFill>
          <a:schemeClr val="tx1"/>
        </a:solidFill>
        <a:latin typeface="+mn-lt"/>
        <a:ea typeface="+mn-ea"/>
        <a:cs typeface="+mn-cs"/>
      </a:defRPr>
    </a:lvl8pPr>
    <a:lvl9pPr marL="4688312" algn="l" defTabSz="1172078"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a:xfrm>
            <a:off x="394855" y="4415791"/>
            <a:ext cx="6213763" cy="4183380"/>
          </a:xfrm>
        </p:spPr>
        <p:txBody>
          <a:bodyPr>
            <a:normAutofit/>
          </a:bodyPr>
          <a:lstStyle/>
          <a:p>
            <a:endParaRPr lang="en-US" sz="900" dirty="0"/>
          </a:p>
        </p:txBody>
      </p:sp>
      <p:sp>
        <p:nvSpPr>
          <p:cNvPr id="4" name="Slide Number Placeholder 3"/>
          <p:cNvSpPr>
            <a:spLocks noGrp="1"/>
          </p:cNvSpPr>
          <p:nvPr>
            <p:ph type="sldNum" sz="quarter" idx="10"/>
          </p:nvPr>
        </p:nvSpPr>
        <p:spPr/>
        <p:txBody>
          <a:bodyPr/>
          <a:lstStyle/>
          <a:p>
            <a:fld id="{708EA56A-F1B3-4F1F-ACD0-DEC49C4A85DD}" type="slidenum">
              <a:rPr lang="en-US" sz="900" smtClean="0"/>
              <a:pPr/>
              <a:t>1</a:t>
            </a:fld>
            <a:endParaRPr lang="en-US" sz="900" dirty="0"/>
          </a:p>
        </p:txBody>
      </p:sp>
    </p:spTree>
    <p:extLst>
      <p:ext uri="{BB962C8B-B14F-4D97-AF65-F5344CB8AC3E}">
        <p14:creationId xmlns:p14="http://schemas.microsoft.com/office/powerpoint/2010/main" xmlns="" val="338759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15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AD6E75-E7A9-4FBD-A97F-C8A36AC033CA}" type="slidenum">
              <a:rPr lang="en-US"/>
              <a:pPr/>
              <a:t>51</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F3A85-5D22-49A3-ADEC-8B4EB9CF9773}" type="slidenum">
              <a:rPr lang="en-US"/>
              <a:pPr/>
              <a:t>56</a:t>
            </a:fld>
            <a:endParaRPr lang="en-US"/>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r>
              <a:rPr lang="en-US"/>
              <a:t>Think of a semantic wave front.</a:t>
            </a:r>
          </a:p>
          <a:p>
            <a:endParaRPr lang="en-US"/>
          </a:p>
          <a:p>
            <a:r>
              <a:rPr lang="en-US"/>
              <a:t>If you select and existing declarative language you start out with a larger footprint.</a:t>
            </a:r>
          </a:p>
          <a:p>
            <a:endParaRPr lang="en-US"/>
          </a:p>
          <a:p>
            <a:r>
              <a:rPr lang="en-US"/>
              <a:t>Making an internal groups “object library” public is often not practical for security reasons.</a:t>
            </a:r>
          </a:p>
          <a:p>
            <a:r>
              <a:rPr lang="en-US"/>
              <a:t>Making data definitions is usually much more realistic.</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3" name="Picture 12" descr="cover-2.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8224" y="1786"/>
            <a:ext cx="12305245" cy="6921700"/>
          </a:xfrm>
          <a:prstGeom prst="rect">
            <a:avLst/>
          </a:prstGeom>
        </p:spPr>
      </p:pic>
      <p:sp>
        <p:nvSpPr>
          <p:cNvPr id="14" name="Rectangle 13"/>
          <p:cNvSpPr/>
          <p:nvPr userDrawn="1"/>
        </p:nvSpPr>
        <p:spPr>
          <a:xfrm>
            <a:off x="-37357" y="1968499"/>
            <a:ext cx="12343658" cy="3091015"/>
          </a:xfrm>
          <a:prstGeom prst="rect">
            <a:avLst/>
          </a:prstGeom>
          <a:solidFill>
            <a:schemeClr val="bg1">
              <a:alpha val="92000"/>
            </a:schemeClr>
          </a:solidFill>
          <a:ln w="9525" algn="ctr">
            <a:noFill/>
            <a:miter lim="800000"/>
            <a:headEnd/>
            <a:tailEnd/>
          </a:ln>
          <a:effectLst>
            <a:outerShdw blurRad="50800" dist="38100" dir="5400000" algn="t" rotWithShape="0">
              <a:prstClr val="black">
                <a:alpha val="40000"/>
              </a:prstClr>
            </a:outerShdw>
          </a:effectLst>
        </p:spPr>
        <p:txBody>
          <a:bodyPr wrap="none" lIns="117208" tIns="58604" rIns="117208" bIns="58604" rtlCol="0" anchor="ctr"/>
          <a:lstStyle/>
          <a:p>
            <a:pPr algn="ctr"/>
            <a:endParaRPr lang="en-US" dirty="0">
              <a:solidFill>
                <a:schemeClr val="tx1"/>
              </a:solidFill>
              <a:latin typeface="Tahoma"/>
              <a:cs typeface="Tahoma"/>
            </a:endParaRPr>
          </a:p>
        </p:txBody>
      </p:sp>
      <p:sp>
        <p:nvSpPr>
          <p:cNvPr id="2" name="Title 1"/>
          <p:cNvSpPr>
            <a:spLocks noGrp="1"/>
          </p:cNvSpPr>
          <p:nvPr userDrawn="1">
            <p:ph type="ctrTitle" hasCustomPrompt="1"/>
          </p:nvPr>
        </p:nvSpPr>
        <p:spPr>
          <a:xfrm>
            <a:off x="530042" y="2944299"/>
            <a:ext cx="11320205" cy="1039490"/>
          </a:xfrm>
          <a:noFill/>
        </p:spPr>
        <p:txBody>
          <a:bodyPr lIns="0" tIns="0" rIns="0" bIns="0" anchor="ctr" anchorCtr="0">
            <a:noAutofit/>
          </a:bodyPr>
          <a:lstStyle>
            <a:lvl1pPr>
              <a:lnSpc>
                <a:spcPts val="5127"/>
              </a:lnSpc>
              <a:spcBef>
                <a:spcPts val="0"/>
              </a:spcBef>
              <a:spcAft>
                <a:spcPts val="0"/>
              </a:spcAft>
              <a:defRPr sz="4600" b="0">
                <a:solidFill>
                  <a:schemeClr val="tx1"/>
                </a:solidFill>
              </a:defRPr>
            </a:lvl1pPr>
          </a:lstStyle>
          <a:p>
            <a:r>
              <a:rPr lang="en-US" dirty="0" smtClean="0"/>
              <a:t>Introducing MarkLogic 7</a:t>
            </a:r>
            <a:endParaRPr lang="en-US" dirty="0"/>
          </a:p>
        </p:txBody>
      </p:sp>
      <p:sp>
        <p:nvSpPr>
          <p:cNvPr id="10" name="TextBox 9"/>
          <p:cNvSpPr txBox="1"/>
          <p:nvPr userDrawn="1"/>
        </p:nvSpPr>
        <p:spPr>
          <a:xfrm>
            <a:off x="7871953" y="4767135"/>
            <a:ext cx="4412528" cy="256852"/>
          </a:xfrm>
          <a:prstGeom prst="rect">
            <a:avLst/>
          </a:prstGeom>
          <a:noFill/>
        </p:spPr>
        <p:txBody>
          <a:bodyPr wrap="none" lIns="117208" tIns="58604" rIns="117208" bIns="58604" rtlCol="0">
            <a:spAutoFit/>
          </a:bodyPr>
          <a:lstStyle/>
          <a:p>
            <a:r>
              <a:rPr lang="en-US" sz="900" dirty="0" smtClean="0">
                <a:solidFill>
                  <a:schemeClr val="bg1">
                    <a:lumMod val="50000"/>
                  </a:schemeClr>
                </a:solidFill>
                <a:latin typeface="+mj-lt"/>
                <a:cs typeface="Tahoma"/>
              </a:rPr>
              <a:t>© COPYRIGHT 2015 MARKLOGIC CORPORATION. ALL RIGHTS RESERVED. </a:t>
            </a:r>
          </a:p>
        </p:txBody>
      </p:sp>
      <p:sp>
        <p:nvSpPr>
          <p:cNvPr id="28" name="Text Placeholder 27"/>
          <p:cNvSpPr>
            <a:spLocks noGrp="1"/>
          </p:cNvSpPr>
          <p:nvPr userDrawn="1">
            <p:ph type="body" sz="quarter" idx="10" hasCustomPrompt="1"/>
          </p:nvPr>
        </p:nvSpPr>
        <p:spPr>
          <a:xfrm>
            <a:off x="534349" y="3979334"/>
            <a:ext cx="11332827"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Presented By: Gary Bloom &amp; </a:t>
            </a:r>
            <a:r>
              <a:rPr lang="en-US" dirty="0" err="1" smtClean="0"/>
              <a:t>Michaline</a:t>
            </a:r>
            <a:r>
              <a:rPr lang="en-US" dirty="0" smtClean="0"/>
              <a:t> Todd</a:t>
            </a:r>
          </a:p>
        </p:txBody>
      </p:sp>
      <p:pic>
        <p:nvPicPr>
          <p:cNvPr id="25" name="Picture 24" descr="MarkLogic_RGB.wmf"/>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86222" y="2182368"/>
            <a:ext cx="2382520" cy="477520"/>
          </a:xfrm>
          <a:prstGeom prst="rect">
            <a:avLst/>
          </a:prstGeom>
        </p:spPr>
      </p:pic>
    </p:spTree>
    <p:extLst>
      <p:ext uri="{BB962C8B-B14F-4D97-AF65-F5344CB8AC3E}">
        <p14:creationId xmlns:p14="http://schemas.microsoft.com/office/powerpoint/2010/main" xmlns="" val="23117271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5" name="Picture 34" descr="MarkLogic_RGB.wmf"/>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36791" y="476504"/>
            <a:ext cx="1489075" cy="298450"/>
          </a:xfrm>
          <a:prstGeom prst="rect">
            <a:avLst/>
          </a:prstGeom>
        </p:spPr>
      </p:pic>
      <p:sp>
        <p:nvSpPr>
          <p:cNvPr id="15"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4" name="Picture 13" descr="curtain-slide-4.jp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0"/>
            <a:ext cx="12207240" cy="241665"/>
          </a:xfrm>
          <a:prstGeom prst="rect">
            <a:avLst/>
          </a:prstGeom>
        </p:spPr>
      </p:pic>
      <p:sp>
        <p:nvSpPr>
          <p:cNvPr id="16" name="TextBox 15"/>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smtClean="0">
                <a:solidFill>
                  <a:schemeClr val="bg1">
                    <a:lumMod val="50000"/>
                  </a:schemeClr>
                </a:solidFill>
                <a:latin typeface="+mn-lt"/>
                <a:cs typeface="Tahoma"/>
              </a:rPr>
              <a:t>© COPYRIGHT 2015 MARKLOGIC CORPORATION. ALL RIGHTS RESERVED. </a:t>
            </a:r>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Tree>
    <p:extLst>
      <p:ext uri="{BB962C8B-B14F-4D97-AF65-F5344CB8AC3E}">
        <p14:creationId xmlns:p14="http://schemas.microsoft.com/office/powerpoint/2010/main" xmlns="" val="342811422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pic>
        <p:nvPicPr>
          <p:cNvPr id="47" name="Picture 46" descr="MarkLogic_RGB.wmf"/>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36791" y="476504"/>
            <a:ext cx="1489075" cy="298450"/>
          </a:xfrm>
          <a:prstGeom prst="rect">
            <a:avLst/>
          </a:prstGeom>
        </p:spPr>
      </p:pic>
      <p:sp>
        <p:nvSpPr>
          <p:cNvPr id="14" name="TextBox 13"/>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smtClean="0">
                <a:solidFill>
                  <a:schemeClr val="bg1">
                    <a:lumMod val="50000"/>
                  </a:schemeClr>
                </a:solidFill>
                <a:latin typeface="+mn-lt"/>
                <a:cs typeface="Tahoma"/>
              </a:rPr>
              <a:t>© COPYRIGHT 2015 MARKLOGIC CORPORATION. ALL RIGHTS RESERVED. </a:t>
            </a: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pic>
        <p:nvPicPr>
          <p:cNvPr id="16" name="Picture 15" descr="curtain-slide-4.jp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0"/>
            <a:ext cx="12207240" cy="241665"/>
          </a:xfrm>
          <a:prstGeom prst="rect">
            <a:avLst/>
          </a:prstGeom>
        </p:spPr>
      </p:pic>
    </p:spTree>
    <p:extLst>
      <p:ext uri="{BB962C8B-B14F-4D97-AF65-F5344CB8AC3E}">
        <p14:creationId xmlns:p14="http://schemas.microsoft.com/office/powerpoint/2010/main" xmlns="" val="300876492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No Logo">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pic>
        <p:nvPicPr>
          <p:cNvPr id="13" name="Picture 12" descr="curtain-slide-4.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 y="0"/>
            <a:ext cx="12207240" cy="241665"/>
          </a:xfrm>
          <a:prstGeom prst="rect">
            <a:avLst/>
          </a:prstGeom>
        </p:spPr>
      </p:pic>
      <p:sp>
        <p:nvSpPr>
          <p:cNvPr id="14" name="TextBox 13"/>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smtClean="0">
                <a:solidFill>
                  <a:schemeClr val="bg1">
                    <a:lumMod val="50000"/>
                  </a:schemeClr>
                </a:solidFill>
                <a:latin typeface="+mn-lt"/>
                <a:cs typeface="Tahoma"/>
              </a:rPr>
              <a:t>© COPYRIGHT 2015 MARKLOGIC CORPORATION. ALL RIGHTS RESERVED. </a:t>
            </a:r>
          </a:p>
        </p:txBody>
      </p:sp>
      <p:sp>
        <p:nvSpPr>
          <p:cNvPr id="15" name="TextBox 14"/>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Tree>
    <p:extLst>
      <p:ext uri="{BB962C8B-B14F-4D97-AF65-F5344CB8AC3E}">
        <p14:creationId xmlns:p14="http://schemas.microsoft.com/office/powerpoint/2010/main" xmlns="" val="323443854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No Brandin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761975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New Chapter Blank">
    <p:spTree>
      <p:nvGrpSpPr>
        <p:cNvPr id="1" name=""/>
        <p:cNvGrpSpPr/>
        <p:nvPr/>
      </p:nvGrpSpPr>
      <p:grpSpPr>
        <a:xfrm>
          <a:off x="0" y="0"/>
          <a:ext cx="0" cy="0"/>
          <a:chOff x="0" y="0"/>
          <a:chExt cx="0" cy="0"/>
        </a:xfrm>
      </p:grpSpPr>
      <p:pic>
        <p:nvPicPr>
          <p:cNvPr id="4" name="Picture 3" descr="cover-sides.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786"/>
            <a:ext cx="12306300" cy="6922294"/>
          </a:xfrm>
          <a:prstGeom prst="rect">
            <a:avLst/>
          </a:prstGeom>
        </p:spPr>
      </p:pic>
      <p:sp>
        <p:nvSpPr>
          <p:cNvPr id="17" name="Title 1"/>
          <p:cNvSpPr>
            <a:spLocks noGrp="1"/>
          </p:cNvSpPr>
          <p:nvPr>
            <p:ph type="ctrTitle" hasCustomPrompt="1"/>
          </p:nvPr>
        </p:nvSpPr>
        <p:spPr>
          <a:xfrm>
            <a:off x="445382" y="2944299"/>
            <a:ext cx="11320205" cy="577835"/>
          </a:xfrm>
          <a:noFill/>
          <a:effectLst/>
        </p:spPr>
        <p:txBody>
          <a:bodyPr lIns="0" tIns="0" rIns="0" bIns="0" anchor="ctr" anchorCtr="0">
            <a:noAutofit/>
          </a:bodyPr>
          <a:lstStyle>
            <a:lvl1pPr algn="ctr">
              <a:lnSpc>
                <a:spcPts val="5127"/>
              </a:lnSpc>
              <a:spcBef>
                <a:spcPts val="0"/>
              </a:spcBef>
              <a:spcAft>
                <a:spcPts val="0"/>
              </a:spcAft>
              <a:defRPr sz="5400" b="0" cap="all" baseline="0">
                <a:solidFill>
                  <a:schemeClr val="bg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xmlns="" val="32883681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mlw-2014">
    <p:spTree>
      <p:nvGrpSpPr>
        <p:cNvPr id="1" name=""/>
        <p:cNvGrpSpPr/>
        <p:nvPr/>
      </p:nvGrpSpPr>
      <p:grpSpPr>
        <a:xfrm>
          <a:off x="0" y="0"/>
          <a:ext cx="0" cy="0"/>
          <a:chOff x="0" y="0"/>
          <a:chExt cx="0" cy="0"/>
        </a:xfrm>
      </p:grpSpPr>
      <p:pic>
        <p:nvPicPr>
          <p:cNvPr id="4" name="Picture 3" descr="cover-sides.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786"/>
            <a:ext cx="12306300" cy="6922294"/>
          </a:xfrm>
          <a:prstGeom prst="rect">
            <a:avLst/>
          </a:prstGeom>
        </p:spPr>
      </p:pic>
      <p:sp>
        <p:nvSpPr>
          <p:cNvPr id="6" name="Title 5"/>
          <p:cNvSpPr>
            <a:spLocks noGrp="1"/>
          </p:cNvSpPr>
          <p:nvPr>
            <p:ph type="title"/>
          </p:nvPr>
        </p:nvSpPr>
        <p:spPr>
          <a:xfrm>
            <a:off x="543490" y="823833"/>
            <a:ext cx="11040109" cy="677014"/>
          </a:xfrm>
        </p:spPr>
        <p:txBody>
          <a:bodyPr lIns="0" tIns="0" rIns="0" bIns="0"/>
          <a:lstStyle>
            <a:lvl1pPr>
              <a:defRPr sz="3600" b="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xmlns="" val="400173838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mlw-2014">
    <p:spTree>
      <p:nvGrpSpPr>
        <p:cNvPr id="1" name=""/>
        <p:cNvGrpSpPr/>
        <p:nvPr/>
      </p:nvGrpSpPr>
      <p:grpSpPr>
        <a:xfrm>
          <a:off x="0" y="0"/>
          <a:ext cx="0" cy="0"/>
          <a:chOff x="0" y="0"/>
          <a:chExt cx="0" cy="0"/>
        </a:xfrm>
      </p:grpSpPr>
      <p:sp>
        <p:nvSpPr>
          <p:cNvPr id="6" name="Title 5"/>
          <p:cNvSpPr>
            <a:spLocks noGrp="1"/>
          </p:cNvSpPr>
          <p:nvPr>
            <p:ph type="title"/>
          </p:nvPr>
        </p:nvSpPr>
        <p:spPr>
          <a:xfrm>
            <a:off x="543490" y="823833"/>
            <a:ext cx="11040109" cy="677014"/>
          </a:xfrm>
        </p:spPr>
        <p:txBody>
          <a:bodyPr lIns="0" tIns="0" rIns="0" bIns="0"/>
          <a:lstStyle>
            <a:lvl1pPr>
              <a:defRPr sz="3600" b="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xmlns="" val="80354253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mlw-2014">
    <p:spTree>
      <p:nvGrpSpPr>
        <p:cNvPr id="1" name=""/>
        <p:cNvGrpSpPr/>
        <p:nvPr/>
      </p:nvGrpSpPr>
      <p:grpSpPr>
        <a:xfrm>
          <a:off x="0" y="0"/>
          <a:ext cx="0" cy="0"/>
          <a:chOff x="0" y="0"/>
          <a:chExt cx="0" cy="0"/>
        </a:xfrm>
      </p:grpSpPr>
      <p:pic>
        <p:nvPicPr>
          <p:cNvPr id="5" name="Picture 4" descr="curtain-slide-1.jpg"/>
          <p:cNvPicPr>
            <a:picLocks noChangeAspect="1"/>
          </p:cNvPicPr>
          <p:nvPr userDrawn="1"/>
        </p:nvPicPr>
        <p:blipFill>
          <a:blip r:embed="rId2" cstate="email">
            <a:extLst>
              <a:ext uri="{28A0092B-C50C-407E-A947-70E740481C1C}">
                <a14:useLocalDpi xmlns:a14="http://schemas.microsoft.com/office/drawing/2010/main" xmlns=""/>
              </a:ext>
            </a:extLst>
          </a:blip>
          <a:stretch>
            <a:fillRect/>
          </a:stretch>
        </p:blipFill>
        <p:spPr>
          <a:xfrm>
            <a:off x="-25400" y="-10914"/>
            <a:ext cx="12280900" cy="6908006"/>
          </a:xfrm>
          <a:prstGeom prst="rect">
            <a:avLst/>
          </a:prstGeom>
        </p:spPr>
      </p:pic>
      <p:sp>
        <p:nvSpPr>
          <p:cNvPr id="6" name="Title 5"/>
          <p:cNvSpPr>
            <a:spLocks noGrp="1"/>
          </p:cNvSpPr>
          <p:nvPr>
            <p:ph type="title"/>
          </p:nvPr>
        </p:nvSpPr>
        <p:spPr>
          <a:xfrm>
            <a:off x="543490" y="823833"/>
            <a:ext cx="11040109" cy="677014"/>
          </a:xfrm>
        </p:spPr>
        <p:txBody>
          <a:bodyPr lIns="0" tIns="0" rIns="0" bIns="0"/>
          <a:lstStyle>
            <a:lvl1pPr>
              <a:defRPr sz="3600" b="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xmlns="" val="80354253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New Chapter Blank">
    <p:spTree>
      <p:nvGrpSpPr>
        <p:cNvPr id="1" name=""/>
        <p:cNvGrpSpPr/>
        <p:nvPr/>
      </p:nvGrpSpPr>
      <p:grpSpPr>
        <a:xfrm>
          <a:off x="0" y="0"/>
          <a:ext cx="0" cy="0"/>
          <a:chOff x="0" y="0"/>
          <a:chExt cx="0" cy="0"/>
        </a:xfrm>
      </p:grpSpPr>
      <p:pic>
        <p:nvPicPr>
          <p:cNvPr id="5" name="Picture 4" descr="curtain-slide-1.jpg"/>
          <p:cNvPicPr>
            <a:picLocks noChangeAspect="1"/>
          </p:cNvPicPr>
          <p:nvPr userDrawn="1"/>
        </p:nvPicPr>
        <p:blipFill>
          <a:blip r:embed="rId2" cstate="email">
            <a:extLst>
              <a:ext uri="{28A0092B-C50C-407E-A947-70E740481C1C}">
                <a14:useLocalDpi xmlns:a14="http://schemas.microsoft.com/office/drawing/2010/main" xmlns=""/>
              </a:ext>
            </a:extLst>
          </a:blip>
          <a:stretch>
            <a:fillRect/>
          </a:stretch>
        </p:blipFill>
        <p:spPr>
          <a:xfrm>
            <a:off x="-25400" y="-10914"/>
            <a:ext cx="12280900" cy="6908006"/>
          </a:xfrm>
          <a:prstGeom prst="rect">
            <a:avLst/>
          </a:prstGeom>
        </p:spPr>
      </p:pic>
      <p:sp>
        <p:nvSpPr>
          <p:cNvPr id="17" name="Title 1"/>
          <p:cNvSpPr>
            <a:spLocks noGrp="1"/>
          </p:cNvSpPr>
          <p:nvPr>
            <p:ph type="ctrTitle" hasCustomPrompt="1"/>
          </p:nvPr>
        </p:nvSpPr>
        <p:spPr>
          <a:xfrm>
            <a:off x="445382" y="2944299"/>
            <a:ext cx="11320205" cy="577835"/>
          </a:xfrm>
          <a:noFill/>
          <a:effectLst/>
        </p:spPr>
        <p:txBody>
          <a:bodyPr lIns="0" tIns="0" rIns="0" bIns="0" anchor="ctr" anchorCtr="0">
            <a:noAutofit/>
          </a:bodyPr>
          <a:lstStyle>
            <a:lvl1pPr algn="ctr">
              <a:lnSpc>
                <a:spcPts val="5127"/>
              </a:lnSpc>
              <a:spcBef>
                <a:spcPts val="0"/>
              </a:spcBef>
              <a:spcAft>
                <a:spcPts val="0"/>
              </a:spcAft>
              <a:defRPr sz="5400" b="0" cap="all" baseline="0">
                <a:solidFill>
                  <a:schemeClr val="bg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xmlns="" val="19215096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sp>
        <p:nvSpPr>
          <p:cNvPr id="8" name="Rectangle 7"/>
          <p:cNvSpPr/>
          <p:nvPr userDrawn="1"/>
        </p:nvSpPr>
        <p:spPr>
          <a:xfrm>
            <a:off x="-1" y="0"/>
            <a:ext cx="12216384" cy="6949440"/>
          </a:xfrm>
          <a:prstGeom prst="rect">
            <a:avLst/>
          </a:prstGeom>
          <a:solidFill>
            <a:srgbClr val="2728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urtain-slide-4.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 y="0"/>
            <a:ext cx="12207240" cy="241665"/>
          </a:xfrm>
          <a:prstGeom prst="rect">
            <a:avLst/>
          </a:prstGeom>
          <a:effectLst>
            <a:outerShdw blurRad="50800" dist="38100" dir="5400000" algn="t" rotWithShape="0">
              <a:prstClr val="black">
                <a:alpha val="40000"/>
              </a:prstClr>
            </a:outerShdw>
          </a:effectLst>
        </p:spPr>
      </p:pic>
      <p:sp>
        <p:nvSpPr>
          <p:cNvPr id="10" name="Content Placeholder 2"/>
          <p:cNvSpPr>
            <a:spLocks noGrp="1"/>
          </p:cNvSpPr>
          <p:nvPr>
            <p:ph idx="1" hasCustomPrompt="1"/>
          </p:nvPr>
        </p:nvSpPr>
        <p:spPr>
          <a:xfrm>
            <a:off x="558655" y="1003300"/>
            <a:ext cx="11087245" cy="4787900"/>
          </a:xfrm>
        </p:spPr>
        <p:txBody>
          <a:bodyPr lIns="0" tIns="0" rIns="0" bIns="0">
            <a:noAutofit/>
          </a:bodyPr>
          <a:lstStyle>
            <a:lvl1pPr marL="0" indent="0">
              <a:spcBef>
                <a:spcPts val="600"/>
              </a:spcBef>
              <a:spcAft>
                <a:spcPts val="600"/>
              </a:spcAft>
              <a:buClr>
                <a:schemeClr val="tx2"/>
              </a:buClr>
              <a:buNone/>
              <a:defRPr sz="1600">
                <a:solidFill>
                  <a:schemeClr val="bg1"/>
                </a:solidFill>
                <a:latin typeface="Courier New"/>
                <a:cs typeface="Courier New"/>
              </a:defRPr>
            </a:lvl1pPr>
            <a:lvl2pPr marL="915988" indent="-347663">
              <a:spcBef>
                <a:spcPts val="600"/>
              </a:spcBef>
              <a:spcAft>
                <a:spcPts val="600"/>
              </a:spcAft>
              <a:buClr>
                <a:schemeClr val="tx2"/>
              </a:buClr>
              <a:buFont typeface="Arial" pitchFamily="34" charset="0"/>
              <a:buChar char="–"/>
              <a:defRPr sz="2000"/>
            </a:lvl2pPr>
            <a:lvl3pPr marL="1172078" indent="0">
              <a:buClr>
                <a:schemeClr val="tx2"/>
              </a:buClr>
              <a:buFont typeface="Arial" pitchFamily="34" charset="0"/>
              <a:buNone/>
              <a:defRPr sz="2100"/>
            </a:lvl3pPr>
            <a:lvl4pPr marL="2051136" indent="-435460">
              <a:buClr>
                <a:schemeClr val="tx2"/>
              </a:buClr>
              <a:buFont typeface="Arial" pitchFamily="34" charset="0"/>
              <a:buChar char="–"/>
              <a:defRPr sz="1800"/>
            </a:lvl4pPr>
            <a:lvl5pPr marL="2486596" indent="-425286">
              <a:buClr>
                <a:schemeClr val="tx2"/>
              </a:buClr>
              <a:buFont typeface="Arial" pitchFamily="34" charset="0"/>
              <a:buChar char="–"/>
              <a:defRPr sz="1800"/>
            </a:lvl5pPr>
          </a:lstStyle>
          <a:p>
            <a:pPr lvl="0"/>
            <a:r>
              <a:rPr lang="en-US" dirty="0" smtClean="0"/>
              <a:t>// contrived example using prototypes and ‘this’</a:t>
            </a:r>
            <a:br>
              <a:rPr lang="en-US" dirty="0" smtClean="0"/>
            </a:br>
            <a:r>
              <a:rPr lang="en-US" dirty="0" smtClean="0"/>
              <a:t>function DB(url) {</a:t>
            </a:r>
            <a:br>
              <a:rPr lang="en-US" dirty="0" smtClean="0"/>
            </a:br>
            <a:r>
              <a:rPr lang="en-US" dirty="0" smtClean="0"/>
              <a:t>    this.url = url;</a:t>
            </a:r>
            <a:br>
              <a:rPr lang="en-US" dirty="0" smtClean="0"/>
            </a:br>
            <a:r>
              <a:rPr lang="en-US" dirty="0" smtClean="0"/>
              <a:t>}</a:t>
            </a:r>
          </a:p>
          <a:p>
            <a:pPr lvl="0"/>
            <a:r>
              <a:rPr lang="en-US" dirty="0" smtClean="0"/>
              <a:t>DB.prototype.info = function (callback) {</a:t>
            </a:r>
            <a:br>
              <a:rPr lang="en-US" dirty="0" smtClean="0"/>
            </a:br>
            <a:r>
              <a:rPr lang="en-US" dirty="0" smtClean="0"/>
              <a:t>    http.get(this.url + ”/info”, callback);</a:t>
            </a:r>
            <a:br>
              <a:rPr lang="en-US" dirty="0" smtClean="0"/>
            </a:br>
            <a:r>
              <a:rPr lang="en-US" dirty="0" smtClean="0"/>
              <a:t>};</a:t>
            </a:r>
          </a:p>
          <a:p>
            <a:pPr lvl="0"/>
            <a:r>
              <a:rPr lang="en-US" dirty="0" smtClean="0"/>
              <a:t>async.parallel([</a:t>
            </a:r>
            <a:br>
              <a:rPr lang="en-US" dirty="0" smtClean="0"/>
            </a:br>
            <a:r>
              <a:rPr lang="en-US" dirty="0" smtClean="0"/>
              <a:t>    function (cb) {</a:t>
            </a:r>
            <a:br>
              <a:rPr lang="en-US" dirty="0" smtClean="0"/>
            </a:br>
            <a:r>
              <a:rPr lang="en-US" dirty="0" smtClean="0"/>
              <a:t>       new DB(”http://foo”).info(cb);</a:t>
            </a:r>
            <a:br>
              <a:rPr lang="en-US" dirty="0" smtClean="0"/>
            </a:br>
            <a:r>
              <a:rPr lang="en-US" dirty="0" smtClean="0"/>
              <a:t>    },</a:t>
            </a:r>
            <a:br>
              <a:rPr lang="en-US" dirty="0" smtClean="0"/>
            </a:br>
            <a:r>
              <a:rPr lang="en-US" dirty="0" smtClean="0"/>
              <a:t>]}</a:t>
            </a:r>
          </a:p>
          <a:p>
            <a:pPr lvl="0"/>
            <a:endParaRPr lang="en-US" dirty="0" smtClean="0"/>
          </a:p>
          <a:p>
            <a:pPr lvl="0"/>
            <a:r>
              <a:rPr lang="en-US" dirty="0" smtClean="0"/>
              <a:t>/* NOTE: While all the cool kids are using ‘Consolas’, or ‘Menlo’. ‘Consolas’ and ‘Menlo’ are supported cross OS.  So if you use something other then Courier New you run the risk </a:t>
            </a:r>
            <a:br>
              <a:rPr lang="en-US" dirty="0" smtClean="0"/>
            </a:br>
            <a:r>
              <a:rPr lang="en-US" dirty="0" smtClean="0"/>
              <a:t>of your presentation showing up very sloppy looking in a sales demo, webinar, or marketing oriented usage. ‘Courier New’ was the most codie looking font support in both Windows and Mac. Also Powerpoint displays fancy open quotes in ‘Courier New’ („). To work around this I find if you type the quote mark 3 times you will get normal open quote. */</a:t>
            </a:r>
          </a:p>
        </p:txBody>
      </p:sp>
    </p:spTree>
    <p:extLst>
      <p:ext uri="{BB962C8B-B14F-4D97-AF65-F5344CB8AC3E}">
        <p14:creationId xmlns:p14="http://schemas.microsoft.com/office/powerpoint/2010/main" xmlns="" val="1051592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amp; Subheadline">
    <p:spTree>
      <p:nvGrpSpPr>
        <p:cNvPr id="1" name=""/>
        <p:cNvGrpSpPr/>
        <p:nvPr/>
      </p:nvGrpSpPr>
      <p:grpSpPr>
        <a:xfrm>
          <a:off x="0" y="0"/>
          <a:ext cx="0" cy="0"/>
          <a:chOff x="0" y="0"/>
          <a:chExt cx="0" cy="0"/>
        </a:xfrm>
      </p:grpSpPr>
      <p:pic>
        <p:nvPicPr>
          <p:cNvPr id="18" name="Picture 17" descr="cover-2.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8224" y="1786"/>
            <a:ext cx="12305245" cy="6921700"/>
          </a:xfrm>
          <a:prstGeom prst="rect">
            <a:avLst/>
          </a:prstGeom>
        </p:spPr>
      </p:pic>
      <p:sp>
        <p:nvSpPr>
          <p:cNvPr id="27" name="Rectangle 26"/>
          <p:cNvSpPr/>
          <p:nvPr userDrawn="1"/>
        </p:nvSpPr>
        <p:spPr>
          <a:xfrm>
            <a:off x="-37357" y="1968499"/>
            <a:ext cx="12343658" cy="3091015"/>
          </a:xfrm>
          <a:prstGeom prst="rect">
            <a:avLst/>
          </a:prstGeom>
          <a:solidFill>
            <a:schemeClr val="bg1">
              <a:alpha val="92000"/>
            </a:schemeClr>
          </a:solidFill>
          <a:ln w="9525" algn="ctr">
            <a:noFill/>
            <a:miter lim="800000"/>
            <a:headEnd/>
            <a:tailEnd/>
          </a:ln>
          <a:effectLst>
            <a:outerShdw blurRad="50800" dist="38100" dir="5400000" algn="t" rotWithShape="0">
              <a:prstClr val="black">
                <a:alpha val="40000"/>
              </a:prstClr>
            </a:outerShdw>
          </a:effectLst>
        </p:spPr>
        <p:txBody>
          <a:bodyPr wrap="none" lIns="117208" tIns="58604" rIns="117208" bIns="58604" rtlCol="0" anchor="ctr"/>
          <a:lstStyle/>
          <a:p>
            <a:pPr algn="ctr"/>
            <a:endParaRPr lang="en-US" dirty="0">
              <a:solidFill>
                <a:schemeClr val="tx1"/>
              </a:solidFill>
              <a:latin typeface="Tahoma"/>
              <a:cs typeface="Tahoma"/>
            </a:endParaRPr>
          </a:p>
        </p:txBody>
      </p:sp>
      <p:sp>
        <p:nvSpPr>
          <p:cNvPr id="23" name="Title 1"/>
          <p:cNvSpPr>
            <a:spLocks noGrp="1"/>
          </p:cNvSpPr>
          <p:nvPr>
            <p:ph type="ctrTitle" hasCustomPrompt="1"/>
          </p:nvPr>
        </p:nvSpPr>
        <p:spPr>
          <a:xfrm>
            <a:off x="530042" y="2944299"/>
            <a:ext cx="11320205" cy="577835"/>
          </a:xfrm>
          <a:noFill/>
        </p:spPr>
        <p:txBody>
          <a:bodyPr lIns="0" tIns="0" rIns="0" bIns="0" anchor="ctr" anchorCtr="0">
            <a:noAutofit/>
          </a:bodyPr>
          <a:lstStyle>
            <a:lvl1pPr>
              <a:lnSpc>
                <a:spcPts val="5127"/>
              </a:lnSpc>
              <a:spcBef>
                <a:spcPts val="0"/>
              </a:spcBef>
              <a:spcAft>
                <a:spcPts val="0"/>
              </a:spcAft>
              <a:defRPr sz="4600" b="0">
                <a:solidFill>
                  <a:schemeClr val="tx1"/>
                </a:solidFill>
              </a:defRPr>
            </a:lvl1pPr>
          </a:lstStyle>
          <a:p>
            <a:r>
              <a:rPr lang="en-US" dirty="0" smtClean="0"/>
              <a:t>Introducing MarkLogic 7</a:t>
            </a:r>
            <a:endParaRPr lang="en-US" dirty="0"/>
          </a:p>
        </p:txBody>
      </p:sp>
      <p:sp>
        <p:nvSpPr>
          <p:cNvPr id="25" name="Text Placeholder 27"/>
          <p:cNvSpPr>
            <a:spLocks noGrp="1"/>
          </p:cNvSpPr>
          <p:nvPr>
            <p:ph type="body" sz="quarter" idx="10" hasCustomPrompt="1"/>
          </p:nvPr>
        </p:nvSpPr>
        <p:spPr>
          <a:xfrm>
            <a:off x="534349" y="4047068"/>
            <a:ext cx="11332827" cy="355600"/>
          </a:xfrm>
          <a:prstGeom prst="rect">
            <a:avLst/>
          </a:prstGeom>
        </p:spPr>
        <p:txBody>
          <a:bodyPr lIns="0" tIns="0" rIns="0" bIns="0"/>
          <a:lstStyle>
            <a:lvl1pPr marL="0" indent="0">
              <a:buNone/>
              <a:defRPr sz="1800" baseline="0">
                <a:solidFill>
                  <a:srgbClr val="333333"/>
                </a:solidFill>
              </a:defRPr>
            </a:lvl1pPr>
            <a:lvl2pPr marL="510749" indent="0" algn="l">
              <a:spcBef>
                <a:spcPts val="0"/>
              </a:spcBef>
              <a:spcAft>
                <a:spcPts val="0"/>
              </a:spcAft>
              <a:buNone/>
              <a:defRPr sz="1800"/>
            </a:lvl2pPr>
          </a:lstStyle>
          <a:p>
            <a:pPr lvl="0"/>
            <a:r>
              <a:rPr lang="en-US" dirty="0" smtClean="0"/>
              <a:t>Presented By: Gary Bloom &amp; </a:t>
            </a:r>
            <a:r>
              <a:rPr lang="en-US" dirty="0" err="1" smtClean="0"/>
              <a:t>Michaline</a:t>
            </a:r>
            <a:r>
              <a:rPr lang="en-US" dirty="0" smtClean="0"/>
              <a:t> Todd</a:t>
            </a:r>
          </a:p>
        </p:txBody>
      </p:sp>
      <p:sp>
        <p:nvSpPr>
          <p:cNvPr id="28" name="Rectangle 5"/>
          <p:cNvSpPr>
            <a:spLocks noGrp="1" noChangeArrowheads="1"/>
          </p:cNvSpPr>
          <p:nvPr>
            <p:ph type="subTitle" idx="1" hasCustomPrompt="1"/>
          </p:nvPr>
        </p:nvSpPr>
        <p:spPr>
          <a:xfrm>
            <a:off x="531866" y="3620309"/>
            <a:ext cx="11331080" cy="409824"/>
          </a:xfrm>
          <a:prstGeom prst="rect">
            <a:avLst/>
          </a:prstGeom>
        </p:spPr>
        <p:txBody>
          <a:bodyPr lIns="0" tIns="0" rIns="0" bIns="0" anchor="t" anchorCtr="0">
            <a:noAutofit/>
          </a:bodyPr>
          <a:lstStyle>
            <a:lvl1pPr marL="0" indent="0">
              <a:buFont typeface="Wingdings" pitchFamily="2" charset="2"/>
              <a:buNone/>
              <a:defRPr sz="2600" baseline="0">
                <a:solidFill>
                  <a:schemeClr val="tx1"/>
                </a:solidFill>
              </a:defRPr>
            </a:lvl1pPr>
          </a:lstStyle>
          <a:p>
            <a:r>
              <a:rPr lang="en-US" dirty="0" smtClean="0"/>
              <a:t>Go Further, Faster!</a:t>
            </a:r>
            <a:endParaRPr lang="en-US" dirty="0"/>
          </a:p>
        </p:txBody>
      </p:sp>
      <p:pic>
        <p:nvPicPr>
          <p:cNvPr id="14" name="Picture 13" descr="MarkLogic_RGB.wmf"/>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86222" y="2182368"/>
            <a:ext cx="2382520" cy="477520"/>
          </a:xfrm>
          <a:prstGeom prst="rect">
            <a:avLst/>
          </a:prstGeom>
        </p:spPr>
      </p:pic>
      <p:sp>
        <p:nvSpPr>
          <p:cNvPr id="24" name="TextBox 23"/>
          <p:cNvSpPr txBox="1"/>
          <p:nvPr userDrawn="1"/>
        </p:nvSpPr>
        <p:spPr>
          <a:xfrm>
            <a:off x="7871953" y="4767135"/>
            <a:ext cx="4412528" cy="256852"/>
          </a:xfrm>
          <a:prstGeom prst="rect">
            <a:avLst/>
          </a:prstGeom>
          <a:noFill/>
        </p:spPr>
        <p:txBody>
          <a:bodyPr wrap="none" lIns="117208" tIns="58604" rIns="117208" bIns="58604" rtlCol="0">
            <a:spAutoFit/>
          </a:bodyPr>
          <a:lstStyle/>
          <a:p>
            <a:r>
              <a:rPr lang="en-US" sz="900" dirty="0" smtClean="0">
                <a:solidFill>
                  <a:schemeClr val="bg1">
                    <a:lumMod val="50000"/>
                  </a:schemeClr>
                </a:solidFill>
                <a:latin typeface="+mj-lt"/>
                <a:cs typeface="Tahoma"/>
              </a:rPr>
              <a:t>© COPYRIGHT 2015 MARKLOGIC CORPORATION. ALL RIGHTS RESERVED. </a:t>
            </a:r>
          </a:p>
        </p:txBody>
      </p:sp>
    </p:spTree>
    <p:extLst>
      <p:ext uri="{BB962C8B-B14F-4D97-AF65-F5344CB8AC3E}">
        <p14:creationId xmlns:p14="http://schemas.microsoft.com/office/powerpoint/2010/main" xmlns="" val="376364110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mp; Content">
    <p:spTree>
      <p:nvGrpSpPr>
        <p:cNvPr id="1" name=""/>
        <p:cNvGrpSpPr/>
        <p:nvPr/>
      </p:nvGrpSpPr>
      <p:grpSpPr>
        <a:xfrm>
          <a:off x="0" y="0"/>
          <a:ext cx="0" cy="0"/>
          <a:chOff x="0" y="0"/>
          <a:chExt cx="0" cy="0"/>
        </a:xfrm>
      </p:grpSpPr>
      <p:sp>
        <p:nvSpPr>
          <p:cNvPr id="5" name="Rectangle 4"/>
          <p:cNvSpPr/>
          <p:nvPr userDrawn="1"/>
        </p:nvSpPr>
        <p:spPr>
          <a:xfrm>
            <a:off x="6066397" y="14941"/>
            <a:ext cx="6149986" cy="6858000"/>
          </a:xfrm>
          <a:prstGeom prst="rect">
            <a:avLst/>
          </a:prstGeom>
          <a:solidFill>
            <a:srgbClr val="27282C"/>
          </a:solidFill>
          <a:ln>
            <a:noFill/>
          </a:ln>
          <a:effectLst>
            <a:innerShdw blurRad="63500" dist="50800" dir="108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hasCustomPrompt="1"/>
          </p:nvPr>
        </p:nvSpPr>
        <p:spPr>
          <a:xfrm>
            <a:off x="6499711" y="1016000"/>
            <a:ext cx="5453780" cy="5214471"/>
          </a:xfr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a:ln>
                  <a:noFill/>
                </a:ln>
                <a:solidFill>
                  <a:srgbClr val="FFFFFF"/>
                </a:solidFill>
                <a:effectLst/>
                <a:uLnTx/>
                <a:uFillTx/>
                <a:latin typeface="Courier New"/>
                <a:ea typeface="+mn-ea"/>
                <a:cs typeface="Courier New"/>
              </a:rPr>
              <a:t>function </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endParaRPr kumimoji="0" lang="pl-PL" sz="2000" b="0" i="0" u="none" strike="noStrike" kern="1200" cap="none" spc="0" normalizeH="0" baseline="0" noProof="0" dirty="0">
              <a:ln>
                <a:noFill/>
              </a:ln>
              <a:solidFill>
                <a:srgbClr val="FFFFFF"/>
              </a:solidFill>
              <a:effectLst/>
              <a:uLnTx/>
              <a:uFillTx/>
              <a:latin typeface="Courier New"/>
              <a:ea typeface="+mn-ea"/>
              <a:cs typeface="Courier New"/>
            </a:endParaRP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async.parallel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new</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DB(</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”http://</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foo”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).info(</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cb</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endParaRPr kumimoji="0" lang="pl-PL" sz="1600" b="0" i="0" u="none" strike="noStrike" kern="1200" cap="none" spc="0" normalizeH="0" baseline="0" noProof="0" dirty="0">
              <a:ln>
                <a:noFill/>
              </a:ln>
              <a:solidFill>
                <a:srgbClr val="010101">
                  <a:lumMod val="50000"/>
                  <a:lumOff val="50000"/>
                </a:srgbClr>
              </a:solidFill>
              <a:effectLst/>
              <a:uLnTx/>
              <a:uFillTx/>
              <a:latin typeface="Courier New"/>
              <a:ea typeface="+mn-ea"/>
              <a:cs typeface="Courier New"/>
            </a:endParaRPr>
          </a:p>
        </p:txBody>
      </p:sp>
      <p:pic>
        <p:nvPicPr>
          <p:cNvPr id="7" name="Picture 6" descr="curtain-slide-4.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 y="0"/>
            <a:ext cx="12207240" cy="241665"/>
          </a:xfrm>
          <a:prstGeom prst="rect">
            <a:avLst/>
          </a:prstGeom>
          <a:effectLst/>
        </p:spPr>
      </p:pic>
      <p:sp>
        <p:nvSpPr>
          <p:cNvPr id="11" name="Title 1"/>
          <p:cNvSpPr>
            <a:spLocks noGrp="1"/>
          </p:cNvSpPr>
          <p:nvPr>
            <p:ph type="ctrTitle" hasCustomPrompt="1"/>
          </p:nvPr>
        </p:nvSpPr>
        <p:spPr>
          <a:xfrm>
            <a:off x="558656" y="1016000"/>
            <a:ext cx="5014660"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2" name="Content Placeholder 2"/>
          <p:cNvSpPr>
            <a:spLocks noGrp="1"/>
          </p:cNvSpPr>
          <p:nvPr>
            <p:ph idx="10" hasCustomPrompt="1"/>
          </p:nvPr>
        </p:nvSpPr>
        <p:spPr>
          <a:xfrm>
            <a:off x="558656" y="1803399"/>
            <a:ext cx="5014660" cy="4427071"/>
          </a:xfrm>
        </p:spPr>
        <p:txBody>
          <a:bodyPr lIns="0" tIns="0" rIns="0" bIns="0">
            <a:noAutofit/>
          </a:bodyPr>
          <a:lstStyle>
            <a:lvl1pPr marL="0" indent="0">
              <a:spcBef>
                <a:spcPts val="1200"/>
              </a:spcBef>
              <a:spcAft>
                <a:spcPts val="600"/>
              </a:spcAft>
              <a:buClr>
                <a:schemeClr val="tx2"/>
              </a:buClr>
              <a:buNone/>
              <a:defRPr sz="2300">
                <a:latin typeface="+mn-lt"/>
              </a:defRPr>
            </a:lvl1pPr>
            <a:lvl2pPr marL="633413"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smtClean="0"/>
              <a:t>Click to Add Paragraph</a:t>
            </a:r>
          </a:p>
          <a:p>
            <a:pPr lvl="0"/>
            <a:endParaRPr lang="en-US" dirty="0" smtClean="0"/>
          </a:p>
        </p:txBody>
      </p:sp>
      <p:pic>
        <p:nvPicPr>
          <p:cNvPr id="13" name="Picture 12" descr="MarkLogic_RGB.wmf"/>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336791" y="476504"/>
            <a:ext cx="1489075" cy="298450"/>
          </a:xfrm>
          <a:prstGeom prst="rect">
            <a:avLst/>
          </a:prstGeom>
        </p:spPr>
      </p:pic>
    </p:spTree>
    <p:extLst>
      <p:ext uri="{BB962C8B-B14F-4D97-AF65-F5344CB8AC3E}">
        <p14:creationId xmlns:p14="http://schemas.microsoft.com/office/powerpoint/2010/main" xmlns="" val="60993859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mp; Content">
    <p:spTree>
      <p:nvGrpSpPr>
        <p:cNvPr id="1" name=""/>
        <p:cNvGrpSpPr/>
        <p:nvPr/>
      </p:nvGrpSpPr>
      <p:grpSpPr>
        <a:xfrm>
          <a:off x="0" y="0"/>
          <a:ext cx="0" cy="0"/>
          <a:chOff x="0" y="0"/>
          <a:chExt cx="0" cy="0"/>
        </a:xfrm>
      </p:grpSpPr>
      <p:sp>
        <p:nvSpPr>
          <p:cNvPr id="8" name="Rectangle 7"/>
          <p:cNvSpPr/>
          <p:nvPr userDrawn="1"/>
        </p:nvSpPr>
        <p:spPr>
          <a:xfrm>
            <a:off x="0" y="3848100"/>
            <a:ext cx="12216383" cy="3024840"/>
          </a:xfrm>
          <a:prstGeom prst="rect">
            <a:avLst/>
          </a:prstGeom>
          <a:solidFill>
            <a:srgbClr val="27282C"/>
          </a:solidFill>
          <a:ln>
            <a:noFill/>
          </a:ln>
          <a:effectLst>
            <a:innerShdw blurRad="63500" dist="50800" dir="162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a:spLocks noGrp="1"/>
          </p:cNvSpPr>
          <p:nvPr>
            <p:ph idx="1" hasCustomPrompt="1"/>
          </p:nvPr>
        </p:nvSpPr>
        <p:spPr>
          <a:xfrm>
            <a:off x="537907" y="4174565"/>
            <a:ext cx="11415584" cy="2360706"/>
          </a:xfrm>
        </p:spPr>
        <p:txBody>
          <a:bodyPr lIns="0" tIns="0" rIns="0" bIns="0">
            <a:noAutofit/>
          </a:bodyPr>
          <a:lstStyle>
            <a:lvl1pPr marL="0" marR="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lang="pl-PL" sz="1200" b="0" baseline="0">
                <a:solidFill>
                  <a:schemeClr val="bg1"/>
                </a:solidFill>
                <a:latin typeface="Courier New"/>
                <a:cs typeface="Courier New"/>
              </a:defRPr>
            </a:lvl1pPr>
            <a:lvl2pPr marL="633413" indent="-257175">
              <a:spcBef>
                <a:spcPts val="600"/>
              </a:spcBef>
              <a:spcAft>
                <a:spcPts val="600"/>
              </a:spcAft>
              <a:buClr>
                <a:schemeClr val="tx2"/>
              </a:buClr>
              <a:defRPr sz="2300">
                <a:solidFill>
                  <a:schemeClr val="bg1"/>
                </a:solidFill>
                <a:latin typeface="+mn-lt"/>
              </a:defRPr>
            </a:lvl2pPr>
            <a:lvl3pPr marL="1196975" indent="-242888">
              <a:spcBef>
                <a:spcPts val="600"/>
              </a:spcBef>
              <a:spcAft>
                <a:spcPts val="600"/>
              </a:spcAft>
              <a:buClr>
                <a:schemeClr val="tx2"/>
              </a:buClr>
              <a:defRPr sz="2100">
                <a:solidFill>
                  <a:schemeClr val="bg1"/>
                </a:solidFill>
                <a:latin typeface="+mn-lt"/>
              </a:defRPr>
            </a:lvl3pPr>
            <a:lvl4pPr marL="1654175" indent="-222250">
              <a:buClr>
                <a:schemeClr val="tx2"/>
              </a:buClr>
              <a:defRPr sz="1800">
                <a:solidFill>
                  <a:schemeClr val="bg1"/>
                </a:solidFill>
                <a:latin typeface="+mn-lt"/>
              </a:defRPr>
            </a:lvl4pPr>
            <a:lvl5pPr marL="2109788" indent="-200025">
              <a:buClr>
                <a:schemeClr val="tx2"/>
              </a:buClr>
              <a:defRPr sz="1800">
                <a:solidFill>
                  <a:schemeClr val="bg1"/>
                </a:solidFill>
                <a:latin typeface="+mn-lt"/>
              </a:defRPr>
            </a:lvl5pPr>
          </a:lstStyle>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a:ln>
                  <a:noFill/>
                </a:ln>
                <a:solidFill>
                  <a:srgbClr val="FFFFFF"/>
                </a:solidFill>
                <a:effectLst/>
                <a:uLnTx/>
                <a:uFillTx/>
                <a:latin typeface="Courier New"/>
                <a:ea typeface="+mn-ea"/>
                <a:cs typeface="Courier New"/>
              </a:rPr>
              <a:t>function </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DB(</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err="1">
                <a:ln>
                  <a:noFill/>
                </a:ln>
                <a:solidFill>
                  <a:srgbClr val="FFFFFF"/>
                </a:solidFill>
                <a:effectLst/>
                <a:uLnTx/>
                <a:uFillTx/>
                <a:latin typeface="Courier New"/>
                <a:ea typeface="+mn-ea"/>
                <a:cs typeface="Courier New"/>
              </a:rPr>
              <a:t>url</a:t>
            </a: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a:ln>
                  <a:noFill/>
                </a:ln>
                <a:solidFill>
                  <a:srgbClr val="FFFFFF"/>
                </a:solidFill>
                <a:effectLst/>
                <a:uLnTx/>
                <a:uFillTx/>
                <a:latin typeface="Courier New"/>
                <a:ea typeface="+mn-ea"/>
                <a:cs typeface="Courier New"/>
              </a:rPr>
            </a:br>
            <a:r>
              <a:rPr kumimoji="0" lang="pl-PL" sz="2000" b="0" i="0" u="none" strike="noStrike" kern="1200" cap="none" spc="0" normalizeH="0" baseline="0" noProof="0">
                <a:ln>
                  <a:noFill/>
                </a:ln>
                <a:solidFill>
                  <a:srgbClr val="FFFFFF"/>
                </a:solidFill>
                <a:effectLst/>
                <a:uLnTx/>
                <a:uFillTx/>
                <a:latin typeface="Courier New"/>
                <a:ea typeface="+mn-ea"/>
                <a:cs typeface="Courier New"/>
              </a:rPr>
              <a:t>}</a:t>
            </a:r>
            <a:endParaRPr kumimoji="0" lang="pl-PL" sz="2000" b="0" i="0" u="none" strike="noStrike" kern="1200" cap="none" spc="0" normalizeH="0" baseline="0" noProof="0" dirty="0">
              <a:ln>
                <a:noFill/>
              </a:ln>
              <a:solidFill>
                <a:srgbClr val="FFFFFF"/>
              </a:solidFill>
              <a:effectLst/>
              <a:uLnTx/>
              <a:uFillTx/>
              <a:latin typeface="Courier New"/>
              <a:ea typeface="+mn-ea"/>
              <a:cs typeface="Courier New"/>
            </a:endParaRPr>
          </a:p>
          <a:p>
            <a:pPr marL="0" marR="0" lvl="0" indent="0" algn="l" defTabSz="1172078" rtl="0" eaLnBrk="1" fontAlgn="auto" latinLnBrk="0" hangingPunct="1">
              <a:lnSpc>
                <a:spcPct val="100000"/>
              </a:lnSpc>
              <a:spcBef>
                <a:spcPts val="0"/>
              </a:spcBef>
              <a:spcAft>
                <a:spcPts val="2400"/>
              </a:spcAft>
              <a:buClr>
                <a:srgbClr val="D92231"/>
              </a:buClr>
              <a:buSzPct val="90000"/>
              <a:buFont typeface="Wingdings" charset="2"/>
              <a:buNone/>
              <a:tabLst/>
              <a:defRPr/>
            </a:pP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DB.prototype.info</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function</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http.get</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this.url</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 ”/info”,</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    </a:t>
            </a:r>
            <a:r>
              <a:rPr kumimoji="0" lang="pl-PL" sz="2000" b="0" i="0" u="none" strike="noStrike" kern="1200" cap="none" spc="0" normalizeH="0" baseline="0" noProof="0" dirty="0" err="1">
                <a:ln>
                  <a:noFill/>
                </a:ln>
                <a:solidFill>
                  <a:srgbClr val="FFFFFF"/>
                </a:solidFill>
                <a:effectLst/>
                <a:uLnTx/>
                <a:uFillTx/>
                <a:latin typeface="Courier New"/>
                <a:ea typeface="+mn-ea"/>
                <a:cs typeface="Courier New"/>
              </a:rPr>
              <a:t>callback</a:t>
            </a: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br>
              <a:rPr kumimoji="0" lang="pl-PL" sz="2000" b="0" i="0" u="none" strike="noStrike" kern="1200" cap="none" spc="0" normalizeH="0" baseline="0" noProof="0" dirty="0">
                <a:ln>
                  <a:noFill/>
                </a:ln>
                <a:solidFill>
                  <a:srgbClr val="FFFFFF"/>
                </a:solidFill>
                <a:effectLst/>
                <a:uLnTx/>
                <a:uFillTx/>
                <a:latin typeface="Courier New"/>
                <a:ea typeface="+mn-ea"/>
                <a:cs typeface="Courier New"/>
              </a:rPr>
            </a:br>
            <a:r>
              <a:rPr kumimoji="0" lang="pl-PL" sz="2000" b="0" i="0" u="none" strike="noStrike" kern="1200" cap="none" spc="0" normalizeH="0" baseline="0" noProof="0" dirty="0">
                <a:ln>
                  <a:noFill/>
                </a:ln>
                <a:solidFill>
                  <a:srgbClr val="FFFFFF"/>
                </a:solidFill>
                <a:effectLst/>
                <a:uLnTx/>
                <a:uFillTx/>
                <a:latin typeface="Courier New"/>
                <a:ea typeface="+mn-ea"/>
                <a:cs typeface="Courier New"/>
              </a:rPr>
              <a:t>};</a:t>
            </a:r>
          </a:p>
        </p:txBody>
      </p:sp>
      <p:pic>
        <p:nvPicPr>
          <p:cNvPr id="10" name="Picture 9" descr="curtain-slide-4.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 y="0"/>
            <a:ext cx="12207240" cy="241665"/>
          </a:xfrm>
          <a:prstGeom prst="rect">
            <a:avLst/>
          </a:prstGeom>
          <a:effectLst/>
        </p:spPr>
      </p:pic>
      <p:sp>
        <p:nvSpPr>
          <p:cNvPr id="14" name="Title 1"/>
          <p:cNvSpPr>
            <a:spLocks noGrp="1"/>
          </p:cNvSpPr>
          <p:nvPr>
            <p:ph type="ctrTitle" hasCustomPrompt="1"/>
          </p:nvPr>
        </p:nvSpPr>
        <p:spPr>
          <a:xfrm>
            <a:off x="558656" y="1016000"/>
            <a:ext cx="11215532"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15" name="Content Placeholder 2"/>
          <p:cNvSpPr>
            <a:spLocks noGrp="1"/>
          </p:cNvSpPr>
          <p:nvPr>
            <p:ph idx="10" hasCustomPrompt="1"/>
          </p:nvPr>
        </p:nvSpPr>
        <p:spPr>
          <a:xfrm>
            <a:off x="558656" y="1803399"/>
            <a:ext cx="11215532" cy="1485901"/>
          </a:xfrm>
        </p:spPr>
        <p:txBody>
          <a:bodyPr lIns="0" tIns="0" rIns="0" bIns="0">
            <a:noAutofit/>
          </a:bodyPr>
          <a:lstStyle>
            <a:lvl1pPr marL="0" indent="0">
              <a:spcBef>
                <a:spcPts val="1200"/>
              </a:spcBef>
              <a:spcAft>
                <a:spcPts val="600"/>
              </a:spcAft>
              <a:buClr>
                <a:schemeClr val="tx2"/>
              </a:buClr>
              <a:buNone/>
              <a:defRPr sz="2300">
                <a:latin typeface="+mn-lt"/>
              </a:defRPr>
            </a:lvl1pPr>
            <a:lvl2pPr marL="633413"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smtClean="0"/>
              <a:t>Click to Add Paragraph</a:t>
            </a:r>
          </a:p>
          <a:p>
            <a:pPr lvl="0"/>
            <a:endParaRPr lang="en-US" dirty="0" smtClean="0"/>
          </a:p>
        </p:txBody>
      </p:sp>
      <p:pic>
        <p:nvPicPr>
          <p:cNvPr id="16" name="Picture 15" descr="MarkLogic_RGB.wmf"/>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336791" y="476504"/>
            <a:ext cx="1489075" cy="298450"/>
          </a:xfrm>
          <a:prstGeom prst="rect">
            <a:avLst/>
          </a:prstGeom>
        </p:spPr>
      </p:pic>
    </p:spTree>
    <p:extLst>
      <p:ext uri="{BB962C8B-B14F-4D97-AF65-F5344CB8AC3E}">
        <p14:creationId xmlns:p14="http://schemas.microsoft.com/office/powerpoint/2010/main" xmlns="" val="386528166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F9330C2C-A2AB-4E65-AD79-7EC055B3CB8C}" type="datetimeFigureOut">
              <a:rPr lang="en-US" smtClean="0"/>
              <a:t>11/14/2015</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54576163-F747-440A-9C35-4EDD6427CA3E}"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441" y="6356351"/>
            <a:ext cx="2844059" cy="365125"/>
          </a:xfrm>
          <a:prstGeom prst="rect">
            <a:avLst/>
          </a:prstGeom>
        </p:spPr>
        <p:txBody>
          <a:bodyPr/>
          <a:lstStyle/>
          <a:p>
            <a:fld id="{F9330C2C-A2AB-4E65-AD79-7EC055B3CB8C}" type="datetimeFigureOut">
              <a:rPr lang="en-US" smtClean="0"/>
              <a:t>11/14/2015</a:t>
            </a:fld>
            <a:endParaRPr lang="en-US"/>
          </a:p>
        </p:txBody>
      </p:sp>
      <p:sp>
        <p:nvSpPr>
          <p:cNvPr id="4" name="Footer Placeholder 3"/>
          <p:cNvSpPr>
            <a:spLocks noGrp="1"/>
          </p:cNvSpPr>
          <p:nvPr>
            <p:ph type="ftr" sz="quarter" idx="11"/>
          </p:nvPr>
        </p:nvSpPr>
        <p:spPr>
          <a:xfrm>
            <a:off x="4164515" y="6356351"/>
            <a:ext cx="385979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5325" y="6356351"/>
            <a:ext cx="2844059" cy="365125"/>
          </a:xfrm>
          <a:prstGeom prst="rect">
            <a:avLst/>
          </a:prstGeom>
        </p:spPr>
        <p:txBody>
          <a:bodyPr/>
          <a:lstStyle/>
          <a:p>
            <a:fld id="{54576163-F747-440A-9C35-4EDD6427CA3E}"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441" y="6356351"/>
            <a:ext cx="2844059" cy="365125"/>
          </a:xfrm>
          <a:prstGeom prst="rect">
            <a:avLst/>
          </a:prstGeom>
        </p:spPr>
        <p:txBody>
          <a:bodyPr/>
          <a:lstStyle/>
          <a:p>
            <a:fld id="{F9330C2C-A2AB-4E65-AD79-7EC055B3CB8C}" type="datetimeFigureOut">
              <a:rPr lang="en-US" smtClean="0"/>
              <a:t>11/14/2015</a:t>
            </a:fld>
            <a:endParaRPr lang="en-US"/>
          </a:p>
        </p:txBody>
      </p:sp>
      <p:sp>
        <p:nvSpPr>
          <p:cNvPr id="8" name="Footer Placeholder 7"/>
          <p:cNvSpPr>
            <a:spLocks noGrp="1"/>
          </p:cNvSpPr>
          <p:nvPr>
            <p:ph type="ftr" sz="quarter" idx="11"/>
          </p:nvPr>
        </p:nvSpPr>
        <p:spPr>
          <a:xfrm>
            <a:off x="4164515" y="6356351"/>
            <a:ext cx="385979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5325" y="6356351"/>
            <a:ext cx="2844059" cy="365125"/>
          </a:xfrm>
          <a:prstGeom prst="rect">
            <a:avLst/>
          </a:prstGeom>
        </p:spPr>
        <p:txBody>
          <a:bodyPr/>
          <a:lstStyle/>
          <a:p>
            <a:fld id="{54576163-F747-440A-9C35-4EDD6427CA3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Webinar">
    <p:spTree>
      <p:nvGrpSpPr>
        <p:cNvPr id="1" name=""/>
        <p:cNvGrpSpPr/>
        <p:nvPr/>
      </p:nvGrpSpPr>
      <p:grpSpPr>
        <a:xfrm>
          <a:off x="0" y="0"/>
          <a:ext cx="0" cy="0"/>
          <a:chOff x="0" y="0"/>
          <a:chExt cx="0" cy="0"/>
        </a:xfrm>
      </p:grpSpPr>
      <p:pic>
        <p:nvPicPr>
          <p:cNvPr id="25" name="Picture 24" descr="cover-2.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8224" y="1786"/>
            <a:ext cx="12305245" cy="6921700"/>
          </a:xfrm>
          <a:prstGeom prst="rect">
            <a:avLst/>
          </a:prstGeom>
        </p:spPr>
      </p:pic>
      <p:sp>
        <p:nvSpPr>
          <p:cNvPr id="15" name="Rectangle 14"/>
          <p:cNvSpPr/>
          <p:nvPr userDrawn="1"/>
        </p:nvSpPr>
        <p:spPr>
          <a:xfrm>
            <a:off x="-33864" y="982133"/>
            <a:ext cx="12343658" cy="4741334"/>
          </a:xfrm>
          <a:prstGeom prst="rect">
            <a:avLst/>
          </a:prstGeom>
          <a:solidFill>
            <a:schemeClr val="bg1">
              <a:alpha val="92000"/>
            </a:schemeClr>
          </a:solidFill>
          <a:ln w="9525" algn="ctr">
            <a:noFill/>
            <a:miter lim="800000"/>
            <a:headEnd/>
            <a:tailEnd/>
          </a:ln>
          <a:effectLst>
            <a:outerShdw blurRad="50800" dist="38100" dir="5400000" algn="t" rotWithShape="0">
              <a:prstClr val="black">
                <a:alpha val="40000"/>
              </a:prstClr>
            </a:outerShdw>
          </a:effectLst>
        </p:spPr>
        <p:txBody>
          <a:bodyPr wrap="none" lIns="117208" tIns="58604" rIns="117208" bIns="58604" rtlCol="0" anchor="ctr"/>
          <a:lstStyle/>
          <a:p>
            <a:pPr algn="ctr"/>
            <a:endParaRPr lang="en-US" dirty="0">
              <a:solidFill>
                <a:schemeClr val="tx1"/>
              </a:solidFill>
              <a:latin typeface="Tahoma"/>
              <a:cs typeface="Tahoma"/>
            </a:endParaRPr>
          </a:p>
        </p:txBody>
      </p:sp>
      <p:sp>
        <p:nvSpPr>
          <p:cNvPr id="23" name="Title 1"/>
          <p:cNvSpPr>
            <a:spLocks noGrp="1"/>
          </p:cNvSpPr>
          <p:nvPr>
            <p:ph type="ctrTitle" hasCustomPrompt="1"/>
          </p:nvPr>
        </p:nvSpPr>
        <p:spPr>
          <a:xfrm>
            <a:off x="530042" y="1894453"/>
            <a:ext cx="11320205" cy="577835"/>
          </a:xfrm>
          <a:noFill/>
        </p:spPr>
        <p:txBody>
          <a:bodyPr lIns="0" tIns="0" rIns="0" bIns="0" anchor="ctr" anchorCtr="0">
            <a:noAutofit/>
          </a:bodyPr>
          <a:lstStyle>
            <a:lvl1pPr>
              <a:lnSpc>
                <a:spcPts val="5127"/>
              </a:lnSpc>
              <a:spcBef>
                <a:spcPts val="0"/>
              </a:spcBef>
              <a:spcAft>
                <a:spcPts val="0"/>
              </a:spcAft>
              <a:defRPr sz="4000" b="0">
                <a:solidFill>
                  <a:schemeClr val="tx1"/>
                </a:solidFill>
              </a:defRPr>
            </a:lvl1pPr>
          </a:lstStyle>
          <a:p>
            <a:r>
              <a:rPr lang="en-US" dirty="0" smtClean="0"/>
              <a:t>Introducing MarkLogic 7</a:t>
            </a:r>
            <a:endParaRPr lang="en-US" dirty="0"/>
          </a:p>
        </p:txBody>
      </p:sp>
      <p:sp>
        <p:nvSpPr>
          <p:cNvPr id="28" name="Rectangle 5"/>
          <p:cNvSpPr>
            <a:spLocks noGrp="1" noChangeArrowheads="1"/>
          </p:cNvSpPr>
          <p:nvPr>
            <p:ph type="subTitle" idx="1" hasCustomPrompt="1"/>
          </p:nvPr>
        </p:nvSpPr>
        <p:spPr>
          <a:xfrm>
            <a:off x="531866" y="2587396"/>
            <a:ext cx="11331080" cy="375947"/>
          </a:xfrm>
          <a:prstGeom prst="rect">
            <a:avLst/>
          </a:prstGeom>
        </p:spPr>
        <p:txBody>
          <a:bodyPr lIns="0" tIns="0" rIns="0" bIns="0" anchor="t" anchorCtr="0">
            <a:noAutofit/>
          </a:bodyPr>
          <a:lstStyle>
            <a:lvl1pPr marL="0" indent="0">
              <a:buFont typeface="Wingdings" pitchFamily="2" charset="2"/>
              <a:buNone/>
              <a:defRPr sz="2000" baseline="0">
                <a:solidFill>
                  <a:schemeClr val="tx1"/>
                </a:solidFill>
              </a:defRPr>
            </a:lvl1pPr>
          </a:lstStyle>
          <a:p>
            <a:r>
              <a:rPr lang="en-US" dirty="0" smtClean="0"/>
              <a:t>Go Further, Faster!</a:t>
            </a:r>
            <a:endParaRPr lang="en-US" dirty="0"/>
          </a:p>
        </p:txBody>
      </p:sp>
      <p:pic>
        <p:nvPicPr>
          <p:cNvPr id="14" name="Picture 13" descr="MarkLogic_RGB.wmf"/>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86222" y="1234120"/>
            <a:ext cx="2382520" cy="477520"/>
          </a:xfrm>
          <a:prstGeom prst="rect">
            <a:avLst/>
          </a:prstGeom>
        </p:spPr>
      </p:pic>
      <p:sp>
        <p:nvSpPr>
          <p:cNvPr id="33" name="Picture Placeholder 6"/>
          <p:cNvSpPr>
            <a:spLocks noGrp="1"/>
          </p:cNvSpPr>
          <p:nvPr>
            <p:ph type="pic" sz="quarter" idx="14" hasCustomPrompt="1"/>
          </p:nvPr>
        </p:nvSpPr>
        <p:spPr>
          <a:xfrm>
            <a:off x="524930" y="3234804"/>
            <a:ext cx="1134418" cy="1235600"/>
          </a:xfr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9" name="Text Placeholder 8"/>
          <p:cNvSpPr>
            <a:spLocks noGrp="1"/>
          </p:cNvSpPr>
          <p:nvPr>
            <p:ph type="body" sz="quarter" idx="16" hasCustomPrompt="1"/>
          </p:nvPr>
        </p:nvSpPr>
        <p:spPr>
          <a:xfrm>
            <a:off x="524856" y="4588937"/>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2" name="Text Placeholder 8"/>
          <p:cNvSpPr>
            <a:spLocks noGrp="1"/>
          </p:cNvSpPr>
          <p:nvPr>
            <p:ph type="body" sz="quarter" idx="20" hasCustomPrompt="1"/>
          </p:nvPr>
        </p:nvSpPr>
        <p:spPr>
          <a:xfrm>
            <a:off x="524869" y="4842937"/>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56" name="Picture Placeholder 6"/>
          <p:cNvSpPr>
            <a:spLocks noGrp="1"/>
          </p:cNvSpPr>
          <p:nvPr>
            <p:ph type="pic" sz="quarter" idx="21" hasCustomPrompt="1"/>
          </p:nvPr>
        </p:nvSpPr>
        <p:spPr>
          <a:xfrm>
            <a:off x="2759954" y="3234804"/>
            <a:ext cx="1134418" cy="1235600"/>
          </a:xfr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57" name="Text Placeholder 8"/>
          <p:cNvSpPr>
            <a:spLocks noGrp="1"/>
          </p:cNvSpPr>
          <p:nvPr>
            <p:ph type="body" sz="quarter" idx="22" hasCustomPrompt="1"/>
          </p:nvPr>
        </p:nvSpPr>
        <p:spPr>
          <a:xfrm>
            <a:off x="2759880" y="4588937"/>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58" name="Text Placeholder 8"/>
          <p:cNvSpPr>
            <a:spLocks noGrp="1"/>
          </p:cNvSpPr>
          <p:nvPr>
            <p:ph type="body" sz="quarter" idx="23" hasCustomPrompt="1"/>
          </p:nvPr>
        </p:nvSpPr>
        <p:spPr>
          <a:xfrm>
            <a:off x="2759893" y="4842937"/>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2" name="Picture Placeholder 6"/>
          <p:cNvSpPr>
            <a:spLocks noGrp="1"/>
          </p:cNvSpPr>
          <p:nvPr>
            <p:ph type="pic" sz="quarter" idx="27" hasCustomPrompt="1"/>
          </p:nvPr>
        </p:nvSpPr>
        <p:spPr>
          <a:xfrm>
            <a:off x="4994990" y="3234807"/>
            <a:ext cx="1134418" cy="1235600"/>
          </a:xfr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3" name="Text Placeholder 8"/>
          <p:cNvSpPr>
            <a:spLocks noGrp="1"/>
          </p:cNvSpPr>
          <p:nvPr>
            <p:ph type="body" sz="quarter" idx="28" hasCustomPrompt="1"/>
          </p:nvPr>
        </p:nvSpPr>
        <p:spPr>
          <a:xfrm>
            <a:off x="4994916" y="4588940"/>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64" name="Text Placeholder 8"/>
          <p:cNvSpPr>
            <a:spLocks noGrp="1"/>
          </p:cNvSpPr>
          <p:nvPr>
            <p:ph type="body" sz="quarter" idx="29" hasCustomPrompt="1"/>
          </p:nvPr>
        </p:nvSpPr>
        <p:spPr>
          <a:xfrm>
            <a:off x="4994929" y="4842940"/>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68" name="Picture Placeholder 6"/>
          <p:cNvSpPr>
            <a:spLocks noGrp="1"/>
          </p:cNvSpPr>
          <p:nvPr>
            <p:ph type="pic" sz="quarter" idx="33" hasCustomPrompt="1"/>
          </p:nvPr>
        </p:nvSpPr>
        <p:spPr>
          <a:xfrm>
            <a:off x="7230026" y="3234810"/>
            <a:ext cx="1134418" cy="1235600"/>
          </a:xfrm>
        </p:spPr>
        <p:txBody>
          <a:bodyPr/>
          <a:lstStyle>
            <a:lvl1pPr marL="0" indent="0">
              <a:buNone/>
              <a:defRPr sz="1400">
                <a:solidFill>
                  <a:schemeClr val="tx1">
                    <a:lumMod val="50000"/>
                    <a:lumOff val="50000"/>
                  </a:schemeClr>
                </a:solidFill>
              </a:defRPr>
            </a:lvl1pPr>
          </a:lstStyle>
          <a:p>
            <a:r>
              <a:rPr lang="en-US" dirty="0" smtClean="0"/>
              <a:t>Speaker Photo</a:t>
            </a:r>
            <a:endParaRPr lang="en-US" dirty="0"/>
          </a:p>
        </p:txBody>
      </p:sp>
      <p:sp>
        <p:nvSpPr>
          <p:cNvPr id="69" name="Text Placeholder 8"/>
          <p:cNvSpPr>
            <a:spLocks noGrp="1"/>
          </p:cNvSpPr>
          <p:nvPr>
            <p:ph type="body" sz="quarter" idx="34" hasCustomPrompt="1"/>
          </p:nvPr>
        </p:nvSpPr>
        <p:spPr>
          <a:xfrm>
            <a:off x="7229952" y="4588943"/>
            <a:ext cx="1744014" cy="237067"/>
          </a:xfrm>
        </p:spPr>
        <p:txBody>
          <a:bodyPr lIns="0" tIns="0" rIns="0" bIns="0"/>
          <a:lstStyle>
            <a:lvl1pPr marL="0" indent="0">
              <a:buNone/>
              <a:defRPr sz="1200" b="1">
                <a:solidFill>
                  <a:schemeClr val="tx1">
                    <a:lumMod val="75000"/>
                    <a:lumOff val="25000"/>
                  </a:schemeClr>
                </a:solidFill>
              </a:defRPr>
            </a:lvl1pPr>
            <a:lvl3pPr marL="1172078" indent="0" algn="l">
              <a:buNone/>
              <a:defRPr/>
            </a:lvl3pPr>
          </a:lstStyle>
          <a:p>
            <a:pPr lvl="0"/>
            <a:r>
              <a:rPr lang="en-US" dirty="0" smtClean="0"/>
              <a:t>Insert Speaker Name</a:t>
            </a:r>
            <a:endParaRPr lang="en-US" dirty="0"/>
          </a:p>
        </p:txBody>
      </p:sp>
      <p:sp>
        <p:nvSpPr>
          <p:cNvPr id="70" name="Text Placeholder 8"/>
          <p:cNvSpPr>
            <a:spLocks noGrp="1"/>
          </p:cNvSpPr>
          <p:nvPr>
            <p:ph type="body" sz="quarter" idx="35" hasCustomPrompt="1"/>
          </p:nvPr>
        </p:nvSpPr>
        <p:spPr>
          <a:xfrm>
            <a:off x="7229965" y="4842943"/>
            <a:ext cx="1744014" cy="237067"/>
          </a:xfrm>
        </p:spPr>
        <p:txBody>
          <a:bodyPr lIns="0" tIns="0" rIns="0" bIns="0"/>
          <a:lstStyle>
            <a:lvl1pPr marL="0" indent="0">
              <a:buNone/>
              <a:defRPr sz="1200" b="0">
                <a:solidFill>
                  <a:schemeClr val="tx1">
                    <a:lumMod val="50000"/>
                    <a:lumOff val="50000"/>
                  </a:schemeClr>
                </a:solidFill>
              </a:defRPr>
            </a:lvl1pPr>
            <a:lvl3pPr marL="1172078" indent="0" algn="l">
              <a:buNone/>
              <a:defRPr/>
            </a:lvl3pPr>
          </a:lstStyle>
          <a:p>
            <a:pPr lvl="0"/>
            <a:r>
              <a:rPr lang="en-US" dirty="0" smtClean="0"/>
              <a:t>Insert Speaker Title</a:t>
            </a:r>
            <a:endParaRPr lang="en-US" dirty="0"/>
          </a:p>
        </p:txBody>
      </p:sp>
      <p:sp>
        <p:nvSpPr>
          <p:cNvPr id="27" name="TextBox 26"/>
          <p:cNvSpPr txBox="1"/>
          <p:nvPr userDrawn="1"/>
        </p:nvSpPr>
        <p:spPr>
          <a:xfrm>
            <a:off x="7871953" y="5423302"/>
            <a:ext cx="4412528" cy="256852"/>
          </a:xfrm>
          <a:prstGeom prst="rect">
            <a:avLst/>
          </a:prstGeom>
          <a:noFill/>
        </p:spPr>
        <p:txBody>
          <a:bodyPr wrap="none" lIns="117208" tIns="58604" rIns="117208" bIns="58604" rtlCol="0">
            <a:spAutoFit/>
          </a:bodyPr>
          <a:lstStyle/>
          <a:p>
            <a:r>
              <a:rPr lang="en-US" sz="900" dirty="0" smtClean="0">
                <a:solidFill>
                  <a:schemeClr val="bg1">
                    <a:lumMod val="50000"/>
                  </a:schemeClr>
                </a:solidFill>
                <a:latin typeface="+mj-lt"/>
                <a:cs typeface="Tahoma"/>
              </a:rPr>
              <a:t>© COPYRIGHT 2015 MARKLOGIC CORPORATION. ALL RIGHTS RESERVED. </a:t>
            </a:r>
          </a:p>
        </p:txBody>
      </p:sp>
    </p:spTree>
    <p:extLst>
      <p:ext uri="{BB962C8B-B14F-4D97-AF65-F5344CB8AC3E}">
        <p14:creationId xmlns:p14="http://schemas.microsoft.com/office/powerpoint/2010/main" xmlns="" val="37549194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New Chapter Blank">
    <p:spTree>
      <p:nvGrpSpPr>
        <p:cNvPr id="1" name=""/>
        <p:cNvGrpSpPr/>
        <p:nvPr/>
      </p:nvGrpSpPr>
      <p:grpSpPr>
        <a:xfrm>
          <a:off x="0" y="0"/>
          <a:ext cx="0" cy="0"/>
          <a:chOff x="0" y="0"/>
          <a:chExt cx="0" cy="0"/>
        </a:xfrm>
      </p:grpSpPr>
      <p:pic>
        <p:nvPicPr>
          <p:cNvPr id="21" name="Picture 20" descr="cover-sides.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786"/>
            <a:ext cx="12306300" cy="6922294"/>
          </a:xfrm>
          <a:prstGeom prst="rect">
            <a:avLst/>
          </a:prstGeom>
        </p:spPr>
      </p:pic>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18" name="Title 1"/>
          <p:cNvSpPr>
            <a:spLocks noGrp="1"/>
          </p:cNvSpPr>
          <p:nvPr>
            <p:ph type="ctrTitle" hasCustomPrompt="1"/>
          </p:nvPr>
        </p:nvSpPr>
        <p:spPr>
          <a:xfrm>
            <a:off x="530042" y="2944299"/>
            <a:ext cx="11320205" cy="577835"/>
          </a:xfrm>
          <a:noFill/>
          <a:effectLst/>
        </p:spPr>
        <p:txBody>
          <a:bodyPr lIns="0" tIns="0" rIns="0" bIns="0" anchor="ctr" anchorCtr="0">
            <a:noAutofit/>
          </a:bodyPr>
          <a:lstStyle>
            <a:lvl1pPr>
              <a:lnSpc>
                <a:spcPts val="5127"/>
              </a:lnSpc>
              <a:spcBef>
                <a:spcPts val="0"/>
              </a:spcBef>
              <a:spcAft>
                <a:spcPts val="0"/>
              </a:spcAft>
              <a:defRPr sz="4600" b="0" baseline="0">
                <a:solidFill>
                  <a:schemeClr val="bg1"/>
                </a:solidFill>
                <a:latin typeface="+mj-lt"/>
              </a:defRPr>
            </a:lvl1pPr>
          </a:lstStyle>
          <a:p>
            <a:r>
              <a:rPr lang="en-US" dirty="0" smtClean="0"/>
              <a:t>Introducing XYZ </a:t>
            </a:r>
            <a:endParaRPr lang="en-US" dirty="0"/>
          </a:p>
        </p:txBody>
      </p:sp>
      <p:sp>
        <p:nvSpPr>
          <p:cNvPr id="19" name="Rectangle 5"/>
          <p:cNvSpPr>
            <a:spLocks noGrp="1" noChangeArrowheads="1"/>
          </p:cNvSpPr>
          <p:nvPr>
            <p:ph type="subTitle" idx="1" hasCustomPrompt="1"/>
          </p:nvPr>
        </p:nvSpPr>
        <p:spPr>
          <a:xfrm>
            <a:off x="531866" y="3620309"/>
            <a:ext cx="11331080" cy="409824"/>
          </a:xfrm>
          <a:prstGeom prst="rect">
            <a:avLst/>
          </a:prstGeom>
          <a:effectLst/>
        </p:spPr>
        <p:txBody>
          <a:bodyPr lIns="0" tIns="0" rIns="0" bIns="0" anchor="t" anchorCtr="0">
            <a:noAutofit/>
          </a:bodyPr>
          <a:lstStyle>
            <a:lvl1pPr marL="0" indent="0">
              <a:buFont typeface="Wingdings" pitchFamily="2" charset="2"/>
              <a:buNone/>
              <a:defRPr sz="2600" baseline="0">
                <a:solidFill>
                  <a:schemeClr val="bg1"/>
                </a:solidFill>
                <a:latin typeface="+mj-lt"/>
              </a:defRPr>
            </a:lvl1pPr>
          </a:lstStyle>
          <a:p>
            <a:r>
              <a:rPr lang="en-US" dirty="0" smtClean="0"/>
              <a:t>Insert tagline</a:t>
            </a:r>
            <a:endParaRPr lang="en-US" dirty="0"/>
          </a:p>
        </p:txBody>
      </p:sp>
    </p:spTree>
    <p:extLst>
      <p:ext uri="{BB962C8B-B14F-4D97-AF65-F5344CB8AC3E}">
        <p14:creationId xmlns:p14="http://schemas.microsoft.com/office/powerpoint/2010/main" xmlns="" val="9968848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New Chapter Blank">
    <p:spTree>
      <p:nvGrpSpPr>
        <p:cNvPr id="1" name=""/>
        <p:cNvGrpSpPr/>
        <p:nvPr/>
      </p:nvGrpSpPr>
      <p:grpSpPr>
        <a:xfrm>
          <a:off x="0" y="0"/>
          <a:ext cx="0" cy="0"/>
          <a:chOff x="0" y="0"/>
          <a:chExt cx="0" cy="0"/>
        </a:xfrm>
      </p:grpSpPr>
      <p:pic>
        <p:nvPicPr>
          <p:cNvPr id="19" name="Picture 18" descr="cover-sides.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1786"/>
            <a:ext cx="12306300" cy="6922294"/>
          </a:xfrm>
          <a:prstGeom prst="rect">
            <a:avLst/>
          </a:prstGeom>
        </p:spPr>
      </p:pic>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j-lt"/>
            </a:endParaRPr>
          </a:p>
        </p:txBody>
      </p:sp>
      <p:sp>
        <p:nvSpPr>
          <p:cNvPr id="17" name="Title 1"/>
          <p:cNvSpPr>
            <a:spLocks noGrp="1"/>
          </p:cNvSpPr>
          <p:nvPr>
            <p:ph type="ctrTitle" hasCustomPrompt="1"/>
          </p:nvPr>
        </p:nvSpPr>
        <p:spPr>
          <a:xfrm>
            <a:off x="530042" y="3236399"/>
            <a:ext cx="11320205" cy="577835"/>
          </a:xfrm>
          <a:noFill/>
          <a:effectLst/>
        </p:spPr>
        <p:txBody>
          <a:bodyPr lIns="0" tIns="0" rIns="0" bIns="0" anchor="ctr" anchorCtr="0">
            <a:noAutofit/>
          </a:bodyPr>
          <a:lstStyle>
            <a:lvl1pPr algn="ctr">
              <a:lnSpc>
                <a:spcPts val="5127"/>
              </a:lnSpc>
              <a:spcBef>
                <a:spcPts val="0"/>
              </a:spcBef>
              <a:spcAft>
                <a:spcPts val="0"/>
              </a:spcAft>
              <a:defRPr sz="5400" b="0" cap="all" baseline="0">
                <a:solidFill>
                  <a:schemeClr val="bg1"/>
                </a:solidFill>
                <a:latin typeface="+mj-lt"/>
              </a:defRPr>
            </a:lvl1pPr>
          </a:lstStyle>
          <a:p>
            <a:r>
              <a:rPr lang="en-US" dirty="0" smtClean="0"/>
              <a:t>Introducing XYZ </a:t>
            </a:r>
            <a:endParaRPr lang="en-US" dirty="0"/>
          </a:p>
        </p:txBody>
      </p:sp>
    </p:spTree>
    <p:extLst>
      <p:ext uri="{BB962C8B-B14F-4D97-AF65-F5344CB8AC3E}">
        <p14:creationId xmlns:p14="http://schemas.microsoft.com/office/powerpoint/2010/main" xmlns="" val="422034668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sp>
        <p:nvSpPr>
          <p:cNvPr id="27" name="Content Placeholder 2"/>
          <p:cNvSpPr>
            <a:spLocks noGrp="1"/>
          </p:cNvSpPr>
          <p:nvPr userDrawn="1">
            <p:ph idx="1" hasCustomPrompt="1"/>
          </p:nvPr>
        </p:nvSpPr>
        <p:spPr>
          <a:xfrm>
            <a:off x="558655" y="1803400"/>
            <a:ext cx="11087245" cy="3987800"/>
          </a:xfrm>
        </p:spPr>
        <p:txBody>
          <a:bodyPr lIns="0" tIns="0" rIns="0" bIns="0">
            <a:noAutofit/>
          </a:bodyPr>
          <a:lstStyle>
            <a:lvl1pPr marL="420624" indent="-329184">
              <a:spcBef>
                <a:spcPts val="1200"/>
              </a:spcBef>
              <a:spcAft>
                <a:spcPts val="600"/>
              </a:spcAft>
              <a:buClr>
                <a:schemeClr val="tx2"/>
              </a:buClr>
              <a:defRPr sz="2300">
                <a:latin typeface="+mn-lt"/>
              </a:defRPr>
            </a:lvl1pPr>
            <a:lvl2pPr marL="722376"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pic>
        <p:nvPicPr>
          <p:cNvPr id="35" name="Picture 34" descr="MarkLogic_RGB.wmf"/>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36791" y="476504"/>
            <a:ext cx="1489075" cy="298450"/>
          </a:xfrm>
          <a:prstGeom prst="rect">
            <a:avLst/>
          </a:prstGeom>
        </p:spPr>
      </p:pic>
      <p:pic>
        <p:nvPicPr>
          <p:cNvPr id="15" name="Picture 14" descr="curtain-slide-4.jp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0"/>
            <a:ext cx="12207240" cy="241665"/>
          </a:xfrm>
          <a:prstGeom prst="rect">
            <a:avLst/>
          </a:prstGeom>
        </p:spPr>
      </p:pic>
      <p:sp>
        <p:nvSpPr>
          <p:cNvPr id="16" name="TextBox 15"/>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smtClean="0">
                <a:solidFill>
                  <a:schemeClr val="bg1">
                    <a:lumMod val="50000"/>
                  </a:schemeClr>
                </a:solidFill>
                <a:latin typeface="+mn-lt"/>
                <a:cs typeface="Tahoma"/>
              </a:rPr>
              <a:t>© COPYRIGHT 2015 MARKLOGIC CORPORATION. ALL RIGHTS RESERVED. </a:t>
            </a:r>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Tree>
    <p:extLst>
      <p:ext uri="{BB962C8B-B14F-4D97-AF65-F5344CB8AC3E}">
        <p14:creationId xmlns:p14="http://schemas.microsoft.com/office/powerpoint/2010/main" xmlns="" val="40476969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headline &amp; Content">
    <p:spTree>
      <p:nvGrpSpPr>
        <p:cNvPr id="1" name=""/>
        <p:cNvGrpSpPr/>
        <p:nvPr/>
      </p:nvGrpSpPr>
      <p:grpSpPr>
        <a:xfrm>
          <a:off x="0" y="0"/>
          <a:ext cx="0" cy="0"/>
          <a:chOff x="0" y="0"/>
          <a:chExt cx="0" cy="0"/>
        </a:xfrm>
      </p:grpSpPr>
      <p:sp>
        <p:nvSpPr>
          <p:cNvPr id="90" name="TextBox 89"/>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mn-lt"/>
            </a:endParaRPr>
          </a:p>
        </p:txBody>
      </p:sp>
      <p:sp>
        <p:nvSpPr>
          <p:cNvPr id="19"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51" name="Picture 50" descr="MarkLogic_RGB.wmf"/>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36791" y="476504"/>
            <a:ext cx="1489075" cy="298450"/>
          </a:xfrm>
          <a:prstGeom prst="rect">
            <a:avLst/>
          </a:prstGeom>
        </p:spPr>
      </p:pic>
      <p:pic>
        <p:nvPicPr>
          <p:cNvPr id="22" name="Picture 21" descr="curtain-slide-4.jp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0"/>
            <a:ext cx="12207240" cy="241665"/>
          </a:xfrm>
          <a:prstGeom prst="rect">
            <a:avLst/>
          </a:prstGeom>
        </p:spPr>
      </p:pic>
      <p:sp>
        <p:nvSpPr>
          <p:cNvPr id="23" name="TextBox 22"/>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smtClean="0">
                <a:solidFill>
                  <a:schemeClr val="bg1">
                    <a:lumMod val="50000"/>
                  </a:schemeClr>
                </a:solidFill>
                <a:latin typeface="+mn-lt"/>
                <a:cs typeface="Tahoma"/>
              </a:rPr>
              <a:t>© COPYRIGHT 2015 MARKLOGIC CORPORATION. ALL RIGHTS RESERVED. </a:t>
            </a:r>
          </a:p>
        </p:txBody>
      </p:sp>
      <p:sp>
        <p:nvSpPr>
          <p:cNvPr id="24" name="TextBox 23"/>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
        <p:nvSpPr>
          <p:cNvPr id="13" name="Content Placeholder 2"/>
          <p:cNvSpPr>
            <a:spLocks noGrp="1"/>
          </p:cNvSpPr>
          <p:nvPr>
            <p:ph idx="1" hasCustomPrompt="1"/>
          </p:nvPr>
        </p:nvSpPr>
        <p:spPr>
          <a:xfrm>
            <a:off x="558655" y="2146300"/>
            <a:ext cx="11087245" cy="3683000"/>
          </a:xfrm>
        </p:spPr>
        <p:txBody>
          <a:bodyPr lIns="0" tIns="0" rIns="0" bIns="0">
            <a:noAutofit/>
          </a:bodyPr>
          <a:lstStyle>
            <a:lvl1pPr marL="420624" indent="-329184">
              <a:spcBef>
                <a:spcPts val="1200"/>
              </a:spcBef>
              <a:spcAft>
                <a:spcPts val="600"/>
              </a:spcAft>
              <a:buClr>
                <a:schemeClr val="tx2"/>
              </a:buClr>
              <a:defRPr sz="2300">
                <a:latin typeface="+mn-lt"/>
              </a:defRPr>
            </a:lvl1pPr>
            <a:lvl2pPr marL="722376" indent="-257175">
              <a:spcBef>
                <a:spcPts val="600"/>
              </a:spcBef>
              <a:spcAft>
                <a:spcPts val="600"/>
              </a:spcAft>
              <a:buClr>
                <a:schemeClr val="tx2"/>
              </a:buClr>
              <a:defRPr sz="2300">
                <a:latin typeface="+mn-lt"/>
              </a:defRPr>
            </a:lvl2pPr>
            <a:lvl3pPr marL="1196975" indent="-242888">
              <a:spcBef>
                <a:spcPts val="600"/>
              </a:spcBef>
              <a:spcAft>
                <a:spcPts val="600"/>
              </a:spcAft>
              <a:buClr>
                <a:schemeClr val="tx2"/>
              </a:buClr>
              <a:defRPr sz="2100">
                <a:latin typeface="+mn-lt"/>
              </a:defRPr>
            </a:lvl3pPr>
            <a:lvl4pPr marL="1654175" indent="-222250">
              <a:buClr>
                <a:schemeClr val="tx2"/>
              </a:buClr>
              <a:defRPr sz="1800">
                <a:latin typeface="+mn-lt"/>
              </a:defRPr>
            </a:lvl4pPr>
            <a:lvl5pPr marL="2109788" indent="-200025">
              <a:buClr>
                <a:schemeClr val="tx2"/>
              </a:buClr>
              <a:defRPr sz="1800">
                <a:latin typeface="+mn-lt"/>
              </a:defRPr>
            </a:lvl5pPr>
          </a:lstStyle>
          <a:p>
            <a:pPr lvl="0"/>
            <a:r>
              <a:rPr lang="en-US" dirty="0" smtClean="0"/>
              <a:t>Click to Add 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10" name="Text Placeholder 2"/>
          <p:cNvSpPr>
            <a:spLocks noGrp="1"/>
          </p:cNvSpPr>
          <p:nvPr>
            <p:ph type="body" sz="quarter" idx="10" hasCustomPrompt="1"/>
          </p:nvPr>
        </p:nvSpPr>
        <p:spPr>
          <a:xfrm>
            <a:off x="558800" y="1536700"/>
            <a:ext cx="11099800" cy="419100"/>
          </a:xfrm>
        </p:spPr>
        <p:txBody>
          <a:bodyPr lIns="0" tIns="0" rIns="0" bIns="0"/>
          <a:lstStyle>
            <a:lvl1pPr marL="0" indent="0">
              <a:buNone/>
              <a:defRPr sz="3000" strike="noStrike" cap="none" normalizeH="0" baseline="0">
                <a:solidFill>
                  <a:schemeClr val="tx1">
                    <a:lumMod val="50000"/>
                    <a:lumOff val="50000"/>
                  </a:schemeClr>
                </a:solidFill>
              </a:defRPr>
            </a:lvl1pPr>
          </a:lstStyle>
          <a:p>
            <a:pPr lvl="0"/>
            <a:r>
              <a:rPr lang="en-US"/>
              <a:t>Add Subtitle</a:t>
            </a:r>
          </a:p>
        </p:txBody>
      </p:sp>
    </p:spTree>
    <p:extLst>
      <p:ext uri="{BB962C8B-B14F-4D97-AF65-F5344CB8AC3E}">
        <p14:creationId xmlns:p14="http://schemas.microsoft.com/office/powerpoint/2010/main" xmlns="" val="2681003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5" name="Picture Placeholder 7"/>
          <p:cNvSpPr>
            <a:spLocks noGrp="1"/>
          </p:cNvSpPr>
          <p:nvPr>
            <p:ph type="pic" sz="quarter" idx="13" hasCustomPrompt="1"/>
          </p:nvPr>
        </p:nvSpPr>
        <p:spPr>
          <a:xfrm>
            <a:off x="558657" y="1816100"/>
            <a:ext cx="11074543" cy="4000500"/>
          </a:xfrm>
          <a:noFill/>
        </p:spPr>
        <p:txBody>
          <a:bodyPr lIns="0" tIns="0" rIns="0" bIns="0">
            <a:noAutofit/>
          </a:bodyPr>
          <a:lstStyle>
            <a:lvl1pPr>
              <a:buNone/>
              <a:defRPr sz="2300">
                <a:latin typeface="+mn-lt"/>
              </a:defRPr>
            </a:lvl1pPr>
          </a:lstStyle>
          <a:p>
            <a:r>
              <a:rPr lang="en-US" smtClean="0"/>
              <a:t>Click icon to add picture</a:t>
            </a:r>
            <a:endParaRPr dirty="0"/>
          </a:p>
        </p:txBody>
      </p:sp>
      <p:pic>
        <p:nvPicPr>
          <p:cNvPr id="76" name="Picture 75" descr="MarkLogic_RGB.wmf"/>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36791" y="476504"/>
            <a:ext cx="1489075" cy="298450"/>
          </a:xfrm>
          <a:prstGeom prst="rect">
            <a:avLst/>
          </a:prstGeom>
        </p:spPr>
      </p:pic>
      <p:sp>
        <p:nvSpPr>
          <p:cNvPr id="15"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mn-lt"/>
                <a:ea typeface="+mj-ea"/>
                <a:cs typeface="Tahoma"/>
              </a:defRPr>
            </a:lvl1pPr>
          </a:lstStyle>
          <a:p>
            <a:r>
              <a:rPr lang="en-US" dirty="0" smtClean="0"/>
              <a:t>Add Slide Title</a:t>
            </a:r>
            <a:endParaRPr dirty="0"/>
          </a:p>
        </p:txBody>
      </p:sp>
      <p:pic>
        <p:nvPicPr>
          <p:cNvPr id="16" name="Picture 15" descr="curtain-slide-4.jp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0"/>
            <a:ext cx="12207240" cy="241665"/>
          </a:xfrm>
          <a:prstGeom prst="rect">
            <a:avLst/>
          </a:prstGeom>
        </p:spPr>
      </p:pic>
      <p:sp>
        <p:nvSpPr>
          <p:cNvPr id="17" name="TextBox 16"/>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smtClean="0">
                <a:solidFill>
                  <a:schemeClr val="bg1">
                    <a:lumMod val="50000"/>
                  </a:schemeClr>
                </a:solidFill>
                <a:latin typeface="+mn-lt"/>
                <a:cs typeface="Tahoma"/>
              </a:rPr>
              <a:t>© COPYRIGHT 2015 MARKLOGIC CORPORATION. ALL RIGHTS RESERVED. </a:t>
            </a:r>
          </a:p>
        </p:txBody>
      </p:sp>
      <p:sp>
        <p:nvSpPr>
          <p:cNvPr id="18" name="TextBox 17"/>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Tree>
    <p:extLst>
      <p:ext uri="{BB962C8B-B14F-4D97-AF65-F5344CB8AC3E}">
        <p14:creationId xmlns:p14="http://schemas.microsoft.com/office/powerpoint/2010/main" xmlns="" val="360925215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8" name="TextBox 57"/>
          <p:cNvSpPr txBox="1"/>
          <p:nvPr userDrawn="1"/>
        </p:nvSpPr>
        <p:spPr>
          <a:xfrm>
            <a:off x="12527404" y="1244601"/>
            <a:ext cx="236705" cy="472296"/>
          </a:xfrm>
          <a:prstGeom prst="rect">
            <a:avLst/>
          </a:prstGeom>
          <a:noFill/>
        </p:spPr>
        <p:txBody>
          <a:bodyPr wrap="none" lIns="117208" tIns="58604" rIns="117208" bIns="58604" rtlCol="0">
            <a:spAutoFit/>
          </a:bodyPr>
          <a:lstStyle/>
          <a:p>
            <a:endParaRPr lang="en-US" dirty="0">
              <a:latin typeface="Tahoma"/>
            </a:endParaRPr>
          </a:p>
        </p:txBody>
      </p:sp>
      <p:sp>
        <p:nvSpPr>
          <p:cNvPr id="31" name="Content Placeholder 2"/>
          <p:cNvSpPr>
            <a:spLocks noGrp="1"/>
          </p:cNvSpPr>
          <p:nvPr>
            <p:ph sz="half" idx="1" hasCustomPrompt="1"/>
          </p:nvPr>
        </p:nvSpPr>
        <p:spPr>
          <a:xfrm>
            <a:off x="558800" y="1803401"/>
            <a:ext cx="5257800" cy="4013200"/>
          </a:xfrm>
          <a:noFill/>
        </p:spPr>
        <p:txBody>
          <a:bodyPr lIns="0" tIns="0" rIns="0" bIns="0">
            <a:noAutofit/>
          </a:bodyPr>
          <a:lstStyle>
            <a:lvl1pPr>
              <a:defRPr sz="2300"/>
            </a:lvl1pPr>
            <a:lvl2pPr>
              <a:defRPr sz="2100"/>
            </a:lvl2pPr>
            <a:lvl3pPr>
              <a:defRPr sz="1800"/>
            </a:lvl3pPr>
            <a:lvl4pPr>
              <a:defRPr sz="1800"/>
            </a:lvl4pPr>
            <a:lvl5pPr>
              <a:defRPr sz="1800"/>
            </a:lvl5pPr>
            <a:lvl6pPr>
              <a:defRPr sz="2300"/>
            </a:lvl6pPr>
            <a:lvl7pPr>
              <a:defRPr sz="2300"/>
            </a:lvl7pPr>
            <a:lvl8pPr>
              <a:defRPr sz="2300"/>
            </a:lvl8pPr>
            <a:lvl9pPr>
              <a:defRPr sz="2300"/>
            </a:lvl9pPr>
          </a:lstStyle>
          <a:p>
            <a:pPr lvl="0"/>
            <a:r>
              <a:rPr lang="en-US" dirty="0" smtClean="0"/>
              <a:t>Click to Add </a:t>
            </a:r>
            <a:br>
              <a:rPr lang="en-US" dirty="0" smtClean="0"/>
            </a:br>
            <a:r>
              <a:rPr lang="en-US" dirty="0" smtClean="0"/>
              <a:t>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33" name="Content Placeholder 3"/>
          <p:cNvSpPr>
            <a:spLocks noGrp="1"/>
          </p:cNvSpPr>
          <p:nvPr>
            <p:ph sz="half" idx="2" hasCustomPrompt="1"/>
          </p:nvPr>
        </p:nvSpPr>
        <p:spPr>
          <a:xfrm>
            <a:off x="6375400" y="1803401"/>
            <a:ext cx="5270499" cy="4013200"/>
          </a:xfrm>
          <a:noFill/>
        </p:spPr>
        <p:txBody>
          <a:bodyPr lIns="0" tIns="0" rIns="0" bIns="0">
            <a:noAutofit/>
          </a:bodyPr>
          <a:lstStyle>
            <a:lvl1pPr>
              <a:defRPr sz="2300"/>
            </a:lvl1pPr>
            <a:lvl2pPr>
              <a:defRPr sz="2100"/>
            </a:lvl2pPr>
            <a:lvl3pPr>
              <a:defRPr sz="1800"/>
            </a:lvl3pPr>
            <a:lvl4pPr>
              <a:defRPr sz="1800"/>
            </a:lvl4pPr>
            <a:lvl5pPr>
              <a:defRPr sz="1800"/>
            </a:lvl5pPr>
            <a:lvl6pPr>
              <a:defRPr sz="2300"/>
            </a:lvl6pPr>
            <a:lvl7pPr>
              <a:defRPr sz="2300"/>
            </a:lvl7pPr>
            <a:lvl8pPr>
              <a:defRPr sz="2300"/>
            </a:lvl8pPr>
            <a:lvl9pPr>
              <a:defRPr sz="2300"/>
            </a:lvl9pPr>
          </a:lstStyle>
          <a:p>
            <a:pPr lvl="0"/>
            <a:r>
              <a:rPr lang="en-US" dirty="0" smtClean="0"/>
              <a:t>Click to Add </a:t>
            </a:r>
            <a:br>
              <a:rPr lang="en-US" dirty="0" smtClean="0"/>
            </a:br>
            <a:r>
              <a:rPr lang="en-US" dirty="0" smtClean="0"/>
              <a:t>Presentation Points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pic>
        <p:nvPicPr>
          <p:cNvPr id="53" name="Picture 52" descr="MarkLogic_RGB.wmf"/>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36791" y="476504"/>
            <a:ext cx="1489075" cy="298450"/>
          </a:xfrm>
          <a:prstGeom prst="rect">
            <a:avLst/>
          </a:prstGeom>
        </p:spPr>
      </p:pic>
      <p:sp>
        <p:nvSpPr>
          <p:cNvPr id="17" name="Title 1"/>
          <p:cNvSpPr>
            <a:spLocks noGrp="1"/>
          </p:cNvSpPr>
          <p:nvPr>
            <p:ph type="ctrTitle" hasCustomPrompt="1"/>
          </p:nvPr>
        </p:nvSpPr>
        <p:spPr>
          <a:xfrm>
            <a:off x="558656" y="1016000"/>
            <a:ext cx="11087244" cy="584640"/>
          </a:xfrm>
          <a:noFill/>
        </p:spPr>
        <p:txBody>
          <a:bodyPr vert="horz" wrap="square" lIns="0" tIns="0" rIns="0" bIns="0" rtlCol="0" anchor="t" anchorCtr="0">
            <a:noAutofit/>
          </a:bodyPr>
          <a:lstStyle>
            <a:lvl1pPr marL="0" algn="l" defTabSz="1172078" rtl="0" eaLnBrk="1" latinLnBrk="0" hangingPunct="1">
              <a:lnSpc>
                <a:spcPts val="4000"/>
              </a:lnSpc>
              <a:spcBef>
                <a:spcPct val="0"/>
              </a:spcBef>
              <a:buNone/>
              <a:defRPr sz="3600" kern="1200">
                <a:solidFill>
                  <a:schemeClr val="tx1"/>
                </a:solidFill>
                <a:latin typeface="Tahoma"/>
                <a:ea typeface="+mj-ea"/>
                <a:cs typeface="Tahoma"/>
              </a:defRPr>
            </a:lvl1pPr>
          </a:lstStyle>
          <a:p>
            <a:r>
              <a:rPr lang="en-US" dirty="0" smtClean="0"/>
              <a:t>Add Slide Title</a:t>
            </a:r>
            <a:endParaRPr dirty="0"/>
          </a:p>
        </p:txBody>
      </p:sp>
      <p:pic>
        <p:nvPicPr>
          <p:cNvPr id="18" name="Picture 17" descr="curtain-slide-4.jpg"/>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0"/>
            <a:ext cx="12207240" cy="241665"/>
          </a:xfrm>
          <a:prstGeom prst="rect">
            <a:avLst/>
          </a:prstGeom>
        </p:spPr>
      </p:pic>
      <p:sp>
        <p:nvSpPr>
          <p:cNvPr id="19" name="TextBox 18"/>
          <p:cNvSpPr txBox="1"/>
          <p:nvPr userDrawn="1"/>
        </p:nvSpPr>
        <p:spPr>
          <a:xfrm>
            <a:off x="7870380" y="6632107"/>
            <a:ext cx="4175823" cy="138499"/>
          </a:xfrm>
          <a:prstGeom prst="rect">
            <a:avLst/>
          </a:prstGeom>
          <a:noFill/>
        </p:spPr>
        <p:txBody>
          <a:bodyPr wrap="none" lIns="0" tIns="0" rIns="0" bIns="0" rtlCol="0">
            <a:spAutoFit/>
          </a:bodyPr>
          <a:lstStyle/>
          <a:p>
            <a:pPr algn="r"/>
            <a:r>
              <a:rPr lang="en-US" sz="900" dirty="0" smtClean="0">
                <a:solidFill>
                  <a:schemeClr val="bg1">
                    <a:lumMod val="50000"/>
                  </a:schemeClr>
                </a:solidFill>
                <a:latin typeface="+mn-lt"/>
                <a:cs typeface="Tahoma"/>
              </a:rPr>
              <a:t>© COPYRIGHT 2015 MARKLOGIC CORPORATION. ALL RIGHTS RESERVED. </a:t>
            </a:r>
          </a:p>
        </p:txBody>
      </p:sp>
      <p:sp>
        <p:nvSpPr>
          <p:cNvPr id="20" name="TextBox 19"/>
          <p:cNvSpPr txBox="1"/>
          <p:nvPr userDrawn="1"/>
        </p:nvSpPr>
        <p:spPr>
          <a:xfrm>
            <a:off x="561735" y="6622876"/>
            <a:ext cx="5057902" cy="276999"/>
          </a:xfrm>
          <a:prstGeom prst="rect">
            <a:avLst/>
          </a:prstGeom>
          <a:noFill/>
        </p:spPr>
        <p:txBody>
          <a:bodyPr wrap="square" lIns="0" tIns="0" rIns="0" bIns="0" rtlCol="0">
            <a:spAutoFit/>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latin typeface="+mn-lt"/>
                <a:cs typeface="Tahoma"/>
              </a:rPr>
              <a:t>SLIDE: </a:t>
            </a:r>
            <a:fld id="{AD71FC88-913E-664A-AFBA-FF8B42D39606}" type="slidenum">
              <a:rPr lang="en-US" sz="900" smtClean="0">
                <a:solidFill>
                  <a:schemeClr val="bg1">
                    <a:lumMod val="50000"/>
                  </a:schemeClr>
                </a:solidFill>
                <a:latin typeface="+mn-lt"/>
                <a:cs typeface="Tahoma"/>
              </a:rPr>
              <a:pPr marL="0" marR="0" indent="0" algn="l" defTabSz="1172078" rtl="0" eaLnBrk="1" fontAlgn="auto" latinLnBrk="0" hangingPunct="1">
                <a:lnSpc>
                  <a:spcPct val="100000"/>
                </a:lnSpc>
                <a:spcBef>
                  <a:spcPts val="0"/>
                </a:spcBef>
                <a:spcAft>
                  <a:spcPts val="0"/>
                </a:spcAft>
                <a:buClrTx/>
                <a:buSzTx/>
                <a:buFontTx/>
                <a:buNone/>
                <a:tabLst/>
                <a:defRPr/>
              </a:pPr>
              <a:t>‹#›</a:t>
            </a:fld>
            <a:endParaRPr lang="en-US" sz="900" dirty="0" smtClean="0">
              <a:solidFill>
                <a:schemeClr val="bg1">
                  <a:lumMod val="50000"/>
                </a:schemeClr>
              </a:solidFill>
              <a:latin typeface="+mn-lt"/>
              <a:cs typeface="Tahoma"/>
            </a:endParaRPr>
          </a:p>
          <a:p>
            <a:pPr marL="0" marR="0" indent="0" algn="l" defTabSz="1172078"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lumMod val="50000"/>
                  </a:schemeClr>
                </a:solidFill>
                <a:latin typeface="+mn-lt"/>
                <a:cs typeface="Tahoma"/>
              </a:rPr>
              <a:t> </a:t>
            </a:r>
            <a:endParaRPr lang="en-US" sz="900" dirty="0" smtClean="0">
              <a:solidFill>
                <a:schemeClr val="bg1">
                  <a:lumMod val="50000"/>
                </a:schemeClr>
              </a:solidFill>
              <a:latin typeface="+mn-lt"/>
              <a:cs typeface="Tahoma"/>
            </a:endParaRPr>
          </a:p>
        </p:txBody>
      </p:sp>
    </p:spTree>
    <p:extLst>
      <p:ext uri="{BB962C8B-B14F-4D97-AF65-F5344CB8AC3E}">
        <p14:creationId xmlns:p14="http://schemas.microsoft.com/office/powerpoint/2010/main" xmlns="" val="14858322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446" y="1917702"/>
            <a:ext cx="11054586" cy="4089400"/>
          </a:xfrm>
          <a:prstGeom prst="rect">
            <a:avLst/>
          </a:prstGeom>
        </p:spPr>
        <p:txBody>
          <a:bodyPr vert="horz" lIns="117208" tIns="58604" rIns="117208" bIns="586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2" name="Title Placeholder 1"/>
          <p:cNvSpPr>
            <a:spLocks noGrp="1"/>
          </p:cNvSpPr>
          <p:nvPr>
            <p:ph type="title"/>
          </p:nvPr>
        </p:nvSpPr>
        <p:spPr>
          <a:xfrm>
            <a:off x="609441" y="630383"/>
            <a:ext cx="11037658" cy="967840"/>
          </a:xfrm>
          <a:prstGeom prst="rect">
            <a:avLst/>
          </a:prstGeom>
          <a:noFill/>
        </p:spPr>
        <p:txBody>
          <a:bodyPr vert="horz" lIns="117208" tIns="58604" rIns="117208" bIns="58604" rtlCol="0" anchor="t" anchorCtr="0">
            <a:noAutofit/>
          </a:bodyPr>
          <a:lstStyle/>
          <a:p>
            <a:r>
              <a:rPr lang="en-US" smtClean="0"/>
              <a:t>Click to edit Master title style</a:t>
            </a:r>
            <a:endParaRPr dirty="0"/>
          </a:p>
        </p:txBody>
      </p:sp>
    </p:spTree>
    <p:extLst>
      <p:ext uri="{BB962C8B-B14F-4D97-AF65-F5344CB8AC3E}">
        <p14:creationId xmlns:p14="http://schemas.microsoft.com/office/powerpoint/2010/main" xmlns="" val="3150460873"/>
      </p:ext>
    </p:extLst>
  </p:cSld>
  <p:clrMap bg1="lt1" tx1="dk1" bg2="lt2" tx2="dk2" accent1="accent1" accent2="accent2" accent3="accent3" accent4="accent4" accent5="accent5" accent6="accent6" hlink="hlink" folHlink="folHlink"/>
  <p:sldLayoutIdLst>
    <p:sldLayoutId id="2147483705" r:id="rId1"/>
    <p:sldLayoutId id="2147483732" r:id="rId2"/>
    <p:sldLayoutId id="2147483743" r:id="rId3"/>
    <p:sldLayoutId id="2147483742" r:id="rId4"/>
    <p:sldLayoutId id="2147483740" r:id="rId5"/>
    <p:sldLayoutId id="2147483694" r:id="rId6"/>
    <p:sldLayoutId id="2147483722" r:id="rId7"/>
    <p:sldLayoutId id="2147483676" r:id="rId8"/>
    <p:sldLayoutId id="2147483757" r:id="rId9"/>
    <p:sldLayoutId id="2147483739" r:id="rId10"/>
    <p:sldLayoutId id="2147483714" r:id="rId11"/>
    <p:sldLayoutId id="2147483731" r:id="rId12"/>
    <p:sldLayoutId id="2147483723" r:id="rId13"/>
    <p:sldLayoutId id="2147483744" r:id="rId14"/>
    <p:sldLayoutId id="2147483749" r:id="rId15"/>
    <p:sldLayoutId id="2147483754" r:id="rId16"/>
    <p:sldLayoutId id="2147483755" r:id="rId17"/>
    <p:sldLayoutId id="2147483756" r:id="rId18"/>
    <p:sldLayoutId id="2147483750" r:id="rId19"/>
    <p:sldLayoutId id="2147483751" r:id="rId20"/>
    <p:sldLayoutId id="2147483752" r:id="rId21"/>
    <p:sldLayoutId id="2147483759" r:id="rId22"/>
    <p:sldLayoutId id="2147483760" r:id="rId23"/>
    <p:sldLayoutId id="2147483761" r:id="rId24"/>
  </p:sldLayoutIdLst>
  <p:timing>
    <p:tnLst>
      <p:par>
        <p:cTn id="1" dur="indefinite" restart="never" nodeType="tmRoot"/>
      </p:par>
    </p:tnLst>
  </p:timing>
  <p:txStyles>
    <p:titleStyle>
      <a:lvl1pPr algn="l" defTabSz="1172078" rtl="0" eaLnBrk="1" latinLnBrk="0" hangingPunct="1">
        <a:lnSpc>
          <a:spcPts val="5800"/>
        </a:lnSpc>
        <a:spcBef>
          <a:spcPct val="0"/>
        </a:spcBef>
        <a:buNone/>
        <a:defRPr sz="5400" kern="1200" baseline="0">
          <a:solidFill>
            <a:schemeClr val="tx1"/>
          </a:solidFill>
          <a:latin typeface="+mj-lt"/>
          <a:ea typeface="+mj-ea"/>
          <a:cs typeface="Tahoma"/>
        </a:defRPr>
      </a:lvl1pPr>
    </p:titleStyle>
    <p:bodyStyle>
      <a:lvl1pPr marL="768096" indent="-581969" algn="l" defTabSz="1172078" rtl="0" eaLnBrk="1" latinLnBrk="0" hangingPunct="1">
        <a:spcBef>
          <a:spcPts val="0"/>
        </a:spcBef>
        <a:buClr>
          <a:schemeClr val="tx2"/>
        </a:buClr>
        <a:buSzPct val="90000"/>
        <a:buFont typeface="Wingdings" charset="2"/>
        <a:buChar char="§"/>
        <a:defRPr sz="3100" kern="1200">
          <a:solidFill>
            <a:schemeClr val="tx1">
              <a:lumMod val="85000"/>
              <a:lumOff val="15000"/>
            </a:schemeClr>
          </a:solidFill>
          <a:latin typeface="+mj-lt"/>
          <a:ea typeface="+mn-ea"/>
          <a:cs typeface="Tahoma"/>
        </a:defRPr>
      </a:lvl1pPr>
      <a:lvl2pPr marL="1172078" indent="-586039" algn="l" defTabSz="1172078" rtl="0" eaLnBrk="1" latinLnBrk="0" hangingPunct="1">
        <a:spcBef>
          <a:spcPts val="769"/>
        </a:spcBef>
        <a:buClr>
          <a:schemeClr val="tx2"/>
        </a:buClr>
        <a:buSzPct val="90000"/>
        <a:buFont typeface="Lucida Grande"/>
        <a:buChar char="–"/>
        <a:defRPr sz="2800" kern="1200">
          <a:solidFill>
            <a:schemeClr val="tx1">
              <a:lumMod val="85000"/>
              <a:lumOff val="15000"/>
            </a:schemeClr>
          </a:solidFill>
          <a:latin typeface="+mj-lt"/>
          <a:ea typeface="+mn-ea"/>
          <a:cs typeface="Tahoma"/>
        </a:defRPr>
      </a:lvl2pPr>
      <a:lvl3pPr marL="1615677" indent="-443599" algn="l" defTabSz="1172078" rtl="0" eaLnBrk="1" latinLnBrk="0" hangingPunct="1">
        <a:spcBef>
          <a:spcPts val="769"/>
        </a:spcBef>
        <a:buClr>
          <a:schemeClr val="tx2"/>
        </a:buClr>
        <a:buSzPct val="90000"/>
        <a:buFont typeface="Lucida Grande"/>
        <a:buChar char="–"/>
        <a:defRPr sz="2600" kern="1200">
          <a:solidFill>
            <a:schemeClr val="tx1">
              <a:lumMod val="85000"/>
              <a:lumOff val="15000"/>
            </a:schemeClr>
          </a:solidFill>
          <a:latin typeface="+mj-lt"/>
          <a:ea typeface="+mn-ea"/>
          <a:cs typeface="Tahoma"/>
        </a:defRPr>
      </a:lvl3pPr>
      <a:lvl4pPr marL="2051136" indent="-435460" algn="l" defTabSz="1172078" rtl="0" eaLnBrk="1" latinLnBrk="0" hangingPunct="1">
        <a:spcBef>
          <a:spcPts val="769"/>
        </a:spcBef>
        <a:buClr>
          <a:schemeClr val="tx2"/>
        </a:buClr>
        <a:buSzPct val="90000"/>
        <a:buFont typeface="Lucida Grande"/>
        <a:buChar char="–"/>
        <a:defRPr sz="2300" kern="1200">
          <a:solidFill>
            <a:schemeClr val="tx1">
              <a:lumMod val="85000"/>
              <a:lumOff val="15000"/>
            </a:schemeClr>
          </a:solidFill>
          <a:latin typeface="+mj-lt"/>
          <a:ea typeface="+mn-ea"/>
          <a:cs typeface="Tahoma"/>
        </a:defRPr>
      </a:lvl4pPr>
      <a:lvl5pPr marL="2486596" indent="-425286" algn="l" defTabSz="1172078" rtl="0" eaLnBrk="1" latinLnBrk="0" hangingPunct="1">
        <a:spcBef>
          <a:spcPts val="769"/>
        </a:spcBef>
        <a:buClr>
          <a:schemeClr val="tx2"/>
        </a:buClr>
        <a:buSzPct val="90000"/>
        <a:buFont typeface="Lucida Grande"/>
        <a:buChar char="–"/>
        <a:defRPr sz="2300" kern="1200">
          <a:solidFill>
            <a:schemeClr val="tx1">
              <a:lumMod val="85000"/>
              <a:lumOff val="15000"/>
            </a:schemeClr>
          </a:solidFill>
          <a:latin typeface="+mj-lt"/>
          <a:ea typeface="+mn-ea"/>
          <a:cs typeface="Tahoma"/>
        </a:defRPr>
      </a:lvl5pPr>
      <a:lvl6pPr marL="2936300"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6pPr>
      <a:lvl7pPr marL="3365654"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7pPr>
      <a:lvl8pPr marL="3807219" indent="-441565" algn="l" defTabSz="1172078" rtl="0" eaLnBrk="1" latinLnBrk="0" hangingPunct="1">
        <a:spcBef>
          <a:spcPts val="769"/>
        </a:spcBef>
        <a:buClr>
          <a:schemeClr val="tx1">
            <a:lumMod val="75000"/>
            <a:lumOff val="25000"/>
          </a:schemeClr>
        </a:buClr>
        <a:buSzPct val="90000"/>
        <a:buFont typeface="Wingdings" pitchFamily="2" charset="2"/>
        <a:buChar char=""/>
        <a:defRPr lang="en-US" sz="2300" kern="1200" dirty="0" smtClean="0">
          <a:solidFill>
            <a:schemeClr val="tx1">
              <a:lumMod val="85000"/>
              <a:lumOff val="15000"/>
            </a:schemeClr>
          </a:solidFill>
          <a:latin typeface="+mn-lt"/>
          <a:ea typeface="+mn-ea"/>
          <a:cs typeface="+mn-cs"/>
        </a:defRPr>
      </a:lvl8pPr>
      <a:lvl9pPr marL="4246748" indent="-441565" algn="l" defTabSz="1172078" rtl="0" eaLnBrk="1" latinLnBrk="0" hangingPunct="1">
        <a:spcBef>
          <a:spcPts val="769"/>
        </a:spcBef>
        <a:buClr>
          <a:schemeClr val="bg1">
            <a:lumMod val="65000"/>
          </a:schemeClr>
        </a:buClr>
        <a:buSzPct val="90000"/>
        <a:buFont typeface="Wingdings" pitchFamily="2" charset="2"/>
        <a:buChar char=""/>
        <a:defRPr lang="en-US" sz="2300" kern="1200" dirty="0">
          <a:solidFill>
            <a:schemeClr val="tx1">
              <a:lumMod val="85000"/>
              <a:lumOff val="15000"/>
            </a:schemeClr>
          </a:solidFill>
          <a:latin typeface="+mn-lt"/>
          <a:ea typeface="+mn-ea"/>
          <a:cs typeface="+mn-cs"/>
        </a:defRPr>
      </a:lvl9pPr>
    </p:bodyStyle>
    <p:otherStyle>
      <a:defPPr>
        <a:defRPr/>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hyperlink" Target="http://www.smartlogic.com/industries-and-solutions"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11.xml"/><Relationship Id="rId6" Type="http://schemas.openxmlformats.org/officeDocument/2006/relationships/image" Target="../media/image46.jpe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hyperlink" Target="mailto:dan.mccreary@marklogic.com"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497384" y="2846325"/>
            <a:ext cx="11320205" cy="1039490"/>
          </a:xfrm>
        </p:spPr>
        <p:txBody>
          <a:bodyPr/>
          <a:lstStyle/>
          <a:p>
            <a:r>
              <a:rPr lang="en-US" dirty="0" smtClean="0"/>
              <a:t>NoSQL Metadata Management Strategies</a:t>
            </a:r>
            <a:endParaRPr lang="en-US" b="1" dirty="0">
              <a:latin typeface="+mj-lt"/>
            </a:endParaRPr>
          </a:p>
        </p:txBody>
      </p:sp>
      <p:sp>
        <p:nvSpPr>
          <p:cNvPr id="10" name="Text Placeholder 2"/>
          <p:cNvSpPr>
            <a:spLocks noGrp="1"/>
          </p:cNvSpPr>
          <p:nvPr>
            <p:ph type="body" sz="quarter" idx="10"/>
          </p:nvPr>
        </p:nvSpPr>
        <p:spPr>
          <a:xfrm>
            <a:off x="512577" y="3696298"/>
            <a:ext cx="11332827" cy="1085252"/>
          </a:xfrm>
        </p:spPr>
        <p:txBody>
          <a:bodyPr/>
          <a:lstStyle/>
          <a:p>
            <a:r>
              <a:rPr lang="en-US" sz="3200" dirty="0" smtClean="0"/>
              <a:t>Dan McCreary</a:t>
            </a:r>
          </a:p>
          <a:p>
            <a:r>
              <a:rPr lang="en-US" sz="3200" dirty="0" smtClean="0"/>
              <a:t>DAMA November 2015</a:t>
            </a:r>
            <a:endParaRPr lang="en-US" sz="3200" dirty="0"/>
          </a:p>
        </p:txBody>
      </p:sp>
    </p:spTree>
    <p:extLst>
      <p:ext uri="{BB962C8B-B14F-4D97-AF65-F5344CB8AC3E}">
        <p14:creationId xmlns:p14="http://schemas.microsoft.com/office/powerpoint/2010/main" xmlns="" val="17076477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76501" y="496888"/>
            <a:ext cx="8839200" cy="968375"/>
          </a:xfrm>
        </p:spPr>
        <p:txBody>
          <a:bodyPr/>
          <a:lstStyle/>
          <a:p>
            <a:r>
              <a:rPr lang="en-US" b="1" dirty="0" smtClean="0"/>
              <a:t>What is Metadata?</a:t>
            </a:r>
            <a:endParaRPr lang="en-US" b="1" dirty="0"/>
          </a:p>
        </p:txBody>
      </p:sp>
      <p:sp>
        <p:nvSpPr>
          <p:cNvPr id="3" name="Content Placeholder 2"/>
          <p:cNvSpPr>
            <a:spLocks noGrp="1"/>
          </p:cNvSpPr>
          <p:nvPr>
            <p:ph idx="4294967295"/>
          </p:nvPr>
        </p:nvSpPr>
        <p:spPr>
          <a:xfrm>
            <a:off x="887413" y="4743449"/>
            <a:ext cx="11053762" cy="1781175"/>
          </a:xfrm>
        </p:spPr>
        <p:txBody>
          <a:bodyPr/>
          <a:lstStyle/>
          <a:p>
            <a:pPr marL="457200" indent="-271463"/>
            <a:r>
              <a:rPr lang="en-US" sz="2400" dirty="0" smtClean="0"/>
              <a:t>Metadata is any data that describes other data</a:t>
            </a:r>
          </a:p>
          <a:p>
            <a:pPr marL="457200" indent="-271463"/>
            <a:r>
              <a:rPr lang="en-US" sz="2400" dirty="0" smtClean="0"/>
              <a:t>Metadata is also data</a:t>
            </a:r>
          </a:p>
          <a:p>
            <a:pPr marL="457200" indent="-271463"/>
            <a:r>
              <a:rPr lang="en-US" sz="2400" dirty="0" smtClean="0"/>
              <a:t>The precise definition varies according to context</a:t>
            </a:r>
          </a:p>
          <a:p>
            <a:pPr marL="457200" indent="-271463"/>
            <a:r>
              <a:rPr lang="en-US" sz="2400" dirty="0" smtClean="0"/>
              <a:t>Many bar-room brawls have resulted from different definitions!</a:t>
            </a:r>
            <a:endParaRPr lang="en-US" sz="2400" dirty="0"/>
          </a:p>
        </p:txBody>
      </p:sp>
      <p:sp>
        <p:nvSpPr>
          <p:cNvPr id="4" name="Oval 3"/>
          <p:cNvSpPr/>
          <p:nvPr/>
        </p:nvSpPr>
        <p:spPr>
          <a:xfrm>
            <a:off x="2247900" y="1924050"/>
            <a:ext cx="2400300" cy="1076325"/>
          </a:xfrm>
          <a:prstGeom prst="ellipse">
            <a:avLst/>
          </a:prstGeom>
          <a:solidFill>
            <a:srgbClr val="FF9933"/>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nchorCtr="0"/>
          <a:lstStyle/>
          <a:p>
            <a:pPr algn="ctr"/>
            <a:r>
              <a:rPr lang="en-US" sz="3200" b="1" dirty="0" smtClean="0">
                <a:solidFill>
                  <a:schemeClr val="tx1"/>
                </a:solidFill>
                <a:latin typeface="Arial Narrow" pitchFamily="34" charset="0"/>
              </a:rPr>
              <a:t>Metadata</a:t>
            </a:r>
            <a:endParaRPr lang="en-US" sz="3200" b="1" dirty="0">
              <a:solidFill>
                <a:schemeClr val="tx1"/>
              </a:solidFill>
              <a:latin typeface="Arial Narrow" pitchFamily="34" charset="0"/>
            </a:endParaRPr>
          </a:p>
        </p:txBody>
      </p:sp>
      <p:sp>
        <p:nvSpPr>
          <p:cNvPr id="5" name="Oval 4"/>
          <p:cNvSpPr/>
          <p:nvPr/>
        </p:nvSpPr>
        <p:spPr>
          <a:xfrm>
            <a:off x="6496050" y="3590925"/>
            <a:ext cx="2400300" cy="1076325"/>
          </a:xfrm>
          <a:prstGeom prst="ellipse">
            <a:avLst/>
          </a:prstGeom>
          <a:solidFill>
            <a:schemeClr val="accent1">
              <a:lumMod val="20000"/>
              <a:lumOff val="80000"/>
            </a:schemeClr>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nchorCtr="0"/>
          <a:lstStyle/>
          <a:p>
            <a:pPr algn="ctr"/>
            <a:r>
              <a:rPr lang="en-US" sz="3200" b="1" dirty="0" smtClean="0">
                <a:solidFill>
                  <a:schemeClr val="tx1"/>
                </a:solidFill>
                <a:latin typeface="Arial Narrow" pitchFamily="34" charset="0"/>
              </a:rPr>
              <a:t>Data</a:t>
            </a:r>
            <a:endParaRPr lang="en-US" sz="3200" b="1" dirty="0">
              <a:solidFill>
                <a:schemeClr val="tx1"/>
              </a:solidFill>
              <a:latin typeface="Arial Narrow" pitchFamily="34" charset="0"/>
            </a:endParaRPr>
          </a:p>
        </p:txBody>
      </p:sp>
      <p:cxnSp>
        <p:nvCxnSpPr>
          <p:cNvPr id="7" name="Straight Arrow Connector 6"/>
          <p:cNvCxnSpPr>
            <a:stCxn id="4" idx="5"/>
            <a:endCxn id="5" idx="2"/>
          </p:cNvCxnSpPr>
          <p:nvPr/>
        </p:nvCxnSpPr>
        <p:spPr>
          <a:xfrm>
            <a:off x="4296684" y="2842751"/>
            <a:ext cx="2199366" cy="1286337"/>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181600" y="2926081"/>
            <a:ext cx="1381126" cy="369569"/>
          </a:xfrm>
          <a:prstGeom prst="rect">
            <a:avLst/>
          </a:prstGeom>
          <a:noFill/>
        </p:spPr>
        <p:txBody>
          <a:bodyPr vert="horz" wrap="square" lIns="0" tIns="0" rIns="0" bIns="0" rtlCol="0" anchor="t" anchorCtr="0">
            <a:noAutofit/>
          </a:bodyPr>
          <a:lstStyle/>
          <a:p>
            <a:pPr marL="342900" indent="-342900">
              <a:buClr>
                <a:schemeClr val="tx2"/>
              </a:buClr>
            </a:pPr>
            <a:r>
              <a:rPr lang="en-US" b="1" dirty="0" smtClean="0">
                <a:latin typeface="Arial Narrow" pitchFamily="34" charset="0"/>
              </a:rPr>
              <a:t>Describes</a:t>
            </a:r>
            <a:endParaRPr lang="en-US" b="1" dirty="0">
              <a:latin typeface="Arial Narrow"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856" y="806450"/>
            <a:ext cx="11087244" cy="584640"/>
          </a:xfrm>
        </p:spPr>
        <p:txBody>
          <a:bodyPr/>
          <a:lstStyle/>
          <a:p>
            <a:r>
              <a:rPr lang="en-US" dirty="0" smtClean="0"/>
              <a:t>Book Metadata is a type of "descriptive metadata"</a:t>
            </a:r>
            <a:endParaRPr lang="en-US" dirty="0"/>
          </a:p>
        </p:txBody>
      </p:sp>
      <p:sp>
        <p:nvSpPr>
          <p:cNvPr id="4" name="TextBox 3"/>
          <p:cNvSpPr txBox="1"/>
          <p:nvPr/>
        </p:nvSpPr>
        <p:spPr>
          <a:xfrm>
            <a:off x="590551" y="1495423"/>
            <a:ext cx="5905500" cy="4848227"/>
          </a:xfrm>
          <a:prstGeom prst="rect">
            <a:avLst/>
          </a:prstGeom>
          <a:solidFill>
            <a:schemeClr val="bg1">
              <a:lumMod val="95000"/>
            </a:schemeClr>
          </a:solidFill>
          <a:ln w="12700">
            <a:solidFill>
              <a:schemeClr val="tx1"/>
            </a:solidFill>
          </a:ln>
        </p:spPr>
        <p:txBody>
          <a:bodyPr vert="horz" wrap="none" lIns="182880" tIns="91440" rIns="0" bIns="0" rtlCol="0" anchor="t" anchorCtr="0">
            <a:noAutofit/>
          </a:bodyPr>
          <a:lstStyle/>
          <a:p>
            <a:pPr marL="342900" indent="-342900">
              <a:buClr>
                <a:schemeClr val="tx2"/>
              </a:buClr>
            </a:pPr>
            <a:r>
              <a:rPr lang="en-US" sz="2000" b="1" dirty="0" smtClean="0"/>
              <a:t>Title: </a:t>
            </a:r>
            <a:r>
              <a:rPr lang="en-US" sz="2000" dirty="0" smtClean="0"/>
              <a:t>Making </a:t>
            </a:r>
            <a:r>
              <a:rPr lang="en-US" sz="2000" dirty="0" smtClean="0"/>
              <a:t>Sense of NoSQL</a:t>
            </a:r>
          </a:p>
          <a:p>
            <a:pPr marL="342900" indent="-342900">
              <a:buClr>
                <a:schemeClr val="tx2"/>
              </a:buClr>
            </a:pPr>
            <a:r>
              <a:rPr lang="en-US" sz="2000" b="1" dirty="0" smtClean="0"/>
              <a:t>Subtitle: </a:t>
            </a:r>
            <a:r>
              <a:rPr lang="en-US" sz="2000" dirty="0" smtClean="0"/>
              <a:t>A </a:t>
            </a:r>
            <a:r>
              <a:rPr lang="en-US" sz="2000" dirty="0" smtClean="0"/>
              <a:t>guide for managers and the rest of us</a:t>
            </a:r>
          </a:p>
          <a:p>
            <a:pPr marL="342900" indent="-342900">
              <a:buClr>
                <a:schemeClr val="tx2"/>
              </a:buClr>
            </a:pPr>
            <a:r>
              <a:rPr lang="en-US" sz="2000" b="1" dirty="0" smtClean="0"/>
              <a:t>Authors: </a:t>
            </a:r>
            <a:r>
              <a:rPr lang="en-US" sz="2000" dirty="0" smtClean="0"/>
              <a:t>Daniel </a:t>
            </a:r>
            <a:r>
              <a:rPr lang="en-US" sz="2000" dirty="0" smtClean="0"/>
              <a:t>G. McCreary and Ann M. Kelly</a:t>
            </a:r>
          </a:p>
          <a:p>
            <a:pPr marL="342900" indent="-342900">
              <a:buClr>
                <a:schemeClr val="tx2"/>
              </a:buClr>
            </a:pPr>
            <a:r>
              <a:rPr lang="en-US" sz="2000" b="1" dirty="0" smtClean="0"/>
              <a:t>Foreword: </a:t>
            </a:r>
            <a:r>
              <a:rPr lang="en-US" sz="2000" dirty="0" smtClean="0"/>
              <a:t>by Tony </a:t>
            </a:r>
            <a:r>
              <a:rPr lang="en-US" sz="2000" dirty="0" smtClean="0"/>
              <a:t>Shaw</a:t>
            </a:r>
          </a:p>
          <a:p>
            <a:pPr marL="342900" indent="-342900">
              <a:buClr>
                <a:schemeClr val="tx2"/>
              </a:buClr>
            </a:pPr>
            <a:r>
              <a:rPr lang="en-US" sz="2000" b="1" dirty="0" smtClean="0"/>
              <a:t>Publisher: </a:t>
            </a:r>
            <a:r>
              <a:rPr lang="en-US" sz="2000" dirty="0" smtClean="0"/>
              <a:t>Manning</a:t>
            </a:r>
            <a:endParaRPr lang="en-US" sz="2000" dirty="0" smtClean="0"/>
          </a:p>
          <a:p>
            <a:pPr marL="342900" indent="-342900">
              <a:buClr>
                <a:schemeClr val="tx2"/>
              </a:buClr>
            </a:pPr>
            <a:r>
              <a:rPr lang="en-US" sz="2000" b="1" dirty="0" smtClean="0"/>
              <a:t>Publication Date: </a:t>
            </a:r>
            <a:r>
              <a:rPr lang="en-US" sz="2000" dirty="0" smtClean="0"/>
              <a:t>September 2013</a:t>
            </a:r>
          </a:p>
          <a:p>
            <a:pPr marL="342900" indent="-342900">
              <a:buClr>
                <a:schemeClr val="tx2"/>
              </a:buClr>
            </a:pPr>
            <a:r>
              <a:rPr lang="en-US" sz="2000" b="1" dirty="0" smtClean="0"/>
              <a:t>ISBN: </a:t>
            </a:r>
            <a:r>
              <a:rPr lang="en-US" sz="2000" dirty="0" smtClean="0"/>
              <a:t>9781617291074</a:t>
            </a:r>
          </a:p>
          <a:p>
            <a:pPr marL="342900" indent="-342900">
              <a:buClr>
                <a:schemeClr val="tx2"/>
              </a:buClr>
            </a:pPr>
            <a:r>
              <a:rPr lang="en-US" sz="2000" b="1" dirty="0" smtClean="0"/>
              <a:t>Length: </a:t>
            </a:r>
            <a:r>
              <a:rPr lang="en-US" sz="2000" dirty="0" smtClean="0"/>
              <a:t>312 pages</a:t>
            </a:r>
          </a:p>
          <a:p>
            <a:pPr marL="342900" indent="-342900">
              <a:buClr>
                <a:schemeClr val="tx2"/>
              </a:buClr>
            </a:pPr>
            <a:r>
              <a:rPr lang="en-US" sz="2000" b="1" dirty="0" smtClean="0"/>
              <a:t>Print: </a:t>
            </a:r>
            <a:r>
              <a:rPr lang="en-US" sz="2000" dirty="0" smtClean="0"/>
              <a:t>black &amp; </a:t>
            </a:r>
            <a:r>
              <a:rPr lang="en-US" sz="2000" dirty="0" smtClean="0"/>
              <a:t>white</a:t>
            </a:r>
          </a:p>
          <a:p>
            <a:pPr marL="342900" indent="-342900">
              <a:buClr>
                <a:schemeClr val="tx2"/>
              </a:buClr>
            </a:pPr>
            <a:r>
              <a:rPr lang="en-US" sz="2000" b="1" dirty="0" err="1" smtClean="0"/>
              <a:t>ePub</a:t>
            </a:r>
            <a:r>
              <a:rPr lang="en-US" sz="2000" b="1" dirty="0" smtClean="0"/>
              <a:t> Available: </a:t>
            </a:r>
            <a:r>
              <a:rPr lang="en-US" sz="2000" dirty="0" smtClean="0"/>
              <a:t>yes</a:t>
            </a:r>
          </a:p>
          <a:p>
            <a:pPr marL="342900" indent="-342900">
              <a:buClr>
                <a:schemeClr val="tx2"/>
              </a:buClr>
            </a:pPr>
            <a:r>
              <a:rPr lang="en-US" sz="2000" b="1" dirty="0" smtClean="0"/>
              <a:t>PDF Available: </a:t>
            </a:r>
            <a:r>
              <a:rPr lang="en-US" sz="2000" dirty="0" smtClean="0"/>
              <a:t>yes</a:t>
            </a:r>
          </a:p>
          <a:p>
            <a:pPr marL="342900" indent="-342900">
              <a:buClr>
                <a:schemeClr val="tx2"/>
              </a:buClr>
            </a:pPr>
            <a:r>
              <a:rPr lang="en-US" sz="2000" b="1" dirty="0" smtClean="0"/>
              <a:t>Index: </a:t>
            </a:r>
            <a:r>
              <a:rPr lang="en-US" sz="2000" dirty="0" smtClean="0"/>
              <a:t>yes</a:t>
            </a:r>
          </a:p>
          <a:p>
            <a:pPr marL="342900" indent="-342900">
              <a:buClr>
                <a:schemeClr val="tx2"/>
              </a:buClr>
            </a:pPr>
            <a:r>
              <a:rPr lang="en-US" sz="2000" b="1" dirty="0" smtClean="0"/>
              <a:t>Chapters: </a:t>
            </a:r>
            <a:r>
              <a:rPr lang="en-US" sz="2000" dirty="0" smtClean="0"/>
              <a:t>12</a:t>
            </a:r>
          </a:p>
          <a:p>
            <a:pPr marL="342900" indent="-342900">
              <a:buClr>
                <a:schemeClr val="tx2"/>
              </a:buClr>
            </a:pPr>
            <a:r>
              <a:rPr lang="en-US" sz="2000" b="1" dirty="0" smtClean="0"/>
              <a:t>Amazon Score: </a:t>
            </a:r>
            <a:r>
              <a:rPr lang="en-US" sz="2000" dirty="0" smtClean="0"/>
              <a:t>4.7 out of 5</a:t>
            </a:r>
          </a:p>
          <a:p>
            <a:pPr marL="342900" indent="-342900">
              <a:buClr>
                <a:schemeClr val="tx2"/>
              </a:buClr>
            </a:pPr>
            <a:r>
              <a:rPr lang="en-US" sz="2000" b="1" dirty="0" smtClean="0"/>
              <a:t>Table of Contents: </a:t>
            </a:r>
            <a:r>
              <a:rPr lang="en-US" sz="2000" u="sng" dirty="0" smtClean="0"/>
              <a:t>link</a:t>
            </a:r>
            <a:endParaRPr lang="en-US" sz="2000" u="sng" dirty="0"/>
          </a:p>
        </p:txBody>
      </p:sp>
      <p:pic>
        <p:nvPicPr>
          <p:cNvPr id="1026" name="Picture 2"/>
          <p:cNvPicPr>
            <a:picLocks noChangeAspect="1" noChangeArrowheads="1"/>
          </p:cNvPicPr>
          <p:nvPr/>
        </p:nvPicPr>
        <p:blipFill>
          <a:blip r:embed="rId2" cstate="print"/>
          <a:srcRect/>
          <a:stretch>
            <a:fillRect/>
          </a:stretch>
        </p:blipFill>
        <p:spPr bwMode="auto">
          <a:xfrm>
            <a:off x="8328025" y="1509713"/>
            <a:ext cx="2466975" cy="3114675"/>
          </a:xfrm>
          <a:prstGeom prst="rect">
            <a:avLst/>
          </a:prstGeom>
          <a:noFill/>
          <a:ln w="9525">
            <a:noFill/>
            <a:miter lim="800000"/>
            <a:headEnd/>
            <a:tailEnd/>
          </a:ln>
        </p:spPr>
      </p:pic>
      <p:cxnSp>
        <p:nvCxnSpPr>
          <p:cNvPr id="8" name="Straight Arrow Connector 7"/>
          <p:cNvCxnSpPr/>
          <p:nvPr/>
        </p:nvCxnSpPr>
        <p:spPr>
          <a:xfrm flipV="1">
            <a:off x="6505576" y="3095626"/>
            <a:ext cx="1831974" cy="761998"/>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762750" y="3830956"/>
            <a:ext cx="1381126" cy="369569"/>
          </a:xfrm>
          <a:prstGeom prst="rect">
            <a:avLst/>
          </a:prstGeom>
          <a:noFill/>
        </p:spPr>
        <p:txBody>
          <a:bodyPr vert="horz" wrap="square" lIns="0" tIns="0" rIns="0" bIns="0" rtlCol="0" anchor="t" anchorCtr="0">
            <a:noAutofit/>
          </a:bodyPr>
          <a:lstStyle/>
          <a:p>
            <a:pPr marL="342900" indent="-342900">
              <a:buClr>
                <a:schemeClr val="tx2"/>
              </a:buClr>
            </a:pPr>
            <a:r>
              <a:rPr lang="en-US" b="1" dirty="0" smtClean="0">
                <a:latin typeface="Arial Narrow" pitchFamily="34" charset="0"/>
              </a:rPr>
              <a:t>Describes</a:t>
            </a:r>
            <a:endParaRPr lang="en-US" b="1" dirty="0">
              <a:latin typeface="Arial Narrow" pitchFamily="34" charset="0"/>
            </a:endParaRPr>
          </a:p>
        </p:txBody>
      </p:sp>
      <p:sp>
        <p:nvSpPr>
          <p:cNvPr id="12" name="TextBox 11"/>
          <p:cNvSpPr txBox="1"/>
          <p:nvPr/>
        </p:nvSpPr>
        <p:spPr>
          <a:xfrm>
            <a:off x="7496174" y="5153025"/>
            <a:ext cx="3390901" cy="1104900"/>
          </a:xfrm>
          <a:prstGeom prst="rect">
            <a:avLst/>
          </a:prstGeom>
          <a:noFill/>
        </p:spPr>
        <p:txBody>
          <a:bodyPr vert="horz" wrap="square" lIns="0" tIns="0" rIns="0" bIns="0" rtlCol="0" anchor="t" anchorCtr="0">
            <a:noAutofit/>
          </a:bodyPr>
          <a:lstStyle/>
          <a:p>
            <a:pPr marL="342900" indent="-342900">
              <a:buClr>
                <a:schemeClr val="tx2"/>
              </a:buClr>
            </a:pPr>
            <a:r>
              <a:rPr lang="en-US" b="1" dirty="0" smtClean="0">
                <a:solidFill>
                  <a:srgbClr val="0070C0"/>
                </a:solidFill>
                <a:latin typeface="Arial Narrow" pitchFamily="34" charset="0"/>
              </a:rPr>
              <a:t>Sometimes metadata describes a physical item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Song Metadata</a:t>
            </a:r>
            <a:endParaRPr lang="en-US" dirty="0"/>
          </a:p>
        </p:txBody>
      </p:sp>
      <p:sp>
        <p:nvSpPr>
          <p:cNvPr id="3" name="Content Placeholder 2"/>
          <p:cNvSpPr>
            <a:spLocks noGrp="1"/>
          </p:cNvSpPr>
          <p:nvPr>
            <p:ph idx="1"/>
          </p:nvPr>
        </p:nvSpPr>
        <p:spPr>
          <a:xfrm>
            <a:off x="282430" y="1689099"/>
            <a:ext cx="5356370" cy="4835525"/>
          </a:xfrm>
          <a:solidFill>
            <a:schemeClr val="bg1">
              <a:lumMod val="95000"/>
            </a:schemeClr>
          </a:solidFill>
          <a:ln>
            <a:solidFill>
              <a:schemeClr val="tx1"/>
            </a:solidFill>
          </a:ln>
        </p:spPr>
        <p:txBody>
          <a:bodyPr/>
          <a:lstStyle/>
          <a:p>
            <a:pPr>
              <a:buNone/>
            </a:pPr>
            <a:r>
              <a:rPr lang="en-US" sz="1200" dirty="0" smtClean="0">
                <a:solidFill>
                  <a:srgbClr val="000096"/>
                </a:solidFill>
              </a:rPr>
              <a:t>&lt;</a:t>
            </a:r>
            <a:r>
              <a:rPr lang="en-US" sz="1200" dirty="0" err="1" smtClean="0">
                <a:solidFill>
                  <a:srgbClr val="000096"/>
                </a:solidFill>
              </a:rPr>
              <a:t>dict</a:t>
            </a:r>
            <a:r>
              <a:rPr lang="en-US" sz="1200" dirty="0" smtClean="0">
                <a:solidFill>
                  <a:srgbClr val="000096"/>
                </a:solidFill>
              </a:rPr>
              <a:t>&gt;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Track ID</a:t>
            </a:r>
            <a:r>
              <a:rPr lang="en-US" sz="1200" dirty="0" smtClean="0">
                <a:solidFill>
                  <a:srgbClr val="000096"/>
                </a:solidFill>
              </a:rPr>
              <a:t>&lt;/key&gt;&lt;integer&gt;</a:t>
            </a:r>
            <a:r>
              <a:rPr lang="en-US" sz="1200" dirty="0" smtClean="0">
                <a:solidFill>
                  <a:srgbClr val="000000"/>
                </a:solidFill>
              </a:rPr>
              <a:t>839</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Name</a:t>
            </a:r>
            <a:r>
              <a:rPr lang="en-US" sz="1200" dirty="0" smtClean="0">
                <a:solidFill>
                  <a:srgbClr val="000096"/>
                </a:solidFill>
              </a:rPr>
              <a:t>&lt;/key&gt;&lt;string&gt;</a:t>
            </a:r>
            <a:r>
              <a:rPr lang="en-US" sz="1200" dirty="0" smtClean="0">
                <a:solidFill>
                  <a:srgbClr val="000000"/>
                </a:solidFill>
              </a:rPr>
              <a:t>Sweet Georgia Brown</a:t>
            </a:r>
            <a:r>
              <a:rPr lang="en-US" sz="1200" dirty="0" smtClean="0">
                <a:solidFill>
                  <a:srgbClr val="000096"/>
                </a:solidFill>
              </a:rPr>
              <a:t>&lt;/string&gt;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Artist</a:t>
            </a:r>
            <a:r>
              <a:rPr lang="en-US" sz="1200" dirty="0" smtClean="0">
                <a:solidFill>
                  <a:srgbClr val="000096"/>
                </a:solidFill>
              </a:rPr>
              <a:t>&lt;/key&gt;&lt;string&gt;</a:t>
            </a:r>
            <a:r>
              <a:rPr lang="en-US" sz="1200" dirty="0" smtClean="0">
                <a:solidFill>
                  <a:srgbClr val="000000"/>
                </a:solidFill>
              </a:rPr>
              <a:t>Count Basie </a:t>
            </a:r>
            <a:r>
              <a:rPr lang="en-US" sz="1200" dirty="0" smtClean="0">
                <a:solidFill>
                  <a:srgbClr val="969600"/>
                </a:solidFill>
              </a:rPr>
              <a:t>&amp;amp;</a:t>
            </a:r>
            <a:r>
              <a:rPr lang="en-US" sz="1200" dirty="0" smtClean="0">
                <a:solidFill>
                  <a:srgbClr val="000000"/>
                </a:solidFill>
              </a:rPr>
              <a:t> His Orchestra</a:t>
            </a:r>
            <a:r>
              <a:rPr lang="en-US" sz="1200" dirty="0" smtClean="0">
                <a:solidFill>
                  <a:srgbClr val="000096"/>
                </a:solidFill>
              </a:rPr>
              <a:t>&lt;/string&gt;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Composer</a:t>
            </a:r>
            <a:r>
              <a:rPr lang="en-US" sz="1200" dirty="0" smtClean="0">
                <a:solidFill>
                  <a:srgbClr val="000096"/>
                </a:solidFill>
              </a:rPr>
              <a:t>&lt;/key&gt;&lt;string&gt;</a:t>
            </a:r>
            <a:r>
              <a:rPr lang="en-US" sz="1200" dirty="0" smtClean="0">
                <a:solidFill>
                  <a:srgbClr val="000000"/>
                </a:solidFill>
              </a:rPr>
              <a:t>Bernie/</a:t>
            </a:r>
            <a:r>
              <a:rPr lang="en-US" sz="1200" dirty="0" err="1" smtClean="0">
                <a:solidFill>
                  <a:srgbClr val="000000"/>
                </a:solidFill>
              </a:rPr>
              <a:t>Pinkard</a:t>
            </a:r>
            <a:r>
              <a:rPr lang="en-US" sz="1200" dirty="0" smtClean="0">
                <a:solidFill>
                  <a:srgbClr val="000000"/>
                </a:solidFill>
              </a:rPr>
              <a:t>/Casey</a:t>
            </a:r>
            <a:r>
              <a:rPr lang="en-US" sz="1200" dirty="0" smtClean="0">
                <a:solidFill>
                  <a:srgbClr val="000096"/>
                </a:solidFill>
              </a:rPr>
              <a:t>&lt;/string&gt;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Album</a:t>
            </a:r>
            <a:r>
              <a:rPr lang="en-US" sz="1200" dirty="0" smtClean="0">
                <a:solidFill>
                  <a:srgbClr val="000096"/>
                </a:solidFill>
              </a:rPr>
              <a:t>&lt;/key&gt;&lt;string&gt;</a:t>
            </a:r>
            <a:r>
              <a:rPr lang="en-US" sz="1200" dirty="0" smtClean="0">
                <a:solidFill>
                  <a:srgbClr val="000000"/>
                </a:solidFill>
              </a:rPr>
              <a:t>Prime Time</a:t>
            </a:r>
            <a:r>
              <a:rPr lang="en-US" sz="1200" dirty="0" smtClean="0">
                <a:solidFill>
                  <a:srgbClr val="000096"/>
                </a:solidFill>
              </a:rPr>
              <a:t>&lt;/string&gt;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Genre</a:t>
            </a:r>
            <a:r>
              <a:rPr lang="en-US" sz="1200" dirty="0" smtClean="0">
                <a:solidFill>
                  <a:srgbClr val="000096"/>
                </a:solidFill>
              </a:rPr>
              <a:t>&lt;/key&gt;&lt;string&gt;</a:t>
            </a:r>
            <a:r>
              <a:rPr lang="en-US" sz="1200" dirty="0" smtClean="0">
                <a:solidFill>
                  <a:srgbClr val="000000"/>
                </a:solidFill>
              </a:rPr>
              <a:t>Jazz</a:t>
            </a:r>
            <a:r>
              <a:rPr lang="en-US" sz="1200" dirty="0" smtClean="0">
                <a:solidFill>
                  <a:srgbClr val="000096"/>
                </a:solidFill>
              </a:rPr>
              <a:t>&lt;/string&gt;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Kind</a:t>
            </a:r>
            <a:r>
              <a:rPr lang="en-US" sz="1200" dirty="0" smtClean="0">
                <a:solidFill>
                  <a:srgbClr val="000096"/>
                </a:solidFill>
              </a:rPr>
              <a:t>&lt;/key&gt;&lt;string&gt;</a:t>
            </a:r>
            <a:r>
              <a:rPr lang="en-US" sz="1200" dirty="0" smtClean="0">
                <a:solidFill>
                  <a:srgbClr val="000000"/>
                </a:solidFill>
              </a:rPr>
              <a:t>Protected AAC audio file</a:t>
            </a:r>
            <a:r>
              <a:rPr lang="en-US" sz="1200" dirty="0" smtClean="0">
                <a:solidFill>
                  <a:srgbClr val="000096"/>
                </a:solidFill>
              </a:rPr>
              <a:t>&lt;/string&gt;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Size</a:t>
            </a:r>
            <a:r>
              <a:rPr lang="en-US" sz="1200" dirty="0" smtClean="0">
                <a:solidFill>
                  <a:srgbClr val="000096"/>
                </a:solidFill>
              </a:rPr>
              <a:t>&lt;/key&gt;&lt;integer&gt;</a:t>
            </a:r>
            <a:r>
              <a:rPr lang="en-US" sz="1200" dirty="0" smtClean="0">
                <a:solidFill>
                  <a:srgbClr val="000000"/>
                </a:solidFill>
              </a:rPr>
              <a:t>3771502</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Total Time</a:t>
            </a:r>
            <a:r>
              <a:rPr lang="en-US" sz="1200" dirty="0" smtClean="0">
                <a:solidFill>
                  <a:srgbClr val="000096"/>
                </a:solidFill>
              </a:rPr>
              <a:t>&lt;/key&gt;&lt;integer&gt;</a:t>
            </a:r>
            <a:r>
              <a:rPr lang="en-US" sz="1200" dirty="0" smtClean="0">
                <a:solidFill>
                  <a:srgbClr val="000000"/>
                </a:solidFill>
              </a:rPr>
              <a:t>219173</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Disc Number</a:t>
            </a:r>
            <a:r>
              <a:rPr lang="en-US" sz="1200" dirty="0" smtClean="0">
                <a:solidFill>
                  <a:srgbClr val="000096"/>
                </a:solidFill>
              </a:rPr>
              <a:t>&lt;/key&gt;&lt;integer&gt;</a:t>
            </a:r>
            <a:r>
              <a:rPr lang="en-US" sz="1200" dirty="0" smtClean="0">
                <a:solidFill>
                  <a:srgbClr val="000000"/>
                </a:solidFill>
              </a:rPr>
              <a:t>1</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Disc Count</a:t>
            </a:r>
            <a:r>
              <a:rPr lang="en-US" sz="1200" dirty="0" smtClean="0">
                <a:solidFill>
                  <a:srgbClr val="000096"/>
                </a:solidFill>
              </a:rPr>
              <a:t>&lt;/key&gt;&lt;integer&gt;</a:t>
            </a:r>
            <a:r>
              <a:rPr lang="en-US" sz="1200" dirty="0" smtClean="0">
                <a:solidFill>
                  <a:srgbClr val="000000"/>
                </a:solidFill>
              </a:rPr>
              <a:t>1</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Track Number</a:t>
            </a:r>
            <a:r>
              <a:rPr lang="en-US" sz="1200" dirty="0" smtClean="0">
                <a:solidFill>
                  <a:srgbClr val="000096"/>
                </a:solidFill>
              </a:rPr>
              <a:t>&lt;/key&gt;&lt;integer&gt;</a:t>
            </a:r>
            <a:r>
              <a:rPr lang="en-US" sz="1200" dirty="0" smtClean="0">
                <a:solidFill>
                  <a:srgbClr val="000000"/>
                </a:solidFill>
              </a:rPr>
              <a:t>3</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Track Count</a:t>
            </a:r>
            <a:r>
              <a:rPr lang="en-US" sz="1200" dirty="0" smtClean="0">
                <a:solidFill>
                  <a:srgbClr val="000096"/>
                </a:solidFill>
              </a:rPr>
              <a:t>&lt;/key&gt;&lt;integer&gt;</a:t>
            </a:r>
            <a:r>
              <a:rPr lang="en-US" sz="1200" dirty="0" smtClean="0">
                <a:solidFill>
                  <a:srgbClr val="000000"/>
                </a:solidFill>
              </a:rPr>
              <a:t>8</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Year</a:t>
            </a:r>
            <a:r>
              <a:rPr lang="en-US" sz="1200" dirty="0" smtClean="0">
                <a:solidFill>
                  <a:srgbClr val="000096"/>
                </a:solidFill>
              </a:rPr>
              <a:t>&lt;/key&gt;&lt;integer&gt;</a:t>
            </a:r>
            <a:r>
              <a:rPr lang="en-US" sz="1200" dirty="0" smtClean="0">
                <a:solidFill>
                  <a:srgbClr val="000000"/>
                </a:solidFill>
              </a:rPr>
              <a:t>1977</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Date Modified</a:t>
            </a:r>
            <a:r>
              <a:rPr lang="en-US" sz="1200" dirty="0" smtClean="0">
                <a:solidFill>
                  <a:srgbClr val="000096"/>
                </a:solidFill>
              </a:rPr>
              <a:t>&lt;/key&gt;&lt;date&gt;</a:t>
            </a:r>
            <a:r>
              <a:rPr lang="en-US" sz="1200" dirty="0" smtClean="0">
                <a:solidFill>
                  <a:srgbClr val="000000"/>
                </a:solidFill>
              </a:rPr>
              <a:t>2004-06-16T18:10:55Z</a:t>
            </a:r>
            <a:r>
              <a:rPr lang="en-US" sz="1200" dirty="0" smtClean="0">
                <a:solidFill>
                  <a:srgbClr val="000096"/>
                </a:solidFill>
              </a:rPr>
              <a:t>&lt;/date&gt;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Date Added</a:t>
            </a:r>
            <a:r>
              <a:rPr lang="en-US" sz="1200" dirty="0" smtClean="0">
                <a:solidFill>
                  <a:srgbClr val="000096"/>
                </a:solidFill>
              </a:rPr>
              <a:t>&lt;/key&gt;&lt;date&gt;</a:t>
            </a:r>
            <a:r>
              <a:rPr lang="en-US" sz="1200" dirty="0" smtClean="0">
                <a:solidFill>
                  <a:srgbClr val="000000"/>
                </a:solidFill>
              </a:rPr>
              <a:t>2004-06-16T18:08:31Z</a:t>
            </a:r>
            <a:r>
              <a:rPr lang="en-US" sz="1200" dirty="0" smtClean="0">
                <a:solidFill>
                  <a:srgbClr val="000096"/>
                </a:solidFill>
              </a:rPr>
              <a:t>&lt;/date&gt;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Bit Rate</a:t>
            </a:r>
            <a:r>
              <a:rPr lang="en-US" sz="1200" dirty="0" smtClean="0">
                <a:solidFill>
                  <a:srgbClr val="000096"/>
                </a:solidFill>
              </a:rPr>
              <a:t>&lt;/key&gt;&lt;integer&gt;</a:t>
            </a:r>
            <a:r>
              <a:rPr lang="en-US" sz="1200" dirty="0" smtClean="0">
                <a:solidFill>
                  <a:srgbClr val="000000"/>
                </a:solidFill>
              </a:rPr>
              <a:t>128</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Sample Rate</a:t>
            </a:r>
            <a:r>
              <a:rPr lang="en-US" sz="1200" dirty="0" smtClean="0">
                <a:solidFill>
                  <a:srgbClr val="000096"/>
                </a:solidFill>
              </a:rPr>
              <a:t>&lt;/key&gt;&lt;integer&gt;</a:t>
            </a:r>
            <a:r>
              <a:rPr lang="en-US" sz="1200" dirty="0" smtClean="0">
                <a:solidFill>
                  <a:srgbClr val="000000"/>
                </a:solidFill>
              </a:rPr>
              <a:t>44100</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Play Count</a:t>
            </a:r>
            <a:r>
              <a:rPr lang="en-US" sz="1200" dirty="0" smtClean="0">
                <a:solidFill>
                  <a:srgbClr val="000096"/>
                </a:solidFill>
              </a:rPr>
              <a:t>&lt;/key&gt;&lt;integer&gt;</a:t>
            </a:r>
            <a:r>
              <a:rPr lang="en-US" sz="1200" dirty="0" smtClean="0">
                <a:solidFill>
                  <a:srgbClr val="000000"/>
                </a:solidFill>
              </a:rPr>
              <a:t>3</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Play Date</a:t>
            </a:r>
            <a:r>
              <a:rPr lang="en-US" sz="1200" dirty="0" smtClean="0">
                <a:solidFill>
                  <a:srgbClr val="000096"/>
                </a:solidFill>
              </a:rPr>
              <a:t>&lt;/key&gt;&lt;integer&gt;</a:t>
            </a:r>
            <a:r>
              <a:rPr lang="en-US" sz="1200" dirty="0" smtClean="0">
                <a:solidFill>
                  <a:srgbClr val="000000"/>
                </a:solidFill>
              </a:rPr>
              <a:t>-1119376103</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Play Date UTC</a:t>
            </a:r>
            <a:r>
              <a:rPr lang="en-US" sz="1200" dirty="0" smtClean="0">
                <a:solidFill>
                  <a:srgbClr val="000096"/>
                </a:solidFill>
              </a:rPr>
              <a:t>&lt;/key&gt;&lt;date&gt;</a:t>
            </a:r>
            <a:r>
              <a:rPr lang="en-US" sz="1200" dirty="0" smtClean="0">
                <a:solidFill>
                  <a:srgbClr val="000000"/>
                </a:solidFill>
              </a:rPr>
              <a:t>2004-08-17T16:39:53Z</a:t>
            </a:r>
            <a:r>
              <a:rPr lang="en-US" sz="1200" dirty="0" smtClean="0">
                <a:solidFill>
                  <a:srgbClr val="000096"/>
                </a:solidFill>
              </a:rPr>
              <a:t>&lt;/date&gt;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Rating</a:t>
            </a:r>
            <a:r>
              <a:rPr lang="en-US" sz="1200" dirty="0" smtClean="0">
                <a:solidFill>
                  <a:srgbClr val="000096"/>
                </a:solidFill>
              </a:rPr>
              <a:t>&lt;/key&gt;&lt;integer&gt;</a:t>
            </a:r>
            <a:r>
              <a:rPr lang="en-US" sz="1200" dirty="0" smtClean="0">
                <a:solidFill>
                  <a:srgbClr val="000000"/>
                </a:solidFill>
              </a:rPr>
              <a:t>100</a:t>
            </a:r>
            <a:r>
              <a:rPr lang="en-US" sz="1200" dirty="0" smtClean="0">
                <a:solidFill>
                  <a:srgbClr val="000096"/>
                </a:solidFill>
              </a:rPr>
              <a:t>&lt;/integer&gt;</a:t>
            </a:r>
            <a:r>
              <a:rPr lang="en-US" sz="1200" dirty="0" smtClean="0">
                <a:solidFill>
                  <a:srgbClr val="000000"/>
                </a:solidFill>
              </a:rPr>
              <a:t/>
            </a:r>
            <a:br>
              <a:rPr lang="en-US" sz="1200" dirty="0" smtClean="0">
                <a:solidFill>
                  <a:srgbClr val="000000"/>
                </a:solidFill>
              </a:rPr>
            </a:br>
            <a:r>
              <a:rPr lang="en-US" sz="1200" dirty="0" smtClean="0">
                <a:solidFill>
                  <a:srgbClr val="000000"/>
                </a:solidFill>
              </a:rPr>
              <a:t>    </a:t>
            </a:r>
            <a:r>
              <a:rPr lang="en-US" sz="1200" dirty="0" smtClean="0">
                <a:solidFill>
                  <a:srgbClr val="000096"/>
                </a:solidFill>
              </a:rPr>
              <a:t>&lt;key&gt;</a:t>
            </a:r>
            <a:r>
              <a:rPr lang="en-US" sz="1200" dirty="0" smtClean="0">
                <a:solidFill>
                  <a:srgbClr val="000000"/>
                </a:solidFill>
              </a:rPr>
              <a:t>Artwork Count</a:t>
            </a:r>
            <a:r>
              <a:rPr lang="en-US" sz="1200" dirty="0" smtClean="0">
                <a:solidFill>
                  <a:srgbClr val="000096"/>
                </a:solidFill>
              </a:rPr>
              <a:t>&lt;/key&gt;&lt;integer&gt;</a:t>
            </a:r>
            <a:r>
              <a:rPr lang="en-US" sz="1200" dirty="0" smtClean="0">
                <a:solidFill>
                  <a:srgbClr val="000000"/>
                </a:solidFill>
              </a:rPr>
              <a:t>1</a:t>
            </a:r>
            <a:r>
              <a:rPr lang="en-US" sz="1200" dirty="0" smtClean="0">
                <a:solidFill>
                  <a:srgbClr val="000096"/>
                </a:solidFill>
              </a:rPr>
              <a:t>&lt;/integer</a:t>
            </a:r>
            <a:r>
              <a:rPr lang="en-US" sz="1200" dirty="0" smtClean="0">
                <a:solidFill>
                  <a:srgbClr val="000096"/>
                </a:solidFill>
              </a:rPr>
              <a:t>&gt;</a:t>
            </a:r>
            <a:r>
              <a:rPr lang="en-US" sz="1200" dirty="0" smtClean="0">
                <a:solidFill>
                  <a:srgbClr val="000000"/>
                </a:solidFill>
              </a:rPr>
              <a:t/>
            </a:r>
            <a:br>
              <a:rPr lang="en-US" sz="1200" dirty="0" smtClean="0">
                <a:solidFill>
                  <a:srgbClr val="000000"/>
                </a:solidFill>
              </a:rPr>
            </a:br>
            <a:r>
              <a:rPr lang="en-US" sz="1200" dirty="0" smtClean="0">
                <a:solidFill>
                  <a:srgbClr val="000096"/>
                </a:solidFill>
              </a:rPr>
              <a:t>&lt;/</a:t>
            </a:r>
            <a:r>
              <a:rPr lang="en-US" sz="1200" dirty="0" err="1" smtClean="0">
                <a:solidFill>
                  <a:srgbClr val="000096"/>
                </a:solidFill>
              </a:rPr>
              <a:t>dict</a:t>
            </a:r>
            <a:r>
              <a:rPr lang="en-US" sz="1200" dirty="0" smtClean="0">
                <a:solidFill>
                  <a:srgbClr val="000096"/>
                </a:solidFill>
              </a:rPr>
              <a:t>&gt;</a:t>
            </a:r>
            <a:endParaRPr lang="en-US" sz="1200" dirty="0"/>
          </a:p>
        </p:txBody>
      </p:sp>
      <p:sp>
        <p:nvSpPr>
          <p:cNvPr id="2050" name="AutoShape 2" descr="Image result for music wavefor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2" name="Picture 4" descr="http://www.dancebots.org/wp-content/uploads/2011/10/waveform_music.jpg"/>
          <p:cNvPicPr>
            <a:picLocks noChangeAspect="1" noChangeArrowheads="1"/>
          </p:cNvPicPr>
          <p:nvPr/>
        </p:nvPicPr>
        <p:blipFill>
          <a:blip r:embed="rId2" cstate="print"/>
          <a:srcRect/>
          <a:stretch>
            <a:fillRect/>
          </a:stretch>
        </p:blipFill>
        <p:spPr bwMode="auto">
          <a:xfrm>
            <a:off x="7594600" y="2624137"/>
            <a:ext cx="3810000" cy="2095501"/>
          </a:xfrm>
          <a:prstGeom prst="rect">
            <a:avLst/>
          </a:prstGeom>
          <a:noFill/>
          <a:ln>
            <a:solidFill>
              <a:schemeClr val="tx1"/>
            </a:solidFill>
          </a:ln>
        </p:spPr>
      </p:pic>
      <p:cxnSp>
        <p:nvCxnSpPr>
          <p:cNvPr id="6" name="Straight Arrow Connector 5"/>
          <p:cNvCxnSpPr>
            <a:endCxn id="2052" idx="1"/>
          </p:cNvCxnSpPr>
          <p:nvPr/>
        </p:nvCxnSpPr>
        <p:spPr>
          <a:xfrm flipV="1">
            <a:off x="5610225" y="3671888"/>
            <a:ext cx="1984375" cy="300037"/>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800725" y="3221356"/>
            <a:ext cx="1381126" cy="369569"/>
          </a:xfrm>
          <a:prstGeom prst="rect">
            <a:avLst/>
          </a:prstGeom>
          <a:noFill/>
        </p:spPr>
        <p:txBody>
          <a:bodyPr vert="horz" wrap="square" lIns="0" tIns="0" rIns="0" bIns="0" rtlCol="0" anchor="t" anchorCtr="0">
            <a:noAutofit/>
          </a:bodyPr>
          <a:lstStyle/>
          <a:p>
            <a:pPr marL="342900" indent="-342900">
              <a:buClr>
                <a:schemeClr val="tx2"/>
              </a:buClr>
            </a:pPr>
            <a:r>
              <a:rPr lang="en-US" b="1" dirty="0" smtClean="0">
                <a:latin typeface="Arial Narrow" pitchFamily="34" charset="0"/>
              </a:rPr>
              <a:t>Describes</a:t>
            </a:r>
            <a:endParaRPr lang="en-US" b="1" dirty="0">
              <a:latin typeface="Arial Narrow" pitchFamily="34" charset="0"/>
            </a:endParaRPr>
          </a:p>
        </p:txBody>
      </p:sp>
      <p:sp>
        <p:nvSpPr>
          <p:cNvPr id="10" name="TextBox 9"/>
          <p:cNvSpPr txBox="1"/>
          <p:nvPr/>
        </p:nvSpPr>
        <p:spPr>
          <a:xfrm>
            <a:off x="6153149" y="5657850"/>
            <a:ext cx="4067175" cy="400050"/>
          </a:xfrm>
          <a:prstGeom prst="rect">
            <a:avLst/>
          </a:prstGeom>
          <a:noFill/>
        </p:spPr>
        <p:txBody>
          <a:bodyPr vert="horz" wrap="none" lIns="0" tIns="0" rIns="0" bIns="0" rtlCol="0" anchor="t" anchorCtr="0">
            <a:noAutofit/>
          </a:bodyPr>
          <a:lstStyle/>
          <a:p>
            <a:pPr marL="342900" indent="-342900">
              <a:buClr>
                <a:schemeClr val="tx2"/>
              </a:buClr>
            </a:pPr>
            <a:r>
              <a:rPr lang="en-US" b="1" dirty="0" smtClean="0">
                <a:latin typeface="Arial Narrow" pitchFamily="34" charset="0"/>
              </a:rPr>
              <a:t>XML Example from Apple iTunes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8181" y="825500"/>
            <a:ext cx="11087244" cy="584640"/>
          </a:xfrm>
        </p:spPr>
        <p:txBody>
          <a:bodyPr/>
          <a:lstStyle/>
          <a:p>
            <a:r>
              <a:rPr lang="en-US" dirty="0" smtClean="0"/>
              <a:t>Photo Meta Data</a:t>
            </a:r>
            <a:endParaRPr lang="en-US" dirty="0"/>
          </a:p>
        </p:txBody>
      </p:sp>
      <p:pic>
        <p:nvPicPr>
          <p:cNvPr id="91138" name="Picture 2"/>
          <p:cNvPicPr>
            <a:picLocks noChangeAspect="1" noChangeArrowheads="1"/>
          </p:cNvPicPr>
          <p:nvPr/>
        </p:nvPicPr>
        <p:blipFill>
          <a:blip r:embed="rId2" cstate="print"/>
          <a:srcRect/>
          <a:stretch>
            <a:fillRect/>
          </a:stretch>
        </p:blipFill>
        <p:spPr bwMode="auto">
          <a:xfrm>
            <a:off x="579438" y="1667303"/>
            <a:ext cx="6970257" cy="4819221"/>
          </a:xfrm>
          <a:prstGeom prst="rect">
            <a:avLst/>
          </a:prstGeom>
          <a:noFill/>
          <a:ln w="9525">
            <a:noFill/>
            <a:miter lim="800000"/>
            <a:headEnd/>
            <a:tailEnd/>
          </a:ln>
        </p:spPr>
      </p:pic>
      <p:cxnSp>
        <p:nvCxnSpPr>
          <p:cNvPr id="5" name="Straight Arrow Connector 4"/>
          <p:cNvCxnSpPr>
            <a:stCxn id="91140" idx="2"/>
            <a:endCxn id="91139" idx="0"/>
          </p:cNvCxnSpPr>
          <p:nvPr/>
        </p:nvCxnSpPr>
        <p:spPr>
          <a:xfrm>
            <a:off x="9228932" y="2752462"/>
            <a:ext cx="1294606" cy="1409963"/>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91139" name="Picture 3"/>
          <p:cNvPicPr>
            <a:picLocks noChangeAspect="1" noChangeArrowheads="1"/>
          </p:cNvPicPr>
          <p:nvPr/>
        </p:nvPicPr>
        <p:blipFill>
          <a:blip r:embed="rId3" cstate="print"/>
          <a:srcRect/>
          <a:stretch>
            <a:fillRect/>
          </a:stretch>
        </p:blipFill>
        <p:spPr bwMode="auto">
          <a:xfrm>
            <a:off x="9309100" y="4162425"/>
            <a:ext cx="2428875" cy="2000250"/>
          </a:xfrm>
          <a:prstGeom prst="rect">
            <a:avLst/>
          </a:prstGeom>
          <a:noFill/>
          <a:ln w="9525">
            <a:noFill/>
            <a:miter lim="800000"/>
            <a:headEnd/>
            <a:tailEnd/>
          </a:ln>
        </p:spPr>
      </p:pic>
      <p:pic>
        <p:nvPicPr>
          <p:cNvPr id="91140" name="Picture 4"/>
          <p:cNvPicPr>
            <a:picLocks noChangeAspect="1" noChangeArrowheads="1"/>
          </p:cNvPicPr>
          <p:nvPr/>
        </p:nvPicPr>
        <p:blipFill>
          <a:blip r:embed="rId4" cstate="print"/>
          <a:srcRect/>
          <a:stretch>
            <a:fillRect/>
          </a:stretch>
        </p:blipFill>
        <p:spPr bwMode="auto">
          <a:xfrm>
            <a:off x="8037513" y="766764"/>
            <a:ext cx="2382837" cy="1985698"/>
          </a:xfrm>
          <a:prstGeom prst="rect">
            <a:avLst/>
          </a:prstGeom>
          <a:noFill/>
          <a:ln w="9525">
            <a:solidFill>
              <a:schemeClr val="tx1"/>
            </a:solidFill>
            <a:miter lim="800000"/>
            <a:headEnd/>
            <a:tailEnd/>
          </a:ln>
        </p:spPr>
      </p:pic>
      <p:sp>
        <p:nvSpPr>
          <p:cNvPr id="12" name="TextBox 11"/>
          <p:cNvSpPr txBox="1"/>
          <p:nvPr/>
        </p:nvSpPr>
        <p:spPr>
          <a:xfrm>
            <a:off x="10191750" y="2954656"/>
            <a:ext cx="1381126" cy="998219"/>
          </a:xfrm>
          <a:prstGeom prst="rect">
            <a:avLst/>
          </a:prstGeom>
          <a:noFill/>
        </p:spPr>
        <p:txBody>
          <a:bodyPr vert="horz" wrap="square" lIns="0" tIns="0" rIns="0" bIns="0" rtlCol="0" anchor="t" anchorCtr="0">
            <a:noAutofit/>
          </a:bodyPr>
          <a:lstStyle/>
          <a:p>
            <a:pPr marL="342900" indent="-342900">
              <a:buClr>
                <a:schemeClr val="tx2"/>
              </a:buClr>
            </a:pPr>
            <a:r>
              <a:rPr lang="en-US" sz="1800" b="1" dirty="0" smtClean="0">
                <a:latin typeface="Arial Narrow" pitchFamily="34" charset="0"/>
              </a:rPr>
              <a:t>Metadata</a:t>
            </a:r>
          </a:p>
          <a:p>
            <a:pPr marL="342900" indent="-342900">
              <a:buClr>
                <a:schemeClr val="tx2"/>
              </a:buClr>
            </a:pPr>
            <a:r>
              <a:rPr lang="en-US" sz="1800" b="1" dirty="0" smtClean="0">
                <a:latin typeface="Arial Narrow" pitchFamily="34" charset="0"/>
              </a:rPr>
              <a:t>Describes</a:t>
            </a:r>
          </a:p>
          <a:p>
            <a:pPr marL="342900" indent="-342900">
              <a:buClr>
                <a:schemeClr val="tx2"/>
              </a:buClr>
            </a:pPr>
            <a:r>
              <a:rPr lang="en-US" sz="1800" b="1" dirty="0" smtClean="0">
                <a:latin typeface="Arial Narrow" pitchFamily="34" charset="0"/>
              </a:rPr>
              <a:t>Photos</a:t>
            </a:r>
            <a:endParaRPr lang="en-US" sz="1800" b="1" dirty="0">
              <a:latin typeface="Arial Narrow" pitchFamily="34" charset="0"/>
            </a:endParaRPr>
          </a:p>
        </p:txBody>
      </p:sp>
      <p:cxnSp>
        <p:nvCxnSpPr>
          <p:cNvPr id="13" name="Straight Arrow Connector 12"/>
          <p:cNvCxnSpPr>
            <a:stCxn id="91138" idx="3"/>
          </p:cNvCxnSpPr>
          <p:nvPr/>
        </p:nvCxnSpPr>
        <p:spPr>
          <a:xfrm flipV="1">
            <a:off x="7549695" y="2762250"/>
            <a:ext cx="1394280" cy="1314664"/>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953375" y="3630931"/>
            <a:ext cx="990600" cy="1055369"/>
          </a:xfrm>
          <a:prstGeom prst="rect">
            <a:avLst/>
          </a:prstGeom>
          <a:noFill/>
        </p:spPr>
        <p:txBody>
          <a:bodyPr vert="horz" wrap="square" lIns="0" tIns="0" rIns="0" bIns="0" rtlCol="0" anchor="t" anchorCtr="0">
            <a:noAutofit/>
          </a:bodyPr>
          <a:lstStyle/>
          <a:p>
            <a:pPr marL="342900" indent="-342900">
              <a:buClr>
                <a:schemeClr val="tx2"/>
              </a:buClr>
            </a:pPr>
            <a:r>
              <a:rPr lang="en-US" sz="1800" b="1" dirty="0" smtClean="0">
                <a:latin typeface="Arial Narrow" pitchFamily="34" charset="0"/>
              </a:rPr>
              <a:t>Schemas</a:t>
            </a:r>
          </a:p>
          <a:p>
            <a:pPr marL="342900" indent="-342900">
              <a:buClr>
                <a:schemeClr val="tx2"/>
              </a:buClr>
            </a:pPr>
            <a:r>
              <a:rPr lang="en-US" sz="1800" b="1" dirty="0" smtClean="0">
                <a:latin typeface="Arial Narrow" pitchFamily="34" charset="0"/>
              </a:rPr>
              <a:t>Describe</a:t>
            </a:r>
          </a:p>
          <a:p>
            <a:pPr marL="342900" indent="-342900">
              <a:buClr>
                <a:schemeClr val="tx2"/>
              </a:buClr>
            </a:pPr>
            <a:r>
              <a:rPr lang="en-US" sz="1800" b="1" dirty="0" smtClean="0">
                <a:latin typeface="Arial Narrow" pitchFamily="34" charset="0"/>
              </a:rPr>
              <a:t>Data</a:t>
            </a:r>
            <a:endParaRPr lang="en-US" sz="1800" b="1" dirty="0">
              <a:latin typeface="Arial Narrow" pitchFamily="34" charset="0"/>
            </a:endParaRPr>
          </a:p>
        </p:txBody>
      </p:sp>
      <p:cxnSp>
        <p:nvCxnSpPr>
          <p:cNvPr id="21" name="Straight Arrow Connector 20"/>
          <p:cNvCxnSpPr/>
          <p:nvPr/>
        </p:nvCxnSpPr>
        <p:spPr>
          <a:xfrm flipV="1">
            <a:off x="6696075" y="2524125"/>
            <a:ext cx="1809750" cy="981075"/>
          </a:xfrm>
          <a:prstGeom prst="straightConnector1">
            <a:avLst/>
          </a:prstGeom>
          <a:ln w="76200" cap="flat">
            <a:solidFill>
              <a:schemeClr val="accent1">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628900" y="1333500"/>
            <a:ext cx="3314700" cy="438150"/>
          </a:xfrm>
          <a:prstGeom prst="rect">
            <a:avLst/>
          </a:prstGeom>
          <a:noFill/>
        </p:spPr>
        <p:txBody>
          <a:bodyPr vert="horz" wrap="none" lIns="0" tIns="0" rIns="0" bIns="0" rtlCol="0" anchor="t" anchorCtr="0">
            <a:noAutofit/>
          </a:bodyPr>
          <a:lstStyle/>
          <a:p>
            <a:pPr marL="342900" indent="-342900">
              <a:buClr>
                <a:schemeClr val="tx2"/>
              </a:buClr>
            </a:pPr>
            <a:r>
              <a:rPr lang="en-US" b="1" dirty="0" smtClean="0">
                <a:latin typeface="Arial Narrow" pitchFamily="34" charset="0"/>
              </a:rPr>
              <a:t>NISO MIX digital image metadata</a:t>
            </a:r>
          </a:p>
        </p:txBody>
      </p:sp>
      <p:sp>
        <p:nvSpPr>
          <p:cNvPr id="24" name="TextBox 23"/>
          <p:cNvSpPr txBox="1"/>
          <p:nvPr/>
        </p:nvSpPr>
        <p:spPr>
          <a:xfrm>
            <a:off x="3686175" y="6431281"/>
            <a:ext cx="3819525" cy="426719"/>
          </a:xfrm>
          <a:prstGeom prst="rect">
            <a:avLst/>
          </a:prstGeom>
          <a:noFill/>
        </p:spPr>
        <p:txBody>
          <a:bodyPr vert="horz" wrap="square" lIns="0" tIns="0" rIns="0" bIns="0" rtlCol="0" anchor="t" anchorCtr="0">
            <a:noAutofit/>
          </a:bodyPr>
          <a:lstStyle/>
          <a:p>
            <a:pPr marL="342900" indent="-342900">
              <a:buClr>
                <a:schemeClr val="tx2"/>
              </a:buClr>
            </a:pPr>
            <a:r>
              <a:rPr lang="en-US" sz="1800" b="1" dirty="0" smtClean="0">
                <a:solidFill>
                  <a:schemeClr val="bg1">
                    <a:lumMod val="65000"/>
                  </a:schemeClr>
                </a:solidFill>
                <a:latin typeface="Arial Narrow" pitchFamily="34" charset="0"/>
              </a:rPr>
              <a:t>http://www.loc.gov/standards/mix/mix.xsd</a:t>
            </a:r>
            <a:endParaRPr lang="en-US" sz="1800" b="1" dirty="0" smtClean="0">
              <a:solidFill>
                <a:schemeClr val="bg1">
                  <a:lumMod val="65000"/>
                </a:schemeClr>
              </a:solidFill>
              <a:latin typeface="Arial Narrow"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Relational Database Metadata</a:t>
            </a:r>
            <a:endParaRPr lang="en-US" b="1" dirty="0"/>
          </a:p>
        </p:txBody>
      </p:sp>
      <p:graphicFrame>
        <p:nvGraphicFramePr>
          <p:cNvPr id="4" name="Content Placeholder 3"/>
          <p:cNvGraphicFramePr>
            <a:graphicFrameLocks noGrp="1"/>
          </p:cNvGraphicFramePr>
          <p:nvPr>
            <p:ph idx="1"/>
          </p:nvPr>
        </p:nvGraphicFramePr>
        <p:xfrm>
          <a:off x="3035301" y="2495550"/>
          <a:ext cx="8013700" cy="2275840"/>
        </p:xfrm>
        <a:graphic>
          <a:graphicData uri="http://schemas.openxmlformats.org/drawingml/2006/table">
            <a:tbl>
              <a:tblPr firstRow="1" bandRow="1">
                <a:tableStyleId>{5C22544A-7EE6-4342-B048-85BDC9FD1C3A}</a:tableStyleId>
              </a:tblPr>
              <a:tblGrid>
                <a:gridCol w="1602740"/>
                <a:gridCol w="1236018"/>
                <a:gridCol w="1459541"/>
                <a:gridCol w="1466425"/>
                <a:gridCol w="2248976"/>
              </a:tblGrid>
              <a:tr h="370840">
                <a:tc>
                  <a:txBody>
                    <a:bodyPr/>
                    <a:lstStyle/>
                    <a:p>
                      <a:r>
                        <a:rPr lang="en-US" dirty="0" smtClean="0"/>
                        <a:t>Person</a:t>
                      </a:r>
                      <a:r>
                        <a:rPr lang="en-US" baseline="0" dirty="0" smtClean="0"/>
                        <a:t> ID</a:t>
                      </a:r>
                      <a:endParaRPr lang="en-US" dirty="0"/>
                    </a:p>
                  </a:txBody>
                  <a:tcPr>
                    <a:solidFill>
                      <a:schemeClr val="bg2">
                        <a:lumMod val="50000"/>
                      </a:schemeClr>
                    </a:solidFill>
                  </a:tcPr>
                </a:tc>
                <a:tc>
                  <a:txBody>
                    <a:bodyPr/>
                    <a:lstStyle/>
                    <a:p>
                      <a:r>
                        <a:rPr lang="en-US" dirty="0" smtClean="0"/>
                        <a:t>First Name</a:t>
                      </a:r>
                      <a:endParaRPr lang="en-US" dirty="0"/>
                    </a:p>
                  </a:txBody>
                  <a:tcPr>
                    <a:solidFill>
                      <a:schemeClr val="bg2">
                        <a:lumMod val="50000"/>
                      </a:schemeClr>
                    </a:solidFill>
                  </a:tcPr>
                </a:tc>
                <a:tc>
                  <a:txBody>
                    <a:bodyPr/>
                    <a:lstStyle/>
                    <a:p>
                      <a:r>
                        <a:rPr lang="en-US" dirty="0" smtClean="0"/>
                        <a:t>Last Name</a:t>
                      </a:r>
                      <a:endParaRPr lang="en-US" dirty="0"/>
                    </a:p>
                  </a:txBody>
                  <a:tcPr>
                    <a:solidFill>
                      <a:schemeClr val="bg2">
                        <a:lumMod val="50000"/>
                      </a:schemeClr>
                    </a:solidFill>
                  </a:tcPr>
                </a:tc>
                <a:tc>
                  <a:txBody>
                    <a:bodyPr/>
                    <a:lstStyle/>
                    <a:p>
                      <a:r>
                        <a:rPr lang="en-US" dirty="0" smtClean="0"/>
                        <a:t>Phone</a:t>
                      </a:r>
                      <a:endParaRPr lang="en-US" dirty="0"/>
                    </a:p>
                  </a:txBody>
                  <a:tcPr>
                    <a:solidFill>
                      <a:schemeClr val="bg2">
                        <a:lumMod val="50000"/>
                      </a:schemeClr>
                    </a:solidFill>
                  </a:tcPr>
                </a:tc>
                <a:tc>
                  <a:txBody>
                    <a:bodyPr/>
                    <a:lstStyle/>
                    <a:p>
                      <a:r>
                        <a:rPr lang="en-US" dirty="0" smtClean="0"/>
                        <a:t>E-Mail</a:t>
                      </a:r>
                      <a:endParaRPr lang="en-US" dirty="0"/>
                    </a:p>
                  </a:txBody>
                  <a:tcPr>
                    <a:solidFill>
                      <a:schemeClr val="bg2">
                        <a:lumMod val="50000"/>
                      </a:schemeClr>
                    </a:solidFill>
                  </a:tcPr>
                </a:tc>
              </a:tr>
              <a:tr h="370840">
                <a:tc>
                  <a:txBody>
                    <a:bodyPr/>
                    <a:lstStyle/>
                    <a:p>
                      <a:r>
                        <a:rPr lang="en-US" sz="1400" dirty="0" smtClean="0"/>
                        <a:t>p12345</a:t>
                      </a:r>
                      <a:endParaRPr lang="en-US" sz="1400" dirty="0"/>
                    </a:p>
                  </a:txBody>
                  <a:tcPr/>
                </a:tc>
                <a:tc>
                  <a:txBody>
                    <a:bodyPr/>
                    <a:lstStyle/>
                    <a:p>
                      <a:r>
                        <a:rPr lang="en-US" sz="1400" dirty="0" smtClean="0"/>
                        <a:t>Sue</a:t>
                      </a:r>
                      <a:endParaRPr lang="en-US" sz="1400" dirty="0"/>
                    </a:p>
                  </a:txBody>
                  <a:tcPr/>
                </a:tc>
                <a:tc>
                  <a:txBody>
                    <a:bodyPr/>
                    <a:lstStyle/>
                    <a:p>
                      <a:r>
                        <a:rPr lang="en-US" sz="1400" dirty="0" smtClean="0"/>
                        <a:t>Johnson</a:t>
                      </a:r>
                      <a:endParaRPr lang="en-US" sz="1400" dirty="0"/>
                    </a:p>
                  </a:txBody>
                  <a:tcPr/>
                </a:tc>
                <a:tc>
                  <a:txBody>
                    <a:bodyPr/>
                    <a:lstStyle/>
                    <a:p>
                      <a:r>
                        <a:rPr lang="en-US" sz="1400" dirty="0" smtClean="0"/>
                        <a:t>(612) 555-1234</a:t>
                      </a:r>
                      <a:endParaRPr lang="en-US" sz="1400" dirty="0"/>
                    </a:p>
                  </a:txBody>
                  <a:tcPr/>
                </a:tc>
                <a:tc>
                  <a:txBody>
                    <a:bodyPr/>
                    <a:lstStyle/>
                    <a:p>
                      <a:r>
                        <a:rPr lang="en-US" sz="1400" dirty="0" smtClean="0"/>
                        <a:t>sue@example.com</a:t>
                      </a:r>
                      <a:endParaRPr lang="en-US" sz="1400" dirty="0"/>
                    </a:p>
                  </a:txBody>
                  <a:tcPr/>
                </a:tc>
              </a:tr>
              <a:tr h="370840">
                <a:tc>
                  <a:txBody>
                    <a:bodyPr/>
                    <a:lstStyle/>
                    <a:p>
                      <a:r>
                        <a:rPr lang="en-US" sz="1400" dirty="0" smtClean="0"/>
                        <a:t>p12222</a:t>
                      </a:r>
                      <a:endParaRPr lang="en-US" sz="1400" dirty="0"/>
                    </a:p>
                  </a:txBody>
                  <a:tcPr/>
                </a:tc>
                <a:tc>
                  <a:txBody>
                    <a:bodyPr/>
                    <a:lstStyle/>
                    <a:p>
                      <a:r>
                        <a:rPr lang="en-US" sz="1400" dirty="0" smtClean="0"/>
                        <a:t>Doug</a:t>
                      </a:r>
                      <a:endParaRPr lang="en-US" sz="1400" dirty="0"/>
                    </a:p>
                  </a:txBody>
                  <a:tcPr/>
                </a:tc>
                <a:tc>
                  <a:txBody>
                    <a:bodyPr/>
                    <a:lstStyle/>
                    <a:p>
                      <a:r>
                        <a:rPr lang="en-US" sz="1400" dirty="0" smtClean="0"/>
                        <a:t>Anderson</a:t>
                      </a:r>
                      <a:endParaRPr lang="en-US" sz="1400" dirty="0"/>
                    </a:p>
                  </a:txBody>
                  <a:tcPr/>
                </a:tc>
                <a:tc>
                  <a:txBody>
                    <a:bodyPr/>
                    <a:lstStyle/>
                    <a:p>
                      <a:pPr marL="0" marR="0" indent="0" algn="l" defTabSz="1172078" rtl="0" eaLnBrk="1" fontAlgn="auto" latinLnBrk="0" hangingPunct="1">
                        <a:lnSpc>
                          <a:spcPct val="100000"/>
                        </a:lnSpc>
                        <a:spcBef>
                          <a:spcPts val="0"/>
                        </a:spcBef>
                        <a:spcAft>
                          <a:spcPts val="0"/>
                        </a:spcAft>
                        <a:buClrTx/>
                        <a:buSzTx/>
                        <a:buFontTx/>
                        <a:buNone/>
                        <a:tabLst/>
                        <a:defRPr/>
                      </a:pPr>
                      <a:r>
                        <a:rPr lang="en-US" sz="1400" dirty="0" smtClean="0"/>
                        <a:t>(651) 555-1234</a:t>
                      </a:r>
                    </a:p>
                  </a:txBody>
                  <a:tcPr/>
                </a:tc>
                <a:tc>
                  <a:txBody>
                    <a:bodyPr/>
                    <a:lstStyle/>
                    <a:p>
                      <a:r>
                        <a:rPr lang="en-US" sz="1400" dirty="0" smtClean="0"/>
                        <a:t>doug@example.com</a:t>
                      </a:r>
                      <a:endParaRPr lang="en-US" sz="1400" dirty="0"/>
                    </a:p>
                  </a:txBody>
                  <a:tcPr/>
                </a:tc>
              </a:tr>
              <a:tr h="370840">
                <a:tc>
                  <a:txBody>
                    <a:bodyPr/>
                    <a:lstStyle/>
                    <a:p>
                      <a:r>
                        <a:rPr lang="en-US" sz="1400" dirty="0" smtClean="0"/>
                        <a:t>p12333</a:t>
                      </a:r>
                      <a:endParaRPr lang="en-US" sz="1400" dirty="0"/>
                    </a:p>
                  </a:txBody>
                  <a:tcPr/>
                </a:tc>
                <a:tc>
                  <a:txBody>
                    <a:bodyPr/>
                    <a:lstStyle/>
                    <a:p>
                      <a:r>
                        <a:rPr lang="en-US" sz="1400" dirty="0" smtClean="0"/>
                        <a:t>Arun</a:t>
                      </a:r>
                      <a:endParaRPr lang="en-US" sz="1400" dirty="0"/>
                    </a:p>
                  </a:txBody>
                  <a:tcPr/>
                </a:tc>
                <a:tc>
                  <a:txBody>
                    <a:bodyPr/>
                    <a:lstStyle/>
                    <a:p>
                      <a:r>
                        <a:rPr lang="en-US" sz="1400" dirty="0" smtClean="0"/>
                        <a:t>Gupta</a:t>
                      </a:r>
                      <a:endParaRPr lang="en-US" sz="1400" dirty="0"/>
                    </a:p>
                  </a:txBody>
                  <a:tcPr/>
                </a:tc>
                <a:tc>
                  <a:txBody>
                    <a:bodyPr/>
                    <a:lstStyle/>
                    <a:p>
                      <a:r>
                        <a:rPr lang="en-US" sz="1400" dirty="0" smtClean="0"/>
                        <a:t>(763) 123-5555</a:t>
                      </a:r>
                      <a:endParaRPr lang="en-US" sz="1400" dirty="0"/>
                    </a:p>
                  </a:txBody>
                  <a:tcPr/>
                </a:tc>
                <a:tc>
                  <a:txBody>
                    <a:bodyPr/>
                    <a:lstStyle/>
                    <a:p>
                      <a:r>
                        <a:rPr lang="en-US" sz="1400" u="none" dirty="0" smtClean="0"/>
                        <a:t>arun@example.com</a:t>
                      </a:r>
                      <a:endParaRPr lang="en-US" sz="1400" u="none" dirty="0"/>
                    </a:p>
                  </a:txBody>
                  <a:tcPr/>
                </a:tc>
              </a:tr>
              <a:tr h="370840">
                <a:tc>
                  <a:txBody>
                    <a:bodyPr/>
                    <a:lstStyle/>
                    <a:p>
                      <a:r>
                        <a:rPr lang="en-US" sz="1400" dirty="0" smtClean="0"/>
                        <a:t>p12444</a:t>
                      </a:r>
                      <a:endParaRPr lang="en-US" sz="1400" dirty="0"/>
                    </a:p>
                  </a:txBody>
                  <a:tcPr/>
                </a:tc>
                <a:tc>
                  <a:txBody>
                    <a:bodyPr/>
                    <a:lstStyle/>
                    <a:p>
                      <a:r>
                        <a:rPr lang="en-US" sz="1400" dirty="0" smtClean="0"/>
                        <a:t>Sally</a:t>
                      </a:r>
                      <a:endParaRPr lang="en-US" sz="1400" dirty="0"/>
                    </a:p>
                  </a:txBody>
                  <a:tcPr/>
                </a:tc>
                <a:tc>
                  <a:txBody>
                    <a:bodyPr/>
                    <a:lstStyle/>
                    <a:p>
                      <a:r>
                        <a:rPr lang="en-US" sz="1400" dirty="0" smtClean="0"/>
                        <a:t>Solutions</a:t>
                      </a:r>
                      <a:endParaRPr lang="en-US" sz="1400" dirty="0"/>
                    </a:p>
                  </a:txBody>
                  <a:tcPr/>
                </a:tc>
                <a:tc>
                  <a:txBody>
                    <a:bodyPr/>
                    <a:lstStyle/>
                    <a:p>
                      <a:r>
                        <a:rPr lang="en-US" sz="1400" dirty="0" smtClean="0"/>
                        <a:t>(952) 567-8912</a:t>
                      </a:r>
                      <a:endParaRPr lang="en-US" sz="1400" dirty="0"/>
                    </a:p>
                  </a:txBody>
                  <a:tcPr/>
                </a:tc>
                <a:tc>
                  <a:txBody>
                    <a:bodyPr/>
                    <a:lstStyle/>
                    <a:p>
                      <a:r>
                        <a:rPr lang="en-US" sz="1400" dirty="0" smtClean="0"/>
                        <a:t>sally@example.com</a:t>
                      </a:r>
                      <a:endParaRPr lang="en-US" sz="1400" dirty="0"/>
                    </a:p>
                  </a:txBody>
                  <a:tcPr/>
                </a:tc>
              </a:tr>
            </a:tbl>
          </a:graphicData>
        </a:graphic>
      </p:graphicFrame>
      <p:sp>
        <p:nvSpPr>
          <p:cNvPr id="5" name="Left Brace 4"/>
          <p:cNvSpPr/>
          <p:nvPr/>
        </p:nvSpPr>
        <p:spPr>
          <a:xfrm>
            <a:off x="2333625" y="3314700"/>
            <a:ext cx="628650" cy="1466850"/>
          </a:xfrm>
          <a:prstGeom prst="leftBrace">
            <a:avLst/>
          </a:prstGeom>
          <a:ln w="57150" cap="flat">
            <a:solidFill>
              <a:srgbClr val="0000FF"/>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eft Brace 5"/>
          <p:cNvSpPr/>
          <p:nvPr/>
        </p:nvSpPr>
        <p:spPr>
          <a:xfrm>
            <a:off x="2324100" y="2543175"/>
            <a:ext cx="628650" cy="723900"/>
          </a:xfrm>
          <a:prstGeom prst="leftBrace">
            <a:avLst/>
          </a:prstGeom>
          <a:ln w="57150" cap="flat">
            <a:solidFill>
              <a:srgbClr val="0000FF"/>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619125" y="2687957"/>
            <a:ext cx="1581151" cy="360044"/>
          </a:xfrm>
          <a:prstGeom prst="rect">
            <a:avLst/>
          </a:prstGeom>
          <a:noFill/>
        </p:spPr>
        <p:txBody>
          <a:bodyPr vert="horz" wrap="square" lIns="0" tIns="0" rIns="0" bIns="0" rtlCol="0" anchor="t" anchorCtr="0">
            <a:noAutofit/>
          </a:bodyPr>
          <a:lstStyle/>
          <a:p>
            <a:pPr marL="342900" indent="-342900" algn="r">
              <a:buClr>
                <a:schemeClr val="tx2"/>
              </a:buClr>
            </a:pPr>
            <a:r>
              <a:rPr lang="en-US" sz="3200" b="1" dirty="0" smtClean="0">
                <a:solidFill>
                  <a:srgbClr val="0000FF"/>
                </a:solidFill>
                <a:latin typeface="Arial Narrow" pitchFamily="34" charset="0"/>
              </a:rPr>
              <a:t>Metadata</a:t>
            </a:r>
          </a:p>
        </p:txBody>
      </p:sp>
      <p:sp>
        <p:nvSpPr>
          <p:cNvPr id="8" name="TextBox 7"/>
          <p:cNvSpPr txBox="1"/>
          <p:nvPr/>
        </p:nvSpPr>
        <p:spPr>
          <a:xfrm>
            <a:off x="581025" y="3830957"/>
            <a:ext cx="1581151" cy="360044"/>
          </a:xfrm>
          <a:prstGeom prst="rect">
            <a:avLst/>
          </a:prstGeom>
          <a:noFill/>
        </p:spPr>
        <p:txBody>
          <a:bodyPr vert="horz" wrap="square" lIns="0" tIns="0" rIns="0" bIns="0" rtlCol="0" anchor="t" anchorCtr="0">
            <a:noAutofit/>
          </a:bodyPr>
          <a:lstStyle/>
          <a:p>
            <a:pPr marL="342900" indent="-342900" algn="r">
              <a:buClr>
                <a:schemeClr val="tx2"/>
              </a:buClr>
            </a:pPr>
            <a:r>
              <a:rPr lang="en-US" sz="3200" b="1" dirty="0" smtClean="0">
                <a:solidFill>
                  <a:srgbClr val="0000FF"/>
                </a:solidFill>
                <a:latin typeface="Arial Narrow" pitchFamily="34" charset="0"/>
              </a:rPr>
              <a:t>Data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Exercise 1: What is Metadata?</a:t>
            </a:r>
            <a:endParaRPr lang="en-US" b="1" dirty="0"/>
          </a:p>
        </p:txBody>
      </p:sp>
      <p:sp>
        <p:nvSpPr>
          <p:cNvPr id="3" name="Content Placeholder 2"/>
          <p:cNvSpPr>
            <a:spLocks noGrp="1"/>
          </p:cNvSpPr>
          <p:nvPr>
            <p:ph idx="1"/>
          </p:nvPr>
        </p:nvSpPr>
        <p:spPr/>
        <p:txBody>
          <a:bodyPr/>
          <a:lstStyle/>
          <a:p>
            <a:r>
              <a:rPr lang="en-US" dirty="0" smtClean="0"/>
              <a:t>Work in teams of 2 or 3 people</a:t>
            </a:r>
          </a:p>
          <a:p>
            <a:r>
              <a:rPr lang="en-US" dirty="0" smtClean="0"/>
              <a:t>Write down as many types of metadata you can think of</a:t>
            </a:r>
          </a:p>
          <a:p>
            <a:r>
              <a:rPr lang="en-US" dirty="0" smtClean="0"/>
              <a:t>There are no wrong answers…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656" y="1015999"/>
            <a:ext cx="11087244" cy="1146175"/>
          </a:xfrm>
        </p:spPr>
        <p:txBody>
          <a:bodyPr/>
          <a:lstStyle/>
          <a:p>
            <a:r>
              <a:rPr lang="en-US" b="1" dirty="0" smtClean="0"/>
              <a:t>Exercise 2: Write down everything you would like to know about a column in your database</a:t>
            </a:r>
            <a:endParaRPr lang="en-US" b="1" dirty="0"/>
          </a:p>
        </p:txBody>
      </p:sp>
      <p:sp>
        <p:nvSpPr>
          <p:cNvPr id="3" name="Content Placeholder 2"/>
          <p:cNvSpPr>
            <a:spLocks noGrp="1"/>
          </p:cNvSpPr>
          <p:nvPr>
            <p:ph idx="1"/>
          </p:nvPr>
        </p:nvSpPr>
        <p:spPr>
          <a:xfrm>
            <a:off x="558655" y="2466974"/>
            <a:ext cx="11087245" cy="3324225"/>
          </a:xfrm>
        </p:spPr>
        <p:txBody>
          <a:bodyPr/>
          <a:lstStyle/>
          <a:p>
            <a:r>
              <a:rPr lang="en-US" dirty="0" smtClean="0"/>
              <a:t>Think about every question you have ever asked about a data element…</a:t>
            </a:r>
          </a:p>
          <a:p>
            <a:r>
              <a:rPr lang="en-US" dirty="0" smtClean="0"/>
              <a:t>Think about metadata lifecycles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Typical Information about a RDBMS Column</a:t>
            </a:r>
            <a:endParaRPr lang="en-US" b="1" dirty="0"/>
          </a:p>
        </p:txBody>
      </p:sp>
      <p:sp>
        <p:nvSpPr>
          <p:cNvPr id="3" name="Content Placeholder 2"/>
          <p:cNvSpPr>
            <a:spLocks noGrp="1"/>
          </p:cNvSpPr>
          <p:nvPr>
            <p:ph idx="1"/>
          </p:nvPr>
        </p:nvSpPr>
        <p:spPr>
          <a:xfrm>
            <a:off x="558655" y="1631950"/>
            <a:ext cx="4813445" cy="4883150"/>
          </a:xfrm>
        </p:spPr>
        <p:txBody>
          <a:bodyPr/>
          <a:lstStyle/>
          <a:p>
            <a:r>
              <a:rPr lang="en-US" b="1" dirty="0" smtClean="0"/>
              <a:t>Basics</a:t>
            </a:r>
          </a:p>
          <a:p>
            <a:pPr lvl="1"/>
            <a:r>
              <a:rPr lang="en-US" dirty="0" smtClean="0"/>
              <a:t>Datatype</a:t>
            </a:r>
          </a:p>
          <a:p>
            <a:pPr lvl="1"/>
            <a:r>
              <a:rPr lang="en-US" dirty="0" smtClean="0"/>
              <a:t>Definition</a:t>
            </a:r>
          </a:p>
          <a:p>
            <a:r>
              <a:rPr lang="en-US" b="1" dirty="0" smtClean="0"/>
              <a:t>Historical</a:t>
            </a:r>
          </a:p>
          <a:p>
            <a:pPr lvl="1"/>
            <a:r>
              <a:rPr lang="en-US" dirty="0" smtClean="0"/>
              <a:t>Who created this column?</a:t>
            </a:r>
          </a:p>
          <a:p>
            <a:pPr lvl="1"/>
            <a:r>
              <a:rPr lang="en-US" dirty="0" smtClean="0"/>
              <a:t>When was it created?</a:t>
            </a:r>
          </a:p>
          <a:p>
            <a:pPr lvl="1"/>
            <a:r>
              <a:rPr lang="en-US" dirty="0" smtClean="0"/>
              <a:t>Who wrote the definition?</a:t>
            </a:r>
          </a:p>
          <a:p>
            <a:pPr lvl="1"/>
            <a:r>
              <a:rPr lang="en-US" dirty="0" smtClean="0"/>
              <a:t>Who approved the definition?</a:t>
            </a:r>
          </a:p>
          <a:p>
            <a:pPr lvl="1"/>
            <a:r>
              <a:rPr lang="en-US" dirty="0" smtClean="0"/>
              <a:t>When was the definition approved?</a:t>
            </a:r>
          </a:p>
        </p:txBody>
      </p:sp>
      <p:sp>
        <p:nvSpPr>
          <p:cNvPr id="4" name="Content Placeholder 2"/>
          <p:cNvSpPr txBox="1">
            <a:spLocks/>
          </p:cNvSpPr>
          <p:nvPr/>
        </p:nvSpPr>
        <p:spPr>
          <a:xfrm>
            <a:off x="6083155" y="1851025"/>
            <a:ext cx="4813445" cy="4425950"/>
          </a:xfrm>
          <a:prstGeom prst="rect">
            <a:avLst/>
          </a:prstGeom>
        </p:spPr>
        <p:txBody>
          <a:bodyPr vert="horz" lIns="0" tIns="0" rIns="0" bIns="0" rtlCol="0">
            <a:noAutofit/>
          </a:bodyPr>
          <a:lstStyle/>
          <a:p>
            <a:pPr marL="420624" marR="0" lvl="0" indent="-329184" algn="l" defTabSz="1172078" rtl="0" eaLnBrk="1" fontAlgn="auto" latinLnBrk="0" hangingPunct="1">
              <a:lnSpc>
                <a:spcPct val="100000"/>
              </a:lnSpc>
              <a:spcBef>
                <a:spcPts val="1200"/>
              </a:spcBef>
              <a:spcAft>
                <a:spcPts val="600"/>
              </a:spcAft>
              <a:buClr>
                <a:schemeClr val="tx2"/>
              </a:buClr>
              <a:buSzPct val="90000"/>
              <a:buFont typeface="Wingdings" charset="2"/>
              <a:buChar char="§"/>
              <a:tabLst/>
              <a:defRPr/>
            </a:pPr>
            <a:r>
              <a:rPr kumimoji="0" lang="en-US" sz="2300" b="1"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rPr>
              <a:t>Relationship</a:t>
            </a:r>
            <a:r>
              <a:rPr kumimoji="0" lang="en-US" sz="2300" b="1" i="0" u="none" strike="noStrike" kern="1200" cap="none" spc="0" normalizeH="0" noProof="0" dirty="0" smtClean="0">
                <a:ln>
                  <a:noFill/>
                </a:ln>
                <a:solidFill>
                  <a:schemeClr val="tx1">
                    <a:lumMod val="85000"/>
                    <a:lumOff val="15000"/>
                  </a:schemeClr>
                </a:solidFill>
                <a:effectLst/>
                <a:uLnTx/>
                <a:uFillTx/>
                <a:latin typeface="+mn-lt"/>
                <a:ea typeface="+mn-ea"/>
                <a:cs typeface="Tahoma"/>
              </a:rPr>
              <a:t> Metadata</a:t>
            </a:r>
            <a:endParaRPr kumimoji="0" lang="en-US" sz="2300" b="1"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endParaRP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rPr>
              <a:t>What other tables use this same</a:t>
            </a:r>
            <a:r>
              <a:rPr kumimoji="0" lang="en-US" sz="2300" b="0" i="0" u="none" strike="noStrike" kern="1200" cap="none" spc="0" normalizeH="0" noProof="0" dirty="0" smtClean="0">
                <a:ln>
                  <a:noFill/>
                </a:ln>
                <a:solidFill>
                  <a:schemeClr val="tx1">
                    <a:lumMod val="85000"/>
                    <a:lumOff val="15000"/>
                  </a:schemeClr>
                </a:solidFill>
                <a:effectLst/>
                <a:uLnTx/>
                <a:uFillTx/>
                <a:latin typeface="+mn-lt"/>
                <a:ea typeface="+mn-ea"/>
                <a:cs typeface="Tahoma"/>
              </a:rPr>
              <a:t> column name?</a:t>
            </a:r>
            <a:endParaRPr kumimoji="0" lang="en-US" sz="2300" b="0"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endParaRP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rPr>
              <a:t>What other tables</a:t>
            </a:r>
            <a:r>
              <a:rPr kumimoji="0" lang="en-US" sz="2300" b="0" i="0" u="none" strike="noStrike" kern="1200" cap="none" spc="0" normalizeH="0" noProof="0" dirty="0" smtClean="0">
                <a:ln>
                  <a:noFill/>
                </a:ln>
                <a:solidFill>
                  <a:schemeClr val="tx1">
                    <a:lumMod val="85000"/>
                    <a:lumOff val="15000"/>
                  </a:schemeClr>
                </a:solidFill>
                <a:effectLst/>
                <a:uLnTx/>
                <a:uFillTx/>
                <a:latin typeface="+mn-lt"/>
                <a:ea typeface="+mn-ea"/>
                <a:cs typeface="Tahoma"/>
              </a:rPr>
              <a:t> have a column with a similar definition but use a different </a:t>
            </a:r>
            <a:endParaRPr kumimoji="0" lang="en-US" sz="2300" b="0"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Data Element Rule Metadata</a:t>
            </a:r>
            <a:endParaRPr lang="en-US" b="1" dirty="0"/>
          </a:p>
        </p:txBody>
      </p:sp>
      <p:sp>
        <p:nvSpPr>
          <p:cNvPr id="3" name="Content Placeholder 2"/>
          <p:cNvSpPr>
            <a:spLocks noGrp="1"/>
          </p:cNvSpPr>
          <p:nvPr>
            <p:ph idx="1"/>
          </p:nvPr>
        </p:nvSpPr>
        <p:spPr>
          <a:xfrm>
            <a:off x="5876925" y="1803400"/>
            <a:ext cx="5768975" cy="3987800"/>
          </a:xfrm>
        </p:spPr>
        <p:txBody>
          <a:bodyPr/>
          <a:lstStyle/>
          <a:p>
            <a:pPr lvl="0">
              <a:defRPr/>
            </a:pPr>
            <a:r>
              <a:rPr lang="en-US" b="1" dirty="0" smtClean="0"/>
              <a:t>Statistics</a:t>
            </a:r>
            <a:endParaRPr lang="en-US" b="1" dirty="0" smtClean="0"/>
          </a:p>
          <a:p>
            <a:pPr lvl="1">
              <a:defRPr/>
            </a:pPr>
            <a:r>
              <a:rPr lang="en-US" dirty="0" smtClean="0"/>
              <a:t>What is the min, max, average and sum of this element?</a:t>
            </a:r>
          </a:p>
          <a:p>
            <a:pPr lvl="1">
              <a:defRPr/>
            </a:pPr>
            <a:r>
              <a:rPr lang="en-US" dirty="0" smtClean="0"/>
              <a:t>Is this a candidate for an OLAP cube measurement or category?</a:t>
            </a:r>
          </a:p>
          <a:p>
            <a:pPr lvl="1">
              <a:defRPr/>
            </a:pPr>
            <a:r>
              <a:rPr lang="en-US" dirty="0" smtClean="0"/>
              <a:t>How frequently does this data vary from a standard value?</a:t>
            </a:r>
          </a:p>
          <a:p>
            <a:pPr lvl="1">
              <a:defRPr/>
            </a:pPr>
            <a:r>
              <a:rPr lang="en-US" dirty="0" smtClean="0"/>
              <a:t>What does a distribution chart of values look like?</a:t>
            </a:r>
          </a:p>
          <a:p>
            <a:pPr lvl="1">
              <a:defRPr/>
            </a:pPr>
            <a:endParaRPr lang="en-US" dirty="0" smtClean="0"/>
          </a:p>
          <a:p>
            <a:endParaRPr lang="en-US" dirty="0"/>
          </a:p>
        </p:txBody>
      </p:sp>
      <p:sp>
        <p:nvSpPr>
          <p:cNvPr id="4" name="Content Placeholder 2"/>
          <p:cNvSpPr txBox="1">
            <a:spLocks/>
          </p:cNvSpPr>
          <p:nvPr/>
        </p:nvSpPr>
        <p:spPr>
          <a:xfrm>
            <a:off x="295275" y="1689099"/>
            <a:ext cx="5768975" cy="4797425"/>
          </a:xfrm>
          <a:prstGeom prst="rect">
            <a:avLst/>
          </a:prstGeom>
        </p:spPr>
        <p:txBody>
          <a:bodyPr vert="horz" lIns="0" tIns="0" rIns="0" bIns="0" rtlCol="0">
            <a:noAutofit/>
          </a:bodyPr>
          <a:lstStyle/>
          <a:p>
            <a:pPr marL="420624" marR="0" lvl="0" indent="-329184" algn="l" defTabSz="1172078" rtl="0" eaLnBrk="1" fontAlgn="auto" latinLnBrk="0" hangingPunct="1">
              <a:lnSpc>
                <a:spcPct val="100000"/>
              </a:lnSpc>
              <a:spcBef>
                <a:spcPts val="1200"/>
              </a:spcBef>
              <a:spcAft>
                <a:spcPts val="600"/>
              </a:spcAft>
              <a:buClr>
                <a:schemeClr val="tx2"/>
              </a:buClr>
              <a:buSzPct val="90000"/>
              <a:buFont typeface="Wingdings" charset="2"/>
              <a:buChar char="§"/>
              <a:tabLst/>
              <a:defRPr/>
            </a:pPr>
            <a:r>
              <a:rPr kumimoji="0" lang="en-US" sz="2300" b="1"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rPr>
              <a:t>Validity</a:t>
            </a:r>
          </a:p>
          <a:p>
            <a:pPr marL="722376" lvl="1" indent="-257175">
              <a:spcBef>
                <a:spcPts val="600"/>
              </a:spcBef>
              <a:spcAft>
                <a:spcPts val="600"/>
              </a:spcAft>
              <a:buClr>
                <a:schemeClr val="tx2"/>
              </a:buClr>
              <a:buSzPct val="90000"/>
              <a:buFont typeface="Lucida Grande"/>
              <a:buChar char="–"/>
              <a:defRPr/>
            </a:pPr>
            <a:r>
              <a:rPr lang="en-US" dirty="0" smtClean="0"/>
              <a:t>Is the element required?</a:t>
            </a: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rPr>
              <a:t>If</a:t>
            </a:r>
            <a:r>
              <a:rPr kumimoji="0" lang="en-US" sz="2300" b="0" i="0" u="none" strike="noStrike" kern="1200" cap="none" spc="0" normalizeH="0" noProof="0" dirty="0" smtClean="0">
                <a:ln>
                  <a:noFill/>
                </a:ln>
                <a:solidFill>
                  <a:schemeClr val="tx1">
                    <a:lumMod val="85000"/>
                    <a:lumOff val="15000"/>
                  </a:schemeClr>
                </a:solidFill>
                <a:effectLst/>
                <a:uLnTx/>
                <a:uFillTx/>
                <a:latin typeface="+mn-lt"/>
                <a:ea typeface="+mn-ea"/>
                <a:cs typeface="Tahoma"/>
              </a:rPr>
              <a:t> it is numeric, </a:t>
            </a:r>
            <a:r>
              <a:rPr lang="en-US" dirty="0" smtClean="0">
                <a:solidFill>
                  <a:schemeClr val="tx1">
                    <a:lumMod val="85000"/>
                    <a:lumOff val="15000"/>
                  </a:schemeClr>
                </a:solidFill>
                <a:cs typeface="Tahoma"/>
              </a:rPr>
              <a:t>w</a:t>
            </a:r>
            <a:r>
              <a:rPr kumimoji="0" lang="en-US" sz="2300" b="0"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rPr>
              <a:t>hat is the min and max value for the element to be valid?</a:t>
            </a: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rPr>
              <a:t>If it is character data, what are the valid characters?</a:t>
            </a:r>
            <a:endParaRPr lang="en-US" dirty="0">
              <a:solidFill>
                <a:schemeClr val="tx1">
                  <a:lumMod val="85000"/>
                  <a:lumOff val="15000"/>
                </a:schemeClr>
              </a:solidFill>
              <a:cs typeface="Tahoma"/>
            </a:endParaRP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rPr>
              <a:t>What</a:t>
            </a:r>
            <a:r>
              <a:rPr kumimoji="0" lang="en-US" sz="2300" b="0" i="0" u="none" strike="noStrike" kern="1200" cap="none" spc="0" normalizeH="0" noProof="0" dirty="0" smtClean="0">
                <a:ln>
                  <a:noFill/>
                </a:ln>
                <a:solidFill>
                  <a:schemeClr val="tx1">
                    <a:lumMod val="85000"/>
                    <a:lumOff val="15000"/>
                  </a:schemeClr>
                </a:solidFill>
                <a:effectLst/>
                <a:uLnTx/>
                <a:uFillTx/>
                <a:latin typeface="+mn-lt"/>
                <a:ea typeface="+mn-ea"/>
                <a:cs typeface="Tahoma"/>
              </a:rPr>
              <a:t> other structures must be defined for this to be valid?</a:t>
            </a: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lang="en-US" baseline="0" dirty="0" smtClean="0">
                <a:solidFill>
                  <a:schemeClr val="tx1">
                    <a:lumMod val="85000"/>
                    <a:lumOff val="15000"/>
                  </a:schemeClr>
                </a:solidFill>
                <a:cs typeface="Tahoma"/>
              </a:rPr>
              <a:t>What</a:t>
            </a:r>
            <a:r>
              <a:rPr lang="en-US" dirty="0" smtClean="0">
                <a:solidFill>
                  <a:schemeClr val="tx1">
                    <a:lumMod val="85000"/>
                    <a:lumOff val="15000"/>
                  </a:schemeClr>
                </a:solidFill>
                <a:cs typeface="Tahoma"/>
              </a:rPr>
              <a:t> are the referential integrity rules?</a:t>
            </a:r>
          </a:p>
          <a:p>
            <a:pPr marL="722376" marR="0" lvl="1" indent="-257175" algn="l" defTabSz="1172078" rtl="0" eaLnBrk="1" fontAlgn="auto" latinLnBrk="0" hangingPunct="1">
              <a:lnSpc>
                <a:spcPct val="100000"/>
              </a:lnSpc>
              <a:spcBef>
                <a:spcPts val="600"/>
              </a:spcBef>
              <a:spcAft>
                <a:spcPts val="600"/>
              </a:spcAft>
              <a:buClr>
                <a:schemeClr val="tx2"/>
              </a:buClr>
              <a:buSzPct val="90000"/>
              <a:buFont typeface="Lucida Grande"/>
              <a:buChar char="–"/>
              <a:tabLst/>
              <a:defRPr/>
            </a:pPr>
            <a:r>
              <a:rPr kumimoji="0" lang="en-US" sz="2300" b="0"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rPr>
              <a:t>Are there regular</a:t>
            </a:r>
            <a:r>
              <a:rPr kumimoji="0" lang="en-US" sz="2300" b="0" i="0" u="none" strike="noStrike" kern="1200" cap="none" spc="0" normalizeH="0" noProof="0" dirty="0" smtClean="0">
                <a:ln>
                  <a:noFill/>
                </a:ln>
                <a:solidFill>
                  <a:schemeClr val="tx1">
                    <a:lumMod val="85000"/>
                    <a:lumOff val="15000"/>
                  </a:schemeClr>
                </a:solidFill>
                <a:effectLst/>
                <a:uLnTx/>
                <a:uFillTx/>
                <a:latin typeface="+mn-lt"/>
                <a:ea typeface="+mn-ea"/>
                <a:cs typeface="Tahoma"/>
              </a:rPr>
              <a:t> expression patterns I can use to validate this field?</a:t>
            </a:r>
            <a:endParaRPr kumimoji="0" lang="en-US" sz="2300" b="0" i="0" u="none" strike="noStrike" kern="1200" cap="none" spc="0" normalizeH="0" baseline="0" noProof="0" dirty="0" smtClean="0">
              <a:ln>
                <a:noFill/>
              </a:ln>
              <a:solidFill>
                <a:schemeClr val="tx1">
                  <a:lumMod val="85000"/>
                  <a:lumOff val="15000"/>
                </a:schemeClr>
              </a:solidFill>
              <a:effectLst/>
              <a:uLnTx/>
              <a:uFillTx/>
              <a:latin typeface="+mn-lt"/>
              <a:ea typeface="+mn-ea"/>
              <a:cs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Reference Metadata</a:t>
            </a:r>
            <a:endParaRPr lang="en-US" b="1" dirty="0"/>
          </a:p>
        </p:txBody>
      </p:sp>
      <p:sp>
        <p:nvSpPr>
          <p:cNvPr id="3" name="Content Placeholder 2"/>
          <p:cNvSpPr>
            <a:spLocks noGrp="1"/>
          </p:cNvSpPr>
          <p:nvPr>
            <p:ph idx="1"/>
          </p:nvPr>
        </p:nvSpPr>
        <p:spPr>
          <a:xfrm>
            <a:off x="558655" y="1803399"/>
            <a:ext cx="11087245" cy="3683001"/>
          </a:xfrm>
        </p:spPr>
        <p:txBody>
          <a:bodyPr/>
          <a:lstStyle/>
          <a:p>
            <a:r>
              <a:rPr lang="en-US" dirty="0" smtClean="0"/>
              <a:t>Very often over 1/2 the tables in a Relational database holds "reference data"</a:t>
            </a:r>
          </a:p>
          <a:p>
            <a:r>
              <a:rPr lang="en-US" dirty="0" smtClean="0"/>
              <a:t>Tables that help us convert numeric codes into English labels</a:t>
            </a:r>
          </a:p>
          <a:p>
            <a:r>
              <a:rPr lang="en-US" dirty="0" smtClean="0"/>
              <a:t>Example:</a:t>
            </a:r>
          </a:p>
          <a:p>
            <a:pPr lvl="1"/>
            <a:r>
              <a:rPr lang="en-US" dirty="0" smtClean="0"/>
              <a:t>Customer Database at local Healthcare Company had over 250 tables</a:t>
            </a:r>
          </a:p>
          <a:p>
            <a:pPr lvl="1"/>
            <a:r>
              <a:rPr lang="en-US" dirty="0" smtClean="0"/>
              <a:t>Over 200 tables were just reference data</a:t>
            </a:r>
          </a:p>
          <a:p>
            <a:r>
              <a:rPr lang="en-US" dirty="0" smtClean="0"/>
              <a:t>Organizations purchase Reference Data Management (RDM) solutions for over six figures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8212" y="228600"/>
            <a:ext cx="9285288" cy="584640"/>
          </a:xfrm>
        </p:spPr>
        <p:txBody>
          <a:bodyPr/>
          <a:lstStyle/>
          <a:p>
            <a:r>
              <a:rPr lang="en-US" b="1" dirty="0" smtClean="0"/>
              <a:t>Outline</a:t>
            </a:r>
            <a:endParaRPr lang="en-US" b="1" dirty="0"/>
          </a:p>
        </p:txBody>
      </p:sp>
      <p:sp>
        <p:nvSpPr>
          <p:cNvPr id="3" name="Content Placeholder 2"/>
          <p:cNvSpPr>
            <a:spLocks noGrp="1"/>
          </p:cNvSpPr>
          <p:nvPr>
            <p:ph idx="1"/>
          </p:nvPr>
        </p:nvSpPr>
        <p:spPr>
          <a:xfrm>
            <a:off x="558655" y="990600"/>
            <a:ext cx="11087245" cy="5486400"/>
          </a:xfrm>
        </p:spPr>
        <p:txBody>
          <a:bodyPr>
            <a:normAutofit fontScale="92500" lnSpcReduction="10000"/>
          </a:bodyPr>
          <a:lstStyle/>
          <a:p>
            <a:r>
              <a:rPr lang="en-US" b="1" dirty="0" smtClean="0"/>
              <a:t>Part 1 : What is Metadata?</a:t>
            </a:r>
          </a:p>
          <a:p>
            <a:pPr lvl="1"/>
            <a:r>
              <a:rPr lang="en-US" dirty="0" smtClean="0"/>
              <a:t>Diversity</a:t>
            </a:r>
          </a:p>
          <a:p>
            <a:pPr lvl="1"/>
            <a:r>
              <a:rPr lang="en-US" dirty="0" smtClean="0"/>
              <a:t>Semantics</a:t>
            </a:r>
          </a:p>
          <a:p>
            <a:pPr lvl="1"/>
            <a:r>
              <a:rPr lang="en-US" dirty="0" smtClean="0"/>
              <a:t>Agility</a:t>
            </a:r>
          </a:p>
          <a:p>
            <a:r>
              <a:rPr lang="en-US" b="1" dirty="0" smtClean="0"/>
              <a:t>Part 2: What is a metadata registry?</a:t>
            </a:r>
          </a:p>
          <a:p>
            <a:pPr lvl="1"/>
            <a:r>
              <a:rPr lang="en-US" dirty="0" smtClean="0"/>
              <a:t>The metadata registry</a:t>
            </a:r>
          </a:p>
          <a:p>
            <a:pPr lvl="1"/>
            <a:r>
              <a:rPr lang="en-US" dirty="0" smtClean="0"/>
              <a:t>Search</a:t>
            </a:r>
          </a:p>
          <a:p>
            <a:pPr lvl="1"/>
            <a:r>
              <a:rPr lang="en-US" dirty="0" smtClean="0"/>
              <a:t>Data governance and stewardship</a:t>
            </a:r>
          </a:p>
          <a:p>
            <a:r>
              <a:rPr lang="en-US" b="1" dirty="0" smtClean="0"/>
              <a:t>Part 3: Picking the right database architectures</a:t>
            </a:r>
          </a:p>
          <a:p>
            <a:pPr lvl="1"/>
            <a:r>
              <a:rPr lang="en-US" dirty="0" smtClean="0"/>
              <a:t>Why document and graph stores are ideal</a:t>
            </a:r>
          </a:p>
          <a:p>
            <a:pPr lvl="1"/>
            <a:r>
              <a:rPr lang="en-US" dirty="0" smtClean="0"/>
              <a:t>Rapid data ingestion and query</a:t>
            </a:r>
          </a:p>
          <a:p>
            <a:pPr lvl="1"/>
            <a:r>
              <a:rPr lang="en-US" dirty="0" smtClean="0"/>
              <a:t>Strategies for getting started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Social Metadata</a:t>
            </a:r>
            <a:endParaRPr lang="en-US" b="1" dirty="0"/>
          </a:p>
        </p:txBody>
      </p:sp>
      <p:sp>
        <p:nvSpPr>
          <p:cNvPr id="3" name="Content Placeholder 2"/>
          <p:cNvSpPr>
            <a:spLocks noGrp="1"/>
          </p:cNvSpPr>
          <p:nvPr>
            <p:ph idx="1"/>
          </p:nvPr>
        </p:nvSpPr>
        <p:spPr>
          <a:xfrm>
            <a:off x="644380" y="1765300"/>
            <a:ext cx="11087245" cy="4654550"/>
          </a:xfrm>
        </p:spPr>
        <p:txBody>
          <a:bodyPr/>
          <a:lstStyle/>
          <a:p>
            <a:r>
              <a:rPr lang="en-US" sz="2000" dirty="0" smtClean="0"/>
              <a:t>What requirement drove the creation of this element?</a:t>
            </a:r>
          </a:p>
          <a:p>
            <a:r>
              <a:rPr lang="en-US" sz="2000" dirty="0" smtClean="0"/>
              <a:t>Is the definition clear?</a:t>
            </a:r>
          </a:p>
          <a:p>
            <a:pPr lvl="1"/>
            <a:r>
              <a:rPr lang="en-US" sz="2000" dirty="0" smtClean="0"/>
              <a:t>precise, concise, distinct, non-circular, unencumbered with rules?</a:t>
            </a:r>
          </a:p>
          <a:p>
            <a:r>
              <a:rPr lang="en-US" sz="2000" dirty="0" smtClean="0"/>
              <a:t>Does everyone in our organization agree on the definition?</a:t>
            </a:r>
          </a:p>
          <a:p>
            <a:pPr lvl="1"/>
            <a:r>
              <a:rPr lang="en-US" sz="2000" dirty="0" smtClean="0"/>
              <a:t>do different business units have an alternate "label" for this element?</a:t>
            </a:r>
          </a:p>
          <a:p>
            <a:r>
              <a:rPr lang="en-US" sz="2000" dirty="0" smtClean="0"/>
              <a:t>What reports use this data element?</a:t>
            </a:r>
          </a:p>
          <a:p>
            <a:r>
              <a:rPr lang="en-US" sz="2000" dirty="0" smtClean="0"/>
              <a:t>How do the reports format the element?</a:t>
            </a:r>
          </a:p>
          <a:p>
            <a:r>
              <a:rPr lang="en-US" sz="2000" dirty="0" smtClean="0"/>
              <a:t>Is the data element converted to other forms/units?</a:t>
            </a:r>
          </a:p>
          <a:p>
            <a:r>
              <a:rPr lang="en-US" sz="2000" dirty="0" smtClean="0"/>
              <a:t>How often do we export this element?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Security Metadata</a:t>
            </a:r>
            <a:endParaRPr lang="en-US" b="1" dirty="0"/>
          </a:p>
        </p:txBody>
      </p:sp>
      <p:sp>
        <p:nvSpPr>
          <p:cNvPr id="3" name="Content Placeholder 2"/>
          <p:cNvSpPr>
            <a:spLocks noGrp="1"/>
          </p:cNvSpPr>
          <p:nvPr>
            <p:ph idx="1"/>
          </p:nvPr>
        </p:nvSpPr>
        <p:spPr/>
        <p:txBody>
          <a:bodyPr/>
          <a:lstStyle/>
          <a:p>
            <a:r>
              <a:rPr lang="en-US" sz="2400" dirty="0" smtClean="0"/>
              <a:t>Does this data element identify a person? </a:t>
            </a:r>
            <a:endParaRPr lang="en-US" sz="2400" dirty="0" smtClean="0"/>
          </a:p>
          <a:p>
            <a:r>
              <a:rPr lang="en-US" sz="2400" dirty="0" smtClean="0"/>
              <a:t>Would it be considered either of the following?</a:t>
            </a:r>
          </a:p>
          <a:p>
            <a:pPr lvl="1"/>
            <a:r>
              <a:rPr lang="en-US" sz="2400" dirty="0" smtClean="0"/>
              <a:t>Protected Healthcare </a:t>
            </a:r>
            <a:r>
              <a:rPr lang="en-US" sz="2400" dirty="0" smtClean="0"/>
              <a:t>I</a:t>
            </a:r>
            <a:r>
              <a:rPr lang="en-US" sz="2400" dirty="0" smtClean="0"/>
              <a:t>nformation (PHI)</a:t>
            </a:r>
          </a:p>
          <a:p>
            <a:pPr lvl="1"/>
            <a:r>
              <a:rPr lang="en-US" sz="2400" dirty="0" smtClean="0"/>
              <a:t>Personally Identifiable Information (PII)</a:t>
            </a:r>
            <a:endParaRPr lang="en-US" sz="2400" dirty="0" smtClean="0"/>
          </a:p>
          <a:p>
            <a:r>
              <a:rPr lang="en-US" dirty="0" smtClean="0"/>
              <a:t>What roles can see this data?</a:t>
            </a:r>
          </a:p>
          <a:p>
            <a:r>
              <a:rPr lang="en-US" dirty="0" smtClean="0"/>
              <a:t>Should the data be encrypted on-disk?</a:t>
            </a:r>
            <a:endParaRPr lang="en-US" dirty="0"/>
          </a:p>
        </p:txBody>
      </p:sp>
      <p:sp>
        <p:nvSpPr>
          <p:cNvPr id="4" name="TextBox 3"/>
          <p:cNvSpPr txBox="1"/>
          <p:nvPr/>
        </p:nvSpPr>
        <p:spPr>
          <a:xfrm>
            <a:off x="6791324" y="781050"/>
            <a:ext cx="3629025" cy="266700"/>
          </a:xfrm>
          <a:prstGeom prst="rect">
            <a:avLst/>
          </a:prstGeom>
          <a:noFill/>
        </p:spPr>
        <p:txBody>
          <a:bodyPr vert="horz" wrap="none" lIns="0" tIns="0" rIns="0" bIns="0" rtlCol="0" anchor="t" anchorCtr="0">
            <a:noAutofit/>
          </a:bodyPr>
          <a:lstStyle/>
          <a:p>
            <a:pPr marL="342900" indent="-342900">
              <a:buClr>
                <a:schemeClr val="tx2"/>
              </a:buClr>
            </a:pPr>
            <a:endParaRPr lang="en-US" b="1" dirty="0" smtClean="0">
              <a:latin typeface="Arial Narrow" pitchFamily="34" charset="0"/>
            </a:endParaRPr>
          </a:p>
        </p:txBody>
      </p:sp>
      <p:sp>
        <p:nvSpPr>
          <p:cNvPr id="5" name="TextBox 4"/>
          <p:cNvSpPr txBox="1"/>
          <p:nvPr/>
        </p:nvSpPr>
        <p:spPr>
          <a:xfrm>
            <a:off x="6315075" y="781050"/>
            <a:ext cx="4210050" cy="657225"/>
          </a:xfrm>
          <a:prstGeom prst="rect">
            <a:avLst/>
          </a:prstGeom>
          <a:noFill/>
        </p:spPr>
        <p:txBody>
          <a:bodyPr vert="horz" wrap="square" lIns="0" tIns="0" rIns="0" bIns="0" rtlCol="0" anchor="t" anchorCtr="0">
            <a:noAutofit/>
          </a:bodyPr>
          <a:lstStyle/>
          <a:p>
            <a:pPr marL="342900" indent="-342900">
              <a:buClr>
                <a:schemeClr val="tx2"/>
              </a:buClr>
            </a:pPr>
            <a:endParaRPr lang="en-US" b="1" dirty="0" smtClean="0">
              <a:latin typeface="Arial Narrow" pitchFamily="34" charset="0"/>
            </a:endParaRPr>
          </a:p>
        </p:txBody>
      </p:sp>
      <p:sp>
        <p:nvSpPr>
          <p:cNvPr id="6" name="Rectangle 5"/>
          <p:cNvSpPr/>
          <p:nvPr/>
        </p:nvSpPr>
        <p:spPr>
          <a:xfrm>
            <a:off x="5368925" y="5514916"/>
            <a:ext cx="5680075" cy="307777"/>
          </a:xfrm>
          <a:prstGeom prst="rect">
            <a:avLst/>
          </a:prstGeom>
        </p:spPr>
        <p:txBody>
          <a:bodyPr wrap="square">
            <a:spAutoFit/>
          </a:bodyPr>
          <a:lstStyle/>
          <a:p>
            <a:r>
              <a:rPr lang="en-US" sz="1400" dirty="0" smtClean="0">
                <a:latin typeface="Arial Narrow" pitchFamily="34" charset="0"/>
              </a:rPr>
              <a:t>https://www.hipaa.com/hipaa-protected-health-information-what-does-phi-include/</a:t>
            </a:r>
            <a:endParaRPr lang="en-US" sz="1400" dirty="0">
              <a:latin typeface="Arial Narrow" pitchFamily="34" charset="0"/>
            </a:endParaRPr>
          </a:p>
        </p:txBody>
      </p:sp>
      <p:sp>
        <p:nvSpPr>
          <p:cNvPr id="7" name="TextBox 6"/>
          <p:cNvSpPr txBox="1"/>
          <p:nvPr/>
        </p:nvSpPr>
        <p:spPr>
          <a:xfrm>
            <a:off x="5486400" y="5191125"/>
            <a:ext cx="4848225" cy="485775"/>
          </a:xfrm>
          <a:prstGeom prst="rect">
            <a:avLst/>
          </a:prstGeom>
          <a:noFill/>
        </p:spPr>
        <p:txBody>
          <a:bodyPr vert="horz" wrap="square" lIns="0" tIns="0" rIns="0" bIns="0" rtlCol="0" anchor="t" anchorCtr="0">
            <a:noAutofit/>
          </a:bodyPr>
          <a:lstStyle/>
          <a:p>
            <a:pPr marL="342900" indent="-342900">
              <a:buClr>
                <a:schemeClr val="tx2"/>
              </a:buClr>
            </a:pPr>
            <a:r>
              <a:rPr lang="en-US" sz="1400" dirty="0" smtClean="0">
                <a:latin typeface="Arial Narrow" pitchFamily="34" charset="0"/>
              </a:rPr>
              <a:t>http</a:t>
            </a:r>
            <a:r>
              <a:rPr lang="en-US" sz="1400" dirty="0" smtClean="0">
                <a:latin typeface="Arial Narrow" pitchFamily="34" charset="0"/>
              </a:rPr>
              <a:t>://csrc.nist.gov/publications/nistpubs/800-122/sp800-122.pdf</a:t>
            </a:r>
            <a:endParaRPr lang="en-US" sz="1400" dirty="0" smtClean="0">
              <a:latin typeface="Arial Narrow"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QA Attributes</a:t>
            </a:r>
            <a:endParaRPr lang="en-US" b="1" dirty="0"/>
          </a:p>
        </p:txBody>
      </p:sp>
      <p:sp>
        <p:nvSpPr>
          <p:cNvPr id="3" name="Content Placeholder 2"/>
          <p:cNvSpPr>
            <a:spLocks noGrp="1"/>
          </p:cNvSpPr>
          <p:nvPr>
            <p:ph idx="1"/>
          </p:nvPr>
        </p:nvSpPr>
        <p:spPr/>
        <p:txBody>
          <a:bodyPr/>
          <a:lstStyle/>
          <a:p>
            <a:r>
              <a:rPr lang="en-US" sz="2400" dirty="0" smtClean="0"/>
              <a:t>What </a:t>
            </a:r>
            <a:r>
              <a:rPr lang="en-US" sz="2400" dirty="0" smtClean="0"/>
              <a:t>unit and system tests </a:t>
            </a:r>
            <a:r>
              <a:rPr lang="en-US" sz="2400" dirty="0" smtClean="0"/>
              <a:t>do we have for the values</a:t>
            </a:r>
            <a:r>
              <a:rPr lang="en-US" sz="2400" dirty="0" smtClean="0"/>
              <a:t>?</a:t>
            </a:r>
          </a:p>
          <a:p>
            <a:r>
              <a:rPr lang="en-US" sz="2400" dirty="0" smtClean="0"/>
              <a:t>How can we verify that the values are consistent with other fields</a:t>
            </a:r>
          </a:p>
          <a:p>
            <a:pPr lvl="1"/>
            <a:r>
              <a:rPr lang="en-US" sz="2400" dirty="0" smtClean="0"/>
              <a:t>think US Postal service address standardization</a:t>
            </a:r>
          </a:p>
          <a:p>
            <a:r>
              <a:rPr lang="en-US" sz="2400" dirty="0" smtClean="0"/>
              <a:t>How would we create a quality score (1 to 100) for this data element?</a:t>
            </a:r>
            <a:endParaRPr lang="en-US" sz="2400" dirty="0" smtClean="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Semantic Metadata</a:t>
            </a:r>
            <a:endParaRPr lang="en-US" b="1" dirty="0"/>
          </a:p>
        </p:txBody>
      </p:sp>
      <p:sp>
        <p:nvSpPr>
          <p:cNvPr id="3" name="Content Placeholder 2"/>
          <p:cNvSpPr>
            <a:spLocks noGrp="1"/>
          </p:cNvSpPr>
          <p:nvPr>
            <p:ph idx="1"/>
          </p:nvPr>
        </p:nvSpPr>
        <p:spPr/>
        <p:txBody>
          <a:bodyPr/>
          <a:lstStyle/>
          <a:p>
            <a:r>
              <a:rPr lang="en-US" dirty="0" smtClean="0"/>
              <a:t>What is the role of a data steward in this element?</a:t>
            </a:r>
          </a:p>
          <a:p>
            <a:r>
              <a:rPr lang="en-US" dirty="0" smtClean="0"/>
              <a:t>What data governance processes did we use?</a:t>
            </a:r>
          </a:p>
          <a:p>
            <a:r>
              <a:rPr lang="en-US" dirty="0" smtClean="0"/>
              <a:t>How does this data element relate to other data exchange standards?</a:t>
            </a:r>
          </a:p>
          <a:p>
            <a:pPr lvl="1"/>
            <a:r>
              <a:rPr lang="en-US" dirty="0" smtClean="0"/>
              <a:t>Semantic equivalency ("same as" relationships)</a:t>
            </a:r>
          </a:p>
          <a:p>
            <a:pPr lvl="1"/>
            <a:r>
              <a:rPr lang="en-US" dirty="0" smtClean="0"/>
              <a:t>Semantic mapping</a:t>
            </a:r>
          </a:p>
          <a:p>
            <a:pPr lvl="1"/>
            <a:r>
              <a:rPr lang="en-US" dirty="0" smtClean="0"/>
              <a:t>Data conversion</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Summary</a:t>
            </a:r>
            <a:endParaRPr lang="en-US" b="1" dirty="0"/>
          </a:p>
        </p:txBody>
      </p:sp>
      <p:sp>
        <p:nvSpPr>
          <p:cNvPr id="3" name="Content Placeholder 2"/>
          <p:cNvSpPr>
            <a:spLocks noGrp="1"/>
          </p:cNvSpPr>
          <p:nvPr>
            <p:ph idx="1"/>
          </p:nvPr>
        </p:nvSpPr>
        <p:spPr/>
        <p:txBody>
          <a:bodyPr/>
          <a:lstStyle/>
          <a:p>
            <a:r>
              <a:rPr lang="en-US" dirty="0" smtClean="0"/>
              <a:t>Metadata is really complex</a:t>
            </a:r>
          </a:p>
          <a:p>
            <a:r>
              <a:rPr lang="en-US" dirty="0" smtClean="0"/>
              <a:t>Metadata has many forms (not a flat list of attributes)</a:t>
            </a:r>
          </a:p>
          <a:p>
            <a:r>
              <a:rPr lang="en-US" dirty="0" smtClean="0"/>
              <a:t>Different users and different teams have different needs for metadata</a:t>
            </a:r>
          </a:p>
          <a:p>
            <a:r>
              <a:rPr lang="en-US" dirty="0" smtClean="0"/>
              <a:t>There is no simple standard structure for all perspectives</a:t>
            </a:r>
          </a:p>
          <a:p>
            <a:r>
              <a:rPr lang="en-US" dirty="0" smtClean="0"/>
              <a:t>How do we store complex metadata?</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Part 2: What is NoSQL?</a:t>
            </a:r>
            <a:endParaRPr lang="en-US" b="1" dirty="0"/>
          </a:p>
        </p:txBody>
      </p:sp>
      <p:sp>
        <p:nvSpPr>
          <p:cNvPr id="3" name="Content Placeholder 2"/>
          <p:cNvSpPr>
            <a:spLocks noGrp="1"/>
          </p:cNvSpPr>
          <p:nvPr>
            <p:ph idx="1"/>
          </p:nvPr>
        </p:nvSpPr>
        <p:spPr/>
        <p:txBody>
          <a:bodyPr/>
          <a:lstStyle/>
          <a:p>
            <a:r>
              <a:rPr lang="en-US" dirty="0" smtClean="0"/>
              <a:t>How can we use documents and graphs to manage metadata?</a:t>
            </a:r>
          </a:p>
          <a:p>
            <a:r>
              <a:rPr lang="en-US" dirty="0" smtClean="0"/>
              <a:t>What is a metadata registry?</a:t>
            </a:r>
          </a:p>
          <a:p>
            <a:r>
              <a:rPr lang="en-US" dirty="0" smtClean="0"/>
              <a:t>Why "registry" and not "repository"</a:t>
            </a:r>
          </a:p>
          <a:p>
            <a:r>
              <a:rPr lang="en-US" dirty="0" smtClean="0"/>
              <a:t>What do people put in a metadata registry?</a:t>
            </a:r>
          </a:p>
          <a:p>
            <a:r>
              <a:rPr lang="en-US" dirty="0" smtClean="0"/>
              <a:t>Why is search so important?</a:t>
            </a:r>
          </a:p>
          <a:p>
            <a:r>
              <a:rPr lang="en-US" dirty="0" smtClean="0"/>
              <a:t>How do we select the right database for our metadata registry?</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51039" y="230188"/>
            <a:ext cx="6983412" cy="968375"/>
          </a:xfrm>
        </p:spPr>
        <p:txBody>
          <a:bodyPr/>
          <a:lstStyle/>
          <a:p>
            <a:r>
              <a:rPr lang="en-US" sz="3600" b="1" dirty="0" smtClean="0"/>
              <a:t>Before NoSQL</a:t>
            </a:r>
            <a:endParaRPr lang="en-US" sz="3600" b="1" dirty="0"/>
          </a:p>
        </p:txBody>
      </p:sp>
      <p:sp>
        <p:nvSpPr>
          <p:cNvPr id="143" name="Text Placeholder 7"/>
          <p:cNvSpPr txBox="1">
            <a:spLocks/>
          </p:cNvSpPr>
          <p:nvPr/>
        </p:nvSpPr>
        <p:spPr>
          <a:xfrm>
            <a:off x="507868" y="1600200"/>
            <a:ext cx="2234618"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smtClean="0">
                <a:ln>
                  <a:noFill/>
                </a:ln>
                <a:solidFill>
                  <a:schemeClr val="tx1"/>
                </a:solidFill>
                <a:effectLst/>
                <a:uLnTx/>
                <a:uFillTx/>
                <a:latin typeface="Arial Narrow" pitchFamily="34" charset="0"/>
                <a:ea typeface="Arial" charset="0"/>
                <a:cs typeface="Arial"/>
              </a:rPr>
              <a:t>Relational</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3" name="Group 143"/>
          <p:cNvGrpSpPr/>
          <p:nvPr/>
        </p:nvGrpSpPr>
        <p:grpSpPr>
          <a:xfrm>
            <a:off x="609441" y="2133600"/>
            <a:ext cx="1929897" cy="1447800"/>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3961368" y="1600200"/>
            <a:ext cx="3656648"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smtClean="0">
                <a:ln>
                  <a:noFill/>
                </a:ln>
                <a:solidFill>
                  <a:schemeClr val="tx1"/>
                </a:solidFill>
                <a:effectLst/>
                <a:uLnTx/>
                <a:uFillTx/>
                <a:latin typeface="Arial Narrow" pitchFamily="34" charset="0"/>
                <a:ea typeface="Arial" charset="0"/>
                <a:cs typeface="Arial"/>
              </a:rPr>
              <a:t>Analytical (OLAP)</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4" name="Group 232"/>
          <p:cNvGrpSpPr/>
          <p:nvPr/>
        </p:nvGrpSpPr>
        <p:grpSpPr>
          <a:xfrm>
            <a:off x="4977104" y="2133600"/>
            <a:ext cx="1523603" cy="1524000"/>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2" name="Slide Number Placeholder 2"/>
          <p:cNvSpPr txBox="1">
            <a:spLocks/>
          </p:cNvSpPr>
          <p:nvPr/>
        </p:nvSpPr>
        <p:spPr>
          <a:xfrm>
            <a:off x="11274663" y="6400800"/>
            <a:ext cx="609441"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798B074-17C8-9B4B-AB31-716511C0D839}" type="slidenum">
              <a:rPr kumimoji="0" lang="en-U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26</a:t>
            </a:fld>
            <a:endParaRPr kumimoji="0" lang="en-US" sz="1400" b="0" i="0" u="none" strike="noStrike" kern="1200" cap="none" spc="0" normalizeH="0" baseline="0" noProof="0" dirty="0">
              <a:ln>
                <a:noFill/>
              </a:ln>
              <a:solidFill>
                <a:schemeClr val="tx1"/>
              </a:solidFill>
              <a:effectLst/>
              <a:uLnTx/>
              <a:uFillTx/>
              <a:latin typeface="Arial" charset="0"/>
              <a:ea typeface="+mn-ea"/>
              <a:cs typeface="+mn-cs"/>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1675" y="230188"/>
            <a:ext cx="9959975" cy="968375"/>
          </a:xfrm>
        </p:spPr>
        <p:txBody>
          <a:bodyPr/>
          <a:lstStyle/>
          <a:p>
            <a:r>
              <a:rPr lang="en-US" sz="3600" b="1" dirty="0" smtClean="0"/>
              <a:t>After NoSQL</a:t>
            </a:r>
            <a:endParaRPr lang="en-US" sz="3600" b="1" dirty="0"/>
          </a:p>
        </p:txBody>
      </p:sp>
      <p:grpSp>
        <p:nvGrpSpPr>
          <p:cNvPr id="3" name="Group 143"/>
          <p:cNvGrpSpPr/>
          <p:nvPr/>
        </p:nvGrpSpPr>
        <p:grpSpPr>
          <a:xfrm>
            <a:off x="304720" y="1600200"/>
            <a:ext cx="10969943" cy="4724400"/>
            <a:chOff x="228600" y="1600200"/>
            <a:chExt cx="8229600" cy="4724400"/>
          </a:xfrm>
        </p:grpSpPr>
        <p:sp>
          <p:nvSpPr>
            <p:cNvPr id="143" name="Text Placeholder 7"/>
            <p:cNvSpPr txBox="1">
              <a:spLocks/>
            </p:cNvSpPr>
            <p:nvPr/>
          </p:nvSpPr>
          <p:spPr>
            <a:xfrm>
              <a:off x="381000" y="1600200"/>
              <a:ext cx="1676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smtClean="0">
                  <a:ln>
                    <a:noFill/>
                  </a:ln>
                  <a:solidFill>
                    <a:schemeClr val="tx1"/>
                  </a:solidFill>
                  <a:effectLst/>
                  <a:uLnTx/>
                  <a:uFillTx/>
                  <a:latin typeface="Arial Narrow" pitchFamily="34" charset="0"/>
                  <a:ea typeface="Arial" charset="0"/>
                  <a:cs typeface="Arial"/>
                </a:rPr>
                <a:t>Relational</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4" name="Group 143"/>
            <p:cNvGrpSpPr/>
            <p:nvPr/>
          </p:nvGrpSpPr>
          <p:grpSpPr>
            <a:xfrm>
              <a:off x="457200" y="2133600"/>
              <a:ext cx="1447800" cy="1447800"/>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2971800" y="1600200"/>
              <a:ext cx="27432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smtClean="0">
                  <a:ln>
                    <a:noFill/>
                  </a:ln>
                  <a:solidFill>
                    <a:schemeClr val="tx1"/>
                  </a:solidFill>
                  <a:effectLst/>
                  <a:uLnTx/>
                  <a:uFillTx/>
                  <a:latin typeface="Arial Narrow" pitchFamily="34" charset="0"/>
                  <a:ea typeface="Arial" charset="0"/>
                  <a:cs typeface="Arial"/>
                </a:rPr>
                <a:t>Analytical (OLAP)</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78" name="Text Placeholder 7"/>
            <p:cNvSpPr txBox="1">
              <a:spLocks/>
            </p:cNvSpPr>
            <p:nvPr/>
          </p:nvSpPr>
          <p:spPr>
            <a:xfrm>
              <a:off x="6629400" y="1600200"/>
              <a:ext cx="18288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smtClean="0">
                  <a:ln>
                    <a:noFill/>
                  </a:ln>
                  <a:solidFill>
                    <a:schemeClr val="tx1"/>
                  </a:solidFill>
                  <a:effectLst/>
                  <a:uLnTx/>
                  <a:uFillTx/>
                  <a:latin typeface="Arial Narrow" pitchFamily="34" charset="0"/>
                  <a:ea typeface="Arial" charset="0"/>
                  <a:cs typeface="Arial"/>
                </a:rPr>
                <a:t>Key-Value</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79" name="Text Placeholder 7"/>
            <p:cNvSpPr txBox="1">
              <a:spLocks/>
            </p:cNvSpPr>
            <p:nvPr/>
          </p:nvSpPr>
          <p:spPr>
            <a:xfrm>
              <a:off x="2286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smtClean="0">
                  <a:latin typeface="Arial Narrow" pitchFamily="34" charset="0"/>
                  <a:ea typeface="Arial" charset="0"/>
                  <a:cs typeface="Arial"/>
                </a:rPr>
                <a:t>Column-Family</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0" name="Text Placeholder 7"/>
            <p:cNvSpPr txBox="1">
              <a:spLocks/>
            </p:cNvSpPr>
            <p:nvPr/>
          </p:nvSpPr>
          <p:spPr>
            <a:xfrm>
              <a:off x="6324600" y="3810000"/>
              <a:ext cx="2057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smtClean="0">
                  <a:latin typeface="Arial Narrow" pitchFamily="34" charset="0"/>
                  <a:ea typeface="Arial" charset="0"/>
                  <a:cs typeface="Arial"/>
                </a:rPr>
                <a:t>Document</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1" name="Text Placeholder 7"/>
            <p:cNvSpPr txBox="1">
              <a:spLocks/>
            </p:cNvSpPr>
            <p:nvPr/>
          </p:nvSpPr>
          <p:spPr>
            <a:xfrm>
              <a:off x="30099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smtClean="0">
                  <a:latin typeface="Arial Narrow" pitchFamily="34" charset="0"/>
                  <a:ea typeface="Arial" charset="0"/>
                  <a:cs typeface="Arial"/>
                </a:rPr>
                <a:t>Graph</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5" name="Group 42"/>
            <p:cNvGrpSpPr/>
            <p:nvPr/>
          </p:nvGrpSpPr>
          <p:grpSpPr>
            <a:xfrm>
              <a:off x="6324600" y="4419600"/>
              <a:ext cx="2133600" cy="1905000"/>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3733800" y="2133600"/>
              <a:ext cx="1143000" cy="1524000"/>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3429000" y="4495800"/>
              <a:ext cx="1676400" cy="1600200"/>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6705600" y="2209800"/>
              <a:ext cx="1600200" cy="1447800"/>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457200" y="4495800"/>
              <a:ext cx="1676401" cy="1447800"/>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grpSp>
      <p:sp>
        <p:nvSpPr>
          <p:cNvPr id="282" name="Slide Number Placeholder 2"/>
          <p:cNvSpPr txBox="1">
            <a:spLocks/>
          </p:cNvSpPr>
          <p:nvPr/>
        </p:nvSpPr>
        <p:spPr>
          <a:xfrm>
            <a:off x="11274663" y="6400800"/>
            <a:ext cx="609441"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798B074-17C8-9B4B-AB31-716511C0D839}" type="slidenum">
              <a:rPr kumimoji="0" lang="en-U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27</a:t>
            </a:fld>
            <a:endParaRPr kumimoji="0" lang="en-US" sz="1400" b="0" i="0" u="none" strike="noStrike" kern="1200" cap="none" spc="0" normalizeH="0" baseline="0" noProof="0" dirty="0">
              <a:ln>
                <a:noFill/>
              </a:ln>
              <a:solidFill>
                <a:schemeClr val="tx1"/>
              </a:solidFill>
              <a:effectLst/>
              <a:uLnTx/>
              <a:uFillTx/>
              <a:latin typeface="Arial" charset="0"/>
              <a:ea typeface="+mn-ea"/>
              <a:cs typeface="+mn-cs"/>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43"/>
          <p:cNvGrpSpPr/>
          <p:nvPr/>
        </p:nvGrpSpPr>
        <p:grpSpPr>
          <a:xfrm>
            <a:off x="304720" y="1600200"/>
            <a:ext cx="10969943" cy="4724400"/>
            <a:chOff x="228600" y="1600200"/>
            <a:chExt cx="8229600" cy="4724400"/>
          </a:xfrm>
        </p:grpSpPr>
        <p:sp>
          <p:nvSpPr>
            <p:cNvPr id="143" name="Text Placeholder 7"/>
            <p:cNvSpPr txBox="1">
              <a:spLocks/>
            </p:cNvSpPr>
            <p:nvPr/>
          </p:nvSpPr>
          <p:spPr>
            <a:xfrm>
              <a:off x="381000" y="1600200"/>
              <a:ext cx="1676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smtClean="0">
                  <a:ln>
                    <a:noFill/>
                  </a:ln>
                  <a:solidFill>
                    <a:schemeClr val="tx1"/>
                  </a:solidFill>
                  <a:effectLst/>
                  <a:uLnTx/>
                  <a:uFillTx/>
                  <a:latin typeface="Arial Narrow" pitchFamily="34" charset="0"/>
                  <a:ea typeface="Arial" charset="0"/>
                  <a:cs typeface="Arial"/>
                </a:rPr>
                <a:t>Relational</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4" name="Group 143"/>
            <p:cNvGrpSpPr/>
            <p:nvPr/>
          </p:nvGrpSpPr>
          <p:grpSpPr>
            <a:xfrm>
              <a:off x="457200" y="2133600"/>
              <a:ext cx="1447800" cy="1447800"/>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2971800" y="1600200"/>
              <a:ext cx="27432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smtClean="0">
                  <a:ln>
                    <a:noFill/>
                  </a:ln>
                  <a:solidFill>
                    <a:schemeClr val="tx1"/>
                  </a:solidFill>
                  <a:effectLst/>
                  <a:uLnTx/>
                  <a:uFillTx/>
                  <a:latin typeface="Arial Narrow" pitchFamily="34" charset="0"/>
                  <a:ea typeface="Arial" charset="0"/>
                  <a:cs typeface="Arial"/>
                </a:rPr>
                <a:t>Analytical (OLAP)</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78" name="Text Placeholder 7"/>
            <p:cNvSpPr txBox="1">
              <a:spLocks/>
            </p:cNvSpPr>
            <p:nvPr/>
          </p:nvSpPr>
          <p:spPr>
            <a:xfrm>
              <a:off x="6629400" y="1600200"/>
              <a:ext cx="18288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smtClean="0">
                  <a:ln>
                    <a:noFill/>
                  </a:ln>
                  <a:solidFill>
                    <a:schemeClr val="tx1"/>
                  </a:solidFill>
                  <a:effectLst/>
                  <a:uLnTx/>
                  <a:uFillTx/>
                  <a:latin typeface="Arial Narrow" pitchFamily="34" charset="0"/>
                  <a:ea typeface="Arial" charset="0"/>
                  <a:cs typeface="Arial"/>
                </a:rPr>
                <a:t>Key-Value</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79" name="Text Placeholder 7"/>
            <p:cNvSpPr txBox="1">
              <a:spLocks/>
            </p:cNvSpPr>
            <p:nvPr/>
          </p:nvSpPr>
          <p:spPr>
            <a:xfrm>
              <a:off x="2286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smtClean="0">
                  <a:latin typeface="Arial Narrow" pitchFamily="34" charset="0"/>
                  <a:ea typeface="Arial" charset="0"/>
                  <a:cs typeface="Arial"/>
                </a:rPr>
                <a:t>Column-Family</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0" name="Text Placeholder 7"/>
            <p:cNvSpPr txBox="1">
              <a:spLocks/>
            </p:cNvSpPr>
            <p:nvPr/>
          </p:nvSpPr>
          <p:spPr>
            <a:xfrm>
              <a:off x="6324600" y="3810000"/>
              <a:ext cx="2057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smtClean="0">
                  <a:latin typeface="Arial Narrow" pitchFamily="34" charset="0"/>
                  <a:ea typeface="Arial" charset="0"/>
                  <a:cs typeface="Arial"/>
                </a:rPr>
                <a:t>Document</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1" name="Text Placeholder 7"/>
            <p:cNvSpPr txBox="1">
              <a:spLocks/>
            </p:cNvSpPr>
            <p:nvPr/>
          </p:nvSpPr>
          <p:spPr>
            <a:xfrm>
              <a:off x="30099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smtClean="0">
                  <a:latin typeface="Arial Narrow" pitchFamily="34" charset="0"/>
                  <a:ea typeface="Arial" charset="0"/>
                  <a:cs typeface="Arial"/>
                </a:rPr>
                <a:t>Graph</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5" name="Group 42"/>
            <p:cNvGrpSpPr/>
            <p:nvPr/>
          </p:nvGrpSpPr>
          <p:grpSpPr>
            <a:xfrm>
              <a:off x="6324600" y="4419600"/>
              <a:ext cx="2133600" cy="1905000"/>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3733800" y="2133600"/>
              <a:ext cx="1143000" cy="1524000"/>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3429000" y="4495800"/>
              <a:ext cx="1676400" cy="1600200"/>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6705600" y="2209800"/>
              <a:ext cx="1600200" cy="1447800"/>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457200" y="4495800"/>
              <a:ext cx="1676401" cy="1447800"/>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grpSp>
      <p:sp>
        <p:nvSpPr>
          <p:cNvPr id="282" name="Slide Number Placeholder 2"/>
          <p:cNvSpPr txBox="1">
            <a:spLocks/>
          </p:cNvSpPr>
          <p:nvPr/>
        </p:nvSpPr>
        <p:spPr>
          <a:xfrm>
            <a:off x="11274663" y="6400800"/>
            <a:ext cx="609441"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798B074-17C8-9B4B-AB31-716511C0D839}" type="slidenum">
              <a:rPr kumimoji="0" lang="en-U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28</a:t>
            </a:fld>
            <a:endParaRPr kumimoji="0" lang="en-US" sz="14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2" name="Title 1"/>
          <p:cNvSpPr>
            <a:spLocks noGrp="1"/>
          </p:cNvSpPr>
          <p:nvPr>
            <p:ph type="title" idx="4294967295"/>
          </p:nvPr>
        </p:nvSpPr>
        <p:spPr>
          <a:xfrm rot="545710">
            <a:off x="1085850" y="2963862"/>
            <a:ext cx="9959975" cy="968375"/>
          </a:xfrm>
          <a:solidFill>
            <a:schemeClr val="bg1">
              <a:lumMod val="85000"/>
            </a:schemeClr>
          </a:solidFill>
        </p:spPr>
        <p:txBody>
          <a:bodyPr/>
          <a:lstStyle/>
          <a:p>
            <a:pPr algn="ctr"/>
            <a:r>
              <a:rPr lang="en-US" sz="3600" b="1" dirty="0" smtClean="0"/>
              <a:t>But where should we store our metadata?</a:t>
            </a:r>
            <a:endParaRPr lang="en-US" sz="3600" b="1"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ounded Rectangle 143"/>
          <p:cNvSpPr/>
          <p:nvPr/>
        </p:nvSpPr>
        <p:spPr>
          <a:xfrm>
            <a:off x="4143375" y="3781424"/>
            <a:ext cx="7658100" cy="2657475"/>
          </a:xfrm>
          <a:prstGeom prst="roundRect">
            <a:avLst/>
          </a:prstGeom>
          <a:solidFill>
            <a:schemeClr val="accent1">
              <a:lumMod val="20000"/>
              <a:lumOff val="80000"/>
            </a:schemeClr>
          </a:solidFill>
          <a:ln w="127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endParaRPr lang="en-US" sz="1600">
              <a:solidFill>
                <a:schemeClr val="tx1"/>
              </a:solidFill>
            </a:endParaRPr>
          </a:p>
        </p:txBody>
      </p:sp>
      <p:grpSp>
        <p:nvGrpSpPr>
          <p:cNvPr id="3" name="Group 143"/>
          <p:cNvGrpSpPr/>
          <p:nvPr/>
        </p:nvGrpSpPr>
        <p:grpSpPr>
          <a:xfrm>
            <a:off x="304720" y="1600200"/>
            <a:ext cx="10969943" cy="4724400"/>
            <a:chOff x="228600" y="1600200"/>
            <a:chExt cx="8229600" cy="4724400"/>
          </a:xfrm>
        </p:grpSpPr>
        <p:sp>
          <p:nvSpPr>
            <p:cNvPr id="143" name="Text Placeholder 7"/>
            <p:cNvSpPr txBox="1">
              <a:spLocks/>
            </p:cNvSpPr>
            <p:nvPr/>
          </p:nvSpPr>
          <p:spPr>
            <a:xfrm>
              <a:off x="381000" y="1600200"/>
              <a:ext cx="1676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smtClean="0">
                  <a:ln>
                    <a:noFill/>
                  </a:ln>
                  <a:solidFill>
                    <a:schemeClr val="tx1"/>
                  </a:solidFill>
                  <a:effectLst/>
                  <a:uLnTx/>
                  <a:uFillTx/>
                  <a:latin typeface="Arial Narrow" pitchFamily="34" charset="0"/>
                  <a:ea typeface="Arial" charset="0"/>
                  <a:cs typeface="Arial"/>
                </a:rPr>
                <a:t>Relational</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4" name="Group 143"/>
            <p:cNvGrpSpPr/>
            <p:nvPr/>
          </p:nvGrpSpPr>
          <p:grpSpPr>
            <a:xfrm>
              <a:off x="457200" y="2133600"/>
              <a:ext cx="1447800" cy="1447800"/>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2971800" y="1600200"/>
              <a:ext cx="27432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smtClean="0">
                  <a:ln>
                    <a:noFill/>
                  </a:ln>
                  <a:solidFill>
                    <a:schemeClr val="tx1"/>
                  </a:solidFill>
                  <a:effectLst/>
                  <a:uLnTx/>
                  <a:uFillTx/>
                  <a:latin typeface="Arial Narrow" pitchFamily="34" charset="0"/>
                  <a:ea typeface="Arial" charset="0"/>
                  <a:cs typeface="Arial"/>
                </a:rPr>
                <a:t>Analytical (OLAP)</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78" name="Text Placeholder 7"/>
            <p:cNvSpPr txBox="1">
              <a:spLocks/>
            </p:cNvSpPr>
            <p:nvPr/>
          </p:nvSpPr>
          <p:spPr>
            <a:xfrm>
              <a:off x="6629400" y="1600200"/>
              <a:ext cx="18288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800" b="1" i="0" u="none" strike="noStrike" kern="0" cap="none" spc="0" normalizeH="0" baseline="0" noProof="0" dirty="0" smtClean="0">
                  <a:ln>
                    <a:noFill/>
                  </a:ln>
                  <a:solidFill>
                    <a:schemeClr val="tx1"/>
                  </a:solidFill>
                  <a:effectLst/>
                  <a:uLnTx/>
                  <a:uFillTx/>
                  <a:latin typeface="Arial Narrow" pitchFamily="34" charset="0"/>
                  <a:ea typeface="Arial" charset="0"/>
                  <a:cs typeface="Arial"/>
                </a:rPr>
                <a:t>Key-Value</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79" name="Text Placeholder 7"/>
            <p:cNvSpPr txBox="1">
              <a:spLocks/>
            </p:cNvSpPr>
            <p:nvPr/>
          </p:nvSpPr>
          <p:spPr>
            <a:xfrm>
              <a:off x="2286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smtClean="0">
                  <a:latin typeface="Arial Narrow" pitchFamily="34" charset="0"/>
                  <a:ea typeface="Arial" charset="0"/>
                  <a:cs typeface="Arial"/>
                </a:rPr>
                <a:t>Column-Family</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0" name="Text Placeholder 7"/>
            <p:cNvSpPr txBox="1">
              <a:spLocks/>
            </p:cNvSpPr>
            <p:nvPr/>
          </p:nvSpPr>
          <p:spPr>
            <a:xfrm>
              <a:off x="6324600" y="3810000"/>
              <a:ext cx="20574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smtClean="0">
                  <a:latin typeface="Arial Narrow" pitchFamily="34" charset="0"/>
                  <a:ea typeface="Arial" charset="0"/>
                  <a:cs typeface="Arial"/>
                </a:rPr>
                <a:t>Document</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sp>
          <p:nvSpPr>
            <p:cNvPr id="181" name="Text Placeholder 7"/>
            <p:cNvSpPr txBox="1">
              <a:spLocks/>
            </p:cNvSpPr>
            <p:nvPr/>
          </p:nvSpPr>
          <p:spPr>
            <a:xfrm>
              <a:off x="3009900" y="3810000"/>
              <a:ext cx="2514600" cy="487362"/>
            </a:xfrm>
            <a:prstGeom prst="rect">
              <a:avLst/>
            </a:prstGeom>
          </p:spPr>
          <p:txBody>
            <a:bodyPr anchor="ctr"/>
            <a:lstStyle/>
            <a:p>
              <a:pPr marL="342900" marR="0" lvl="0" indent="-342900" algn="ctr" defTabSz="914400" rtl="0" eaLnBrk="0" fontAlgn="base" latinLnBrk="0" hangingPunct="0">
                <a:lnSpc>
                  <a:spcPct val="100000"/>
                </a:lnSpc>
                <a:spcBef>
                  <a:spcPct val="20000"/>
                </a:spcBef>
                <a:spcAft>
                  <a:spcPct val="0"/>
                </a:spcAft>
                <a:buClrTx/>
                <a:buSzTx/>
                <a:tabLst/>
                <a:defRPr/>
              </a:pPr>
              <a:r>
                <a:rPr lang="en-US" sz="2800" b="1" kern="0" dirty="0" smtClean="0">
                  <a:latin typeface="Arial Narrow" pitchFamily="34" charset="0"/>
                  <a:ea typeface="Arial" charset="0"/>
                  <a:cs typeface="Arial"/>
                </a:rPr>
                <a:t>Graph</a:t>
              </a:r>
              <a:endParaRPr kumimoji="0" lang="en-US" sz="2800" b="1" i="0" u="none" strike="noStrike" kern="0" cap="none" spc="0" normalizeH="0" baseline="0" noProof="0" dirty="0">
                <a:ln>
                  <a:noFill/>
                </a:ln>
                <a:solidFill>
                  <a:schemeClr val="tx1"/>
                </a:solidFill>
                <a:effectLst/>
                <a:uLnTx/>
                <a:uFillTx/>
                <a:latin typeface="Arial Narrow" pitchFamily="34" charset="0"/>
                <a:ea typeface="Arial" charset="0"/>
                <a:cs typeface="Arial"/>
              </a:endParaRPr>
            </a:p>
          </p:txBody>
        </p:sp>
        <p:grpSp>
          <p:nvGrpSpPr>
            <p:cNvPr id="5" name="Group 42"/>
            <p:cNvGrpSpPr/>
            <p:nvPr/>
          </p:nvGrpSpPr>
          <p:grpSpPr>
            <a:xfrm>
              <a:off x="6324600" y="4419600"/>
              <a:ext cx="2133600" cy="1905000"/>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3733800" y="2133600"/>
              <a:ext cx="1143000" cy="1524000"/>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3429000" y="4495800"/>
              <a:ext cx="1676400" cy="1600200"/>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6705600" y="2209800"/>
              <a:ext cx="1600200" cy="1447800"/>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tIns="9144" rIns="9144" rtlCol="0" anchor="ctr"/>
                <a:lstStyle/>
                <a:p>
                  <a:pPr algn="ctr"/>
                  <a:r>
                    <a:rPr lang="en-US" sz="1600" dirty="0" smtClean="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457200" y="4495800"/>
              <a:ext cx="1676401" cy="1447800"/>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grpSp>
      <p:sp>
        <p:nvSpPr>
          <p:cNvPr id="282" name="Slide Number Placeholder 2"/>
          <p:cNvSpPr txBox="1">
            <a:spLocks/>
          </p:cNvSpPr>
          <p:nvPr/>
        </p:nvSpPr>
        <p:spPr>
          <a:xfrm>
            <a:off x="11274663" y="6400800"/>
            <a:ext cx="609441" cy="3048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798B074-17C8-9B4B-AB31-716511C0D839}" type="slidenum">
              <a:rPr kumimoji="0" lang="en-U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29</a:t>
            </a:fld>
            <a:endParaRPr kumimoji="0" lang="en-US" sz="14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182" name="Title 1"/>
          <p:cNvSpPr txBox="1">
            <a:spLocks/>
          </p:cNvSpPr>
          <p:nvPr/>
        </p:nvSpPr>
        <p:spPr>
          <a:xfrm>
            <a:off x="2124075" y="382588"/>
            <a:ext cx="9959975" cy="968375"/>
          </a:xfrm>
          <a:prstGeom prst="rect">
            <a:avLst/>
          </a:prstGeom>
          <a:noFill/>
        </p:spPr>
        <p:txBody>
          <a:bodyPr vert="horz" lIns="117208" tIns="58604" rIns="117208" bIns="58604" rtlCol="0" anchor="t" anchorCtr="0">
            <a:noAutofit/>
          </a:bodyPr>
          <a:lstStyle/>
          <a:p>
            <a:pPr marL="0" marR="0" lvl="0" indent="0" algn="l" defTabSz="1172078" rtl="0" eaLnBrk="1" fontAlgn="auto" latinLnBrk="0" hangingPunct="1">
              <a:lnSpc>
                <a:spcPts val="58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chemeClr val="tx1"/>
                </a:solidFill>
                <a:effectLst/>
                <a:uLnTx/>
                <a:uFillTx/>
                <a:latin typeface="+mj-lt"/>
                <a:ea typeface="+mj-ea"/>
                <a:cs typeface="Tahoma"/>
              </a:rPr>
              <a:t>Answer:</a:t>
            </a:r>
            <a:r>
              <a:rPr kumimoji="0" lang="en-US" sz="3600" b="1" i="0" u="none" strike="noStrike" kern="1200" cap="none" spc="0" normalizeH="0" noProof="0" dirty="0" smtClean="0">
                <a:ln>
                  <a:noFill/>
                </a:ln>
                <a:solidFill>
                  <a:schemeClr val="tx1"/>
                </a:solidFill>
                <a:effectLst/>
                <a:uLnTx/>
                <a:uFillTx/>
                <a:latin typeface="+mj-lt"/>
                <a:ea typeface="+mj-ea"/>
                <a:cs typeface="Tahoma"/>
              </a:rPr>
              <a:t> Graph and Document Stores</a:t>
            </a:r>
            <a:endParaRPr kumimoji="0" lang="en-US" sz="3600" b="1" i="0" u="none" strike="noStrike" kern="1200" cap="none" spc="0" normalizeH="0" baseline="0" noProof="0" dirty="0">
              <a:ln>
                <a:noFill/>
              </a:ln>
              <a:solidFill>
                <a:schemeClr val="tx1"/>
              </a:solidFill>
              <a:effectLst/>
              <a:uLnTx/>
              <a:uFillTx/>
              <a:latin typeface="+mj-lt"/>
              <a:ea typeface="+mj-ea"/>
              <a:cs typeface="Tahoma"/>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0089" y="211138"/>
            <a:ext cx="8697912" cy="968375"/>
          </a:xfrm>
        </p:spPr>
        <p:txBody>
          <a:bodyPr/>
          <a:lstStyle/>
          <a:p>
            <a:r>
              <a:rPr lang="en-US" sz="3600" b="1" dirty="0" smtClean="0"/>
              <a:t>Origins: The Humble Data Dictionary</a:t>
            </a:r>
            <a:endParaRPr lang="en-US" sz="3600" b="1" dirty="0"/>
          </a:p>
        </p:txBody>
      </p:sp>
      <p:sp>
        <p:nvSpPr>
          <p:cNvPr id="4" name="Slide Number Placeholder 3"/>
          <p:cNvSpPr>
            <a:spLocks noGrp="1"/>
          </p:cNvSpPr>
          <p:nvPr>
            <p:ph type="sldNum" sz="quarter" idx="4294967295"/>
          </p:nvPr>
        </p:nvSpPr>
        <p:spPr>
          <a:xfrm>
            <a:off x="11477625" y="61722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3</a:t>
            </a:fld>
            <a:endParaRPr lang="en-US" sz="1600" dirty="0">
              <a:solidFill>
                <a:schemeClr val="bg1">
                  <a:lumMod val="50000"/>
                </a:schemeClr>
              </a:solidFill>
            </a:endParaRPr>
          </a:p>
        </p:txBody>
      </p:sp>
      <p:pic>
        <p:nvPicPr>
          <p:cNvPr id="6" name="Picture 5"/>
          <p:cNvPicPr>
            <a:picLocks noChangeAspect="1" noChangeArrowheads="1"/>
          </p:cNvPicPr>
          <p:nvPr/>
        </p:nvPicPr>
        <p:blipFill>
          <a:blip r:embed="rId2" cstate="screen"/>
          <a:srcRect/>
          <a:stretch>
            <a:fillRect/>
          </a:stretch>
        </p:blipFill>
        <p:spPr bwMode="auto">
          <a:xfrm>
            <a:off x="1095096" y="1209675"/>
            <a:ext cx="10000831" cy="5029200"/>
          </a:xfrm>
          <a:prstGeom prst="rect">
            <a:avLst/>
          </a:prstGeom>
          <a:noFill/>
          <a:ln w="19050">
            <a:solidFill>
              <a:schemeClr val="tx1"/>
            </a:solid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Three Top Reasons to Use NoSQL to Store Metadata</a:t>
            </a:r>
            <a:endParaRPr lang="en-US" b="1" dirty="0"/>
          </a:p>
        </p:txBody>
      </p:sp>
      <p:sp>
        <p:nvSpPr>
          <p:cNvPr id="3" name="Content Placeholder 2"/>
          <p:cNvSpPr>
            <a:spLocks noGrp="1"/>
          </p:cNvSpPr>
          <p:nvPr>
            <p:ph idx="1"/>
          </p:nvPr>
        </p:nvSpPr>
        <p:spPr>
          <a:xfrm>
            <a:off x="530080" y="2355849"/>
            <a:ext cx="11087245" cy="2797175"/>
          </a:xfrm>
        </p:spPr>
        <p:txBody>
          <a:bodyPr/>
          <a:lstStyle/>
          <a:p>
            <a:pPr marL="548640" indent="-457200">
              <a:buFont typeface="+mj-lt"/>
              <a:buAutoNum type="arabicPeriod"/>
            </a:pPr>
            <a:r>
              <a:rPr lang="en-US" sz="3600" b="1" dirty="0" smtClean="0"/>
              <a:t>Agility</a:t>
            </a:r>
            <a:r>
              <a:rPr lang="en-US" sz="3600" dirty="0" smtClean="0"/>
              <a:t> – we can load anything in without modeling</a:t>
            </a:r>
          </a:p>
          <a:p>
            <a:pPr marL="548640" indent="-457200">
              <a:buFont typeface="+mj-lt"/>
              <a:buAutoNum type="arabicPeriod"/>
            </a:pPr>
            <a:r>
              <a:rPr lang="en-US" sz="3600" b="1" dirty="0" smtClean="0"/>
              <a:t>Agility</a:t>
            </a:r>
            <a:r>
              <a:rPr lang="en-US" sz="3600" dirty="0" smtClean="0"/>
              <a:t> – we can quickly transform things</a:t>
            </a:r>
          </a:p>
          <a:p>
            <a:pPr marL="548640" indent="-457200">
              <a:buFont typeface="+mj-lt"/>
              <a:buAutoNum type="arabicPeriod"/>
            </a:pPr>
            <a:r>
              <a:rPr lang="en-US" sz="3600" b="1" dirty="0" smtClean="0"/>
              <a:t>Agility</a:t>
            </a:r>
            <a:r>
              <a:rPr lang="en-US" sz="3600" dirty="0" smtClean="0"/>
              <a:t> – we can quickly create new services and views </a:t>
            </a:r>
            <a:endParaRPr lang="en-US" sz="3600" dirty="0"/>
          </a:p>
        </p:txBody>
      </p:sp>
      <p:sp>
        <p:nvSpPr>
          <p:cNvPr id="4" name="TextBox 3"/>
          <p:cNvSpPr txBox="1"/>
          <p:nvPr/>
        </p:nvSpPr>
        <p:spPr>
          <a:xfrm>
            <a:off x="1152525" y="5800725"/>
            <a:ext cx="9658350" cy="438150"/>
          </a:xfrm>
          <a:prstGeom prst="rect">
            <a:avLst/>
          </a:prstGeom>
          <a:noFill/>
        </p:spPr>
        <p:txBody>
          <a:bodyPr vert="horz" wrap="none" lIns="91440" tIns="0" rIns="0" bIns="0" rtlCol="0" anchor="t" anchorCtr="0">
            <a:noAutofit/>
          </a:bodyPr>
          <a:lstStyle/>
          <a:p>
            <a:pPr marL="342900" indent="-342900">
              <a:buClr>
                <a:schemeClr val="tx2"/>
              </a:buClr>
            </a:pPr>
            <a:r>
              <a:rPr lang="en-US" b="1" dirty="0" smtClean="0">
                <a:latin typeface="Arial Narrow" pitchFamily="34" charset="0"/>
              </a:rPr>
              <a:t>Note: Only companies that make the transition from relational to NoSQL can benefit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2656" y="349250"/>
            <a:ext cx="9233044" cy="584640"/>
          </a:xfrm>
        </p:spPr>
        <p:txBody>
          <a:bodyPr/>
          <a:lstStyle/>
          <a:p>
            <a:r>
              <a:rPr lang="en-US" b="1" dirty="0" smtClean="0"/>
              <a:t>Where does NoSQL metadata come from?</a:t>
            </a:r>
            <a:endParaRPr lang="en-US" b="1" dirty="0"/>
          </a:p>
        </p:txBody>
      </p:sp>
      <p:sp>
        <p:nvSpPr>
          <p:cNvPr id="3" name="Content Placeholder 2"/>
          <p:cNvSpPr>
            <a:spLocks noGrp="1"/>
          </p:cNvSpPr>
          <p:nvPr>
            <p:ph idx="1"/>
          </p:nvPr>
        </p:nvSpPr>
        <p:spPr>
          <a:xfrm>
            <a:off x="1206355" y="1108074"/>
            <a:ext cx="6718445" cy="5359401"/>
          </a:xfrm>
          <a:solidFill>
            <a:schemeClr val="bg1">
              <a:lumMod val="95000"/>
            </a:schemeClr>
          </a:solidFill>
          <a:ln>
            <a:solidFill>
              <a:schemeClr val="accent1">
                <a:lumMod val="75000"/>
              </a:schemeClr>
            </a:solidFill>
          </a:ln>
        </p:spPr>
        <p:txBody>
          <a:bodyPr/>
          <a:lstStyle/>
          <a:p>
            <a:pPr>
              <a:buNone/>
            </a:pPr>
            <a:r>
              <a:rPr lang="en-US" sz="2000" dirty="0" smtClean="0">
                <a:solidFill>
                  <a:srgbClr val="000096"/>
                </a:solidFill>
              </a:rPr>
              <a:t>&lt;</a:t>
            </a:r>
            <a:r>
              <a:rPr lang="en-US" sz="2000" dirty="0" smtClean="0">
                <a:solidFill>
                  <a:srgbClr val="000096"/>
                </a:solidFill>
              </a:rPr>
              <a:t>person </a:t>
            </a:r>
            <a:r>
              <a:rPr lang="en-US" sz="2000" dirty="0" err="1" smtClean="0">
                <a:solidFill>
                  <a:srgbClr val="000096"/>
                </a:solidFill>
              </a:rPr>
              <a:t>xmlns</a:t>
            </a:r>
            <a:r>
              <a:rPr lang="en-US" sz="2000" dirty="0" smtClean="0">
                <a:solidFill>
                  <a:srgbClr val="000096"/>
                </a:solidFill>
              </a:rPr>
              <a:t>="</a:t>
            </a:r>
            <a:r>
              <a:rPr lang="en-US" sz="2000" dirty="0" smtClean="0">
                <a:solidFill>
                  <a:srgbClr val="008000"/>
                </a:solidFill>
              </a:rPr>
              <a:t>http://mycompany.com/hr</a:t>
            </a:r>
            <a:r>
              <a:rPr lang="en-US" sz="2000" dirty="0" smtClean="0">
                <a:solidFill>
                  <a:srgbClr val="000096"/>
                </a:solidFill>
              </a:rPr>
              <a:t>"&gt;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&lt;id&gt;</a:t>
            </a:r>
            <a:r>
              <a:rPr lang="en-US" sz="2000" dirty="0" smtClean="0">
                <a:solidFill>
                  <a:srgbClr val="000000"/>
                </a:solidFill>
              </a:rPr>
              <a:t>12345</a:t>
            </a:r>
            <a:r>
              <a:rPr lang="en-US" sz="2000" dirty="0" smtClean="0">
                <a:solidFill>
                  <a:srgbClr val="000096"/>
                </a:solidFill>
              </a:rPr>
              <a:t>&lt;/id&gt;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&lt;first-name&gt;</a:t>
            </a:r>
            <a:r>
              <a:rPr lang="en-US" sz="2000" dirty="0" smtClean="0">
                <a:solidFill>
                  <a:srgbClr val="000000"/>
                </a:solidFill>
              </a:rPr>
              <a:t>Sue</a:t>
            </a:r>
            <a:r>
              <a:rPr lang="en-US" sz="2000" dirty="0" smtClean="0">
                <a:solidFill>
                  <a:srgbClr val="000096"/>
                </a:solidFill>
              </a:rPr>
              <a:t>&lt;/first-name&gt;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&lt;last-name&gt;</a:t>
            </a:r>
            <a:r>
              <a:rPr lang="en-US" sz="2000" b="1" dirty="0" smtClean="0">
                <a:solidFill>
                  <a:srgbClr val="000000"/>
                </a:solidFill>
              </a:rPr>
              <a:t>Johnson</a:t>
            </a:r>
            <a:r>
              <a:rPr lang="en-US" sz="2000" dirty="0" smtClean="0">
                <a:solidFill>
                  <a:srgbClr val="000096"/>
                </a:solidFill>
              </a:rPr>
              <a:t>&lt;/last-name&gt;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&lt;phones&gt;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&lt;home&gt;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(952) 555-1234</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&lt;/home&gt;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&lt;work&gt;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(612) 555-1234</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&lt;/work&gt;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&lt;/phones&gt;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&lt;e-mails&gt;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a:t>
            </a:r>
            <a:r>
              <a:rPr lang="en-US" sz="2000" dirty="0" smtClean="0">
                <a:solidFill>
                  <a:srgbClr val="000096"/>
                </a:solidFill>
              </a:rPr>
              <a:t>work&gt;</a:t>
            </a:r>
            <a:r>
              <a:rPr lang="en-US" sz="2000" dirty="0" smtClean="0">
                <a:solidFill>
                  <a:srgbClr val="000000"/>
                </a:solidFill>
              </a:rPr>
              <a:t>sue@mycompany.com</a:t>
            </a:r>
            <a:r>
              <a:rPr lang="en-US" sz="2000" dirty="0" smtClean="0">
                <a:solidFill>
                  <a:srgbClr val="000096"/>
                </a:solidFill>
              </a:rPr>
              <a:t>&lt;/</a:t>
            </a:r>
            <a:r>
              <a:rPr lang="en-US" sz="2000" dirty="0" smtClean="0">
                <a:solidFill>
                  <a:srgbClr val="000096"/>
                </a:solidFill>
              </a:rPr>
              <a:t>work&gt;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a:t>
            </a:r>
            <a:r>
              <a:rPr lang="en-US" sz="2000" dirty="0" smtClean="0">
                <a:solidFill>
                  <a:srgbClr val="000096"/>
                </a:solidFill>
              </a:rPr>
              <a:t>personal&gt;</a:t>
            </a:r>
            <a:r>
              <a:rPr lang="en-US" sz="2000" dirty="0" smtClean="0">
                <a:solidFill>
                  <a:srgbClr val="000000"/>
                </a:solidFill>
              </a:rPr>
              <a:t>sue-johnson@myisp.com</a:t>
            </a:r>
            <a:r>
              <a:rPr lang="en-US" sz="2000" dirty="0" smtClean="0">
                <a:solidFill>
                  <a:srgbClr val="000096"/>
                </a:solidFill>
              </a:rPr>
              <a:t>&lt;/</a:t>
            </a:r>
            <a:r>
              <a:rPr lang="en-US" sz="2000" dirty="0" smtClean="0">
                <a:solidFill>
                  <a:srgbClr val="000096"/>
                </a:solidFill>
              </a:rPr>
              <a:t>personal&gt;</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    </a:t>
            </a:r>
            <a:r>
              <a:rPr lang="en-US" sz="2000" dirty="0" smtClean="0">
                <a:solidFill>
                  <a:srgbClr val="000096"/>
                </a:solidFill>
              </a:rPr>
              <a:t>&lt;/e-mails&gt;</a:t>
            </a:r>
            <a:r>
              <a:rPr lang="en-US" sz="2000" dirty="0" smtClean="0">
                <a:solidFill>
                  <a:srgbClr val="000000"/>
                </a:solidFill>
              </a:rPr>
              <a:t/>
            </a:r>
            <a:br>
              <a:rPr lang="en-US" sz="2000" dirty="0" smtClean="0">
                <a:solidFill>
                  <a:srgbClr val="000000"/>
                </a:solidFill>
              </a:rPr>
            </a:br>
            <a:r>
              <a:rPr lang="en-US" sz="2000" dirty="0" smtClean="0">
                <a:solidFill>
                  <a:srgbClr val="000096"/>
                </a:solidFill>
              </a:rPr>
              <a:t>&lt;/person&gt;</a:t>
            </a:r>
            <a:endParaRPr lang="en-US" sz="2000" dirty="0"/>
          </a:p>
        </p:txBody>
      </p:sp>
      <p:cxnSp>
        <p:nvCxnSpPr>
          <p:cNvPr id="5" name="Straight Arrow Connector 4"/>
          <p:cNvCxnSpPr/>
          <p:nvPr/>
        </p:nvCxnSpPr>
        <p:spPr>
          <a:xfrm flipH="1" flipV="1">
            <a:off x="3933827" y="2286003"/>
            <a:ext cx="4314822" cy="2733672"/>
          </a:xfrm>
          <a:prstGeom prst="straightConnector1">
            <a:avLst/>
          </a:prstGeom>
          <a:ln w="38100" cap="flat">
            <a:solidFill>
              <a:srgbClr val="27282C"/>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5286376" y="2295526"/>
            <a:ext cx="3114675" cy="447674"/>
          </a:xfrm>
          <a:prstGeom prst="straightConnector1">
            <a:avLst/>
          </a:prstGeom>
          <a:ln w="38100" cap="flat">
            <a:solidFill>
              <a:srgbClr val="000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543925" y="2524124"/>
            <a:ext cx="3352800" cy="885826"/>
          </a:xfrm>
          <a:prstGeom prst="rect">
            <a:avLst/>
          </a:prstGeom>
          <a:noFill/>
        </p:spPr>
        <p:txBody>
          <a:bodyPr vert="horz" wrap="square" lIns="91440" tIns="0" rIns="0" bIns="0" rtlCol="0" anchor="t" anchorCtr="0">
            <a:noAutofit/>
          </a:bodyPr>
          <a:lstStyle/>
          <a:p>
            <a:pPr marL="342900" indent="-342900">
              <a:buClr>
                <a:schemeClr val="tx2"/>
              </a:buClr>
            </a:pPr>
            <a:r>
              <a:rPr lang="en-US" b="1" dirty="0" smtClean="0">
                <a:solidFill>
                  <a:srgbClr val="0000FF"/>
                </a:solidFill>
                <a:latin typeface="Arial Narrow" pitchFamily="34" charset="0"/>
              </a:rPr>
              <a:t>Metadata</a:t>
            </a:r>
            <a:br>
              <a:rPr lang="en-US" b="1" dirty="0" smtClean="0">
                <a:solidFill>
                  <a:srgbClr val="0000FF"/>
                </a:solidFill>
                <a:latin typeface="Arial Narrow" pitchFamily="34" charset="0"/>
              </a:rPr>
            </a:br>
            <a:r>
              <a:rPr lang="en-US" b="1" dirty="0" smtClean="0">
                <a:solidFill>
                  <a:srgbClr val="0000FF"/>
                </a:solidFill>
                <a:latin typeface="Arial Narrow" pitchFamily="34" charset="0"/>
              </a:rPr>
              <a:t>(Element Name)</a:t>
            </a:r>
            <a:endParaRPr lang="en-US" b="1" dirty="0" smtClean="0">
              <a:solidFill>
                <a:srgbClr val="0000FF"/>
              </a:solidFill>
              <a:latin typeface="Arial Narrow" pitchFamily="34" charset="0"/>
            </a:endParaRPr>
          </a:p>
        </p:txBody>
      </p:sp>
      <p:sp>
        <p:nvSpPr>
          <p:cNvPr id="11" name="TextBox 10"/>
          <p:cNvSpPr txBox="1"/>
          <p:nvPr/>
        </p:nvSpPr>
        <p:spPr>
          <a:xfrm>
            <a:off x="8229599" y="4829175"/>
            <a:ext cx="1971676" cy="438150"/>
          </a:xfrm>
          <a:prstGeom prst="rect">
            <a:avLst/>
          </a:prstGeom>
          <a:noFill/>
        </p:spPr>
        <p:txBody>
          <a:bodyPr vert="horz" wrap="square" lIns="91440" tIns="0" rIns="0" bIns="0" rtlCol="0" anchor="t" anchorCtr="0">
            <a:noAutofit/>
          </a:bodyPr>
          <a:lstStyle/>
          <a:p>
            <a:pPr marL="342900" indent="-342900">
              <a:buClr>
                <a:schemeClr val="tx2"/>
              </a:buClr>
            </a:pPr>
            <a:r>
              <a:rPr lang="en-US" b="1" dirty="0" smtClean="0">
                <a:latin typeface="Arial Narrow" pitchFamily="34" charset="0"/>
              </a:rPr>
              <a:t>Data (Values)</a:t>
            </a:r>
          </a:p>
        </p:txBody>
      </p:sp>
      <p:cxnSp>
        <p:nvCxnSpPr>
          <p:cNvPr id="12" name="Straight Arrow Connector 11"/>
          <p:cNvCxnSpPr>
            <a:stCxn id="16" idx="1"/>
          </p:cNvCxnSpPr>
          <p:nvPr/>
        </p:nvCxnSpPr>
        <p:spPr>
          <a:xfrm flipH="1" flipV="1">
            <a:off x="4943476" y="1419226"/>
            <a:ext cx="3609974" cy="604836"/>
          </a:xfrm>
          <a:prstGeom prst="straightConnector1">
            <a:avLst/>
          </a:prstGeom>
          <a:ln w="38100" cap="flat">
            <a:solidFill>
              <a:srgbClr val="008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8553450" y="1609724"/>
            <a:ext cx="2590799" cy="828675"/>
          </a:xfrm>
          <a:prstGeom prst="rect">
            <a:avLst/>
          </a:prstGeom>
          <a:noFill/>
          <a:ln>
            <a:noFill/>
          </a:ln>
        </p:spPr>
        <p:txBody>
          <a:bodyPr vert="horz" wrap="square" lIns="91440" tIns="0" rIns="0" bIns="0" rtlCol="0" anchor="t" anchorCtr="0">
            <a:noAutofit/>
          </a:bodyPr>
          <a:lstStyle/>
          <a:p>
            <a:pPr marL="342900" indent="-342900">
              <a:buClr>
                <a:schemeClr val="tx2"/>
              </a:buClr>
            </a:pPr>
            <a:r>
              <a:rPr lang="en-US" b="1" dirty="0" smtClean="0">
                <a:solidFill>
                  <a:srgbClr val="008000"/>
                </a:solidFill>
                <a:latin typeface="Arial Narrow" pitchFamily="34" charset="0"/>
              </a:rPr>
              <a:t>Data Governance</a:t>
            </a:r>
          </a:p>
          <a:p>
            <a:pPr marL="342900" indent="-342900">
              <a:buClr>
                <a:schemeClr val="tx2"/>
              </a:buClr>
            </a:pPr>
            <a:r>
              <a:rPr lang="en-US" b="1" dirty="0" smtClean="0">
                <a:solidFill>
                  <a:srgbClr val="008000"/>
                </a:solidFill>
                <a:latin typeface="Arial Narrow" pitchFamily="34" charset="0"/>
              </a:rPr>
              <a:t>(namespace URI)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749300" y="1803401"/>
            <a:ext cx="5257800" cy="4013200"/>
          </a:xfrm>
        </p:spPr>
        <p:txBody>
          <a:bodyPr/>
          <a:lstStyle/>
          <a:p>
            <a:pPr marL="457200" indent="-271463"/>
            <a:r>
              <a:rPr lang="en-US" dirty="0" smtClean="0"/>
              <a:t>Created in a Data Definition Language (DDL) using "CREATE TABLE" statements</a:t>
            </a:r>
          </a:p>
          <a:p>
            <a:pPr marL="457200" indent="-271463"/>
            <a:r>
              <a:rPr lang="en-US" dirty="0" smtClean="0"/>
              <a:t>Fixed structure per table</a:t>
            </a:r>
          </a:p>
          <a:p>
            <a:pPr marL="861182" lvl="1" indent="-271463"/>
            <a:r>
              <a:rPr lang="en-US" dirty="0" smtClean="0"/>
              <a:t>no per-row variability</a:t>
            </a:r>
          </a:p>
          <a:p>
            <a:pPr marL="457200" indent="-271463"/>
            <a:r>
              <a:rPr lang="en-US" dirty="0" smtClean="0"/>
              <a:t>Fixed datatype per column</a:t>
            </a:r>
          </a:p>
          <a:p>
            <a:pPr marL="457200" indent="-271463"/>
            <a:r>
              <a:rPr lang="en-US" dirty="0" smtClean="0"/>
              <a:t>Unused data must still use placeholders</a:t>
            </a:r>
          </a:p>
          <a:p>
            <a:pPr marL="457200" indent="-271463"/>
            <a:r>
              <a:rPr lang="en-US" dirty="0" smtClean="0"/>
              <a:t>New data elements can not be loaded without redefining the DDL</a:t>
            </a:r>
          </a:p>
          <a:p>
            <a:pPr marL="457200" indent="-271463"/>
            <a:r>
              <a:rPr lang="en-US" dirty="0" smtClean="0"/>
              <a:t>Ideal for homogeneous data</a:t>
            </a:r>
            <a:endParaRPr lang="en-US" dirty="0"/>
          </a:p>
        </p:txBody>
      </p:sp>
      <p:sp>
        <p:nvSpPr>
          <p:cNvPr id="10" name="Content Placeholder 9"/>
          <p:cNvSpPr>
            <a:spLocks noGrp="1"/>
          </p:cNvSpPr>
          <p:nvPr>
            <p:ph sz="half" idx="2"/>
          </p:nvPr>
        </p:nvSpPr>
        <p:spPr>
          <a:xfrm>
            <a:off x="6413500" y="1803401"/>
            <a:ext cx="5270499" cy="4013200"/>
          </a:xfrm>
        </p:spPr>
        <p:txBody>
          <a:bodyPr/>
          <a:lstStyle/>
          <a:p>
            <a:pPr marL="457200" indent="-271463"/>
            <a:r>
              <a:rPr lang="en-US" dirty="0" smtClean="0"/>
              <a:t>Created by in-line metadata</a:t>
            </a:r>
          </a:p>
          <a:p>
            <a:pPr marL="457200" indent="-271463"/>
            <a:r>
              <a:rPr lang="en-US" dirty="0" smtClean="0"/>
              <a:t>Flexible structure</a:t>
            </a:r>
          </a:p>
          <a:p>
            <a:pPr marL="861182" lvl="1" indent="-271463"/>
            <a:r>
              <a:rPr lang="en-US" dirty="0" smtClean="0"/>
              <a:t>allows one-to-one, one to many, many to many, all in one file</a:t>
            </a:r>
          </a:p>
          <a:p>
            <a:pPr marL="457200" indent="-271463"/>
            <a:r>
              <a:rPr lang="en-US" dirty="0" smtClean="0"/>
              <a:t>Every "item" </a:t>
            </a:r>
            <a:r>
              <a:rPr lang="en-US" dirty="0" smtClean="0"/>
              <a:t>(</a:t>
            </a:r>
            <a:r>
              <a:rPr lang="en-US" dirty="0" smtClean="0"/>
              <a:t>document or node) can be different</a:t>
            </a:r>
          </a:p>
          <a:p>
            <a:pPr marL="457200" indent="-271463"/>
            <a:r>
              <a:rPr lang="en-US" dirty="0" smtClean="0"/>
              <a:t>New data elements can always be loaded without disturbing load process</a:t>
            </a:r>
          </a:p>
          <a:p>
            <a:pPr marL="457200" indent="-271463"/>
            <a:r>
              <a:rPr lang="en-US" dirty="0" smtClean="0"/>
              <a:t>Database is "agnostic" on the structure of incoming data</a:t>
            </a:r>
          </a:p>
        </p:txBody>
      </p:sp>
      <p:sp>
        <p:nvSpPr>
          <p:cNvPr id="8" name="Title 7"/>
          <p:cNvSpPr>
            <a:spLocks noGrp="1"/>
          </p:cNvSpPr>
          <p:nvPr>
            <p:ph type="ctrTitle"/>
          </p:nvPr>
        </p:nvSpPr>
        <p:spPr>
          <a:xfrm>
            <a:off x="2101706" y="406400"/>
            <a:ext cx="8690119" cy="584640"/>
          </a:xfrm>
        </p:spPr>
        <p:txBody>
          <a:bodyPr/>
          <a:lstStyle/>
          <a:p>
            <a:r>
              <a:rPr lang="en-US" b="1" dirty="0" smtClean="0">
                <a:latin typeface="+mj-lt"/>
              </a:rPr>
              <a:t>Compare Metadata Origin Flexibility</a:t>
            </a:r>
            <a:endParaRPr lang="en-US" b="1" dirty="0">
              <a:latin typeface="+mj-lt"/>
            </a:endParaRPr>
          </a:p>
        </p:txBody>
      </p:sp>
      <p:sp>
        <p:nvSpPr>
          <p:cNvPr id="11" name="TextBox 10"/>
          <p:cNvSpPr txBox="1"/>
          <p:nvPr/>
        </p:nvSpPr>
        <p:spPr>
          <a:xfrm>
            <a:off x="923925" y="1266825"/>
            <a:ext cx="1924050" cy="419100"/>
          </a:xfrm>
          <a:prstGeom prst="rect">
            <a:avLst/>
          </a:prstGeom>
          <a:noFill/>
        </p:spPr>
        <p:txBody>
          <a:bodyPr vert="horz" wrap="none" lIns="91440" tIns="0" rIns="0" bIns="0" rtlCol="0" anchor="t" anchorCtr="0">
            <a:noAutofit/>
          </a:bodyPr>
          <a:lstStyle/>
          <a:p>
            <a:pPr marL="342900" indent="-342900">
              <a:buClr>
                <a:schemeClr val="tx2"/>
              </a:buClr>
            </a:pPr>
            <a:r>
              <a:rPr lang="en-US" sz="2800" b="1" dirty="0" smtClean="0">
                <a:latin typeface="Arial Narrow" pitchFamily="34" charset="0"/>
              </a:rPr>
              <a:t>RDBMS</a:t>
            </a:r>
          </a:p>
        </p:txBody>
      </p:sp>
      <p:sp>
        <p:nvSpPr>
          <p:cNvPr id="12" name="TextBox 11"/>
          <p:cNvSpPr txBox="1"/>
          <p:nvPr/>
        </p:nvSpPr>
        <p:spPr>
          <a:xfrm>
            <a:off x="6600824" y="1266825"/>
            <a:ext cx="2733675" cy="419100"/>
          </a:xfrm>
          <a:prstGeom prst="rect">
            <a:avLst/>
          </a:prstGeom>
          <a:noFill/>
        </p:spPr>
        <p:txBody>
          <a:bodyPr vert="horz" wrap="none" lIns="91440" tIns="0" rIns="0" bIns="0" rtlCol="0" anchor="t" anchorCtr="0">
            <a:noAutofit/>
          </a:bodyPr>
          <a:lstStyle/>
          <a:p>
            <a:pPr marL="342900" indent="-342900">
              <a:buClr>
                <a:schemeClr val="tx2"/>
              </a:buClr>
            </a:pPr>
            <a:r>
              <a:rPr lang="en-US" sz="2800" b="1" dirty="0" smtClean="0">
                <a:latin typeface="Arial Narrow" pitchFamily="34" charset="0"/>
              </a:rPr>
              <a:t>Document/Graph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Documents and Settings\Dan McCreary\Local Settings\Temporary Internet Files\Content.IE5\QYAAERPY\MC900431575[1].png"/>
          <p:cNvPicPr>
            <a:picLocks noChangeAspect="1" noChangeArrowheads="1"/>
          </p:cNvPicPr>
          <p:nvPr/>
        </p:nvPicPr>
        <p:blipFill>
          <a:blip r:embed="rId2" cstate="print"/>
          <a:srcRect/>
          <a:stretch>
            <a:fillRect/>
          </a:stretch>
        </p:blipFill>
        <p:spPr bwMode="auto">
          <a:xfrm>
            <a:off x="507867" y="2590800"/>
            <a:ext cx="3656648" cy="2514600"/>
          </a:xfrm>
          <a:prstGeom prst="rect">
            <a:avLst/>
          </a:prstGeom>
          <a:noFill/>
        </p:spPr>
      </p:pic>
      <p:sp>
        <p:nvSpPr>
          <p:cNvPr id="2" name="Title 1"/>
          <p:cNvSpPr>
            <a:spLocks noGrp="1"/>
          </p:cNvSpPr>
          <p:nvPr>
            <p:ph type="title" idx="4294967295"/>
          </p:nvPr>
        </p:nvSpPr>
        <p:spPr>
          <a:xfrm>
            <a:off x="2000250" y="238125"/>
            <a:ext cx="10360025" cy="800100"/>
          </a:xfrm>
        </p:spPr>
        <p:txBody>
          <a:bodyPr/>
          <a:lstStyle/>
          <a:p>
            <a:r>
              <a:rPr lang="en-US" sz="3600" b="1" dirty="0" smtClean="0"/>
              <a:t>NoSQL is "Schema Agnostic"</a:t>
            </a:r>
            <a:endParaRPr lang="en-US" sz="3600" b="1" dirty="0"/>
          </a:p>
        </p:txBody>
      </p:sp>
      <p:sp>
        <p:nvSpPr>
          <p:cNvPr id="3" name="Content Placeholder 2"/>
          <p:cNvSpPr>
            <a:spLocks noGrp="1"/>
          </p:cNvSpPr>
          <p:nvPr>
            <p:ph idx="4294967295"/>
          </p:nvPr>
        </p:nvSpPr>
        <p:spPr>
          <a:xfrm>
            <a:off x="4519613" y="1295400"/>
            <a:ext cx="7669212" cy="4762500"/>
          </a:xfrm>
        </p:spPr>
        <p:txBody>
          <a:bodyPr/>
          <a:lstStyle/>
          <a:p>
            <a:pPr marL="457200" indent="-271463"/>
            <a:r>
              <a:rPr lang="en-US" sz="2200" dirty="0" smtClean="0"/>
              <a:t>Systems that automatically determine how to index data as the data is loaded into the database</a:t>
            </a:r>
          </a:p>
          <a:p>
            <a:pPr marL="457200" indent="-271463"/>
            <a:r>
              <a:rPr lang="en-US" sz="2200" dirty="0" smtClean="0"/>
              <a:t>No </a:t>
            </a:r>
            <a:r>
              <a:rPr lang="en-US" sz="2200" b="1" i="1" dirty="0" smtClean="0"/>
              <a:t>a priori</a:t>
            </a:r>
            <a:r>
              <a:rPr lang="en-US" sz="2200" b="1" dirty="0" smtClean="0"/>
              <a:t> </a:t>
            </a:r>
            <a:r>
              <a:rPr lang="en-US" sz="2200" dirty="0" smtClean="0"/>
              <a:t>knowledge of data structure</a:t>
            </a:r>
          </a:p>
          <a:p>
            <a:pPr marL="457200" indent="-271463"/>
            <a:r>
              <a:rPr lang="en-US" sz="2200" dirty="0" smtClean="0"/>
              <a:t>No need for up-front logical data modeling</a:t>
            </a:r>
          </a:p>
          <a:p>
            <a:pPr marL="457200" lvl="1" indent="-271463"/>
            <a:r>
              <a:rPr lang="en-US" sz="2200" dirty="0" smtClean="0"/>
              <a:t>…but some modeling is still critical</a:t>
            </a:r>
          </a:p>
          <a:p>
            <a:pPr marL="457200" indent="-271463"/>
            <a:r>
              <a:rPr lang="en-US" sz="2200" dirty="0" smtClean="0"/>
              <a:t>Adding new data elements or changing data elements is not </a:t>
            </a:r>
            <a:r>
              <a:rPr lang="en-US" sz="2200" dirty="0" smtClean="0"/>
              <a:t>disruptive</a:t>
            </a:r>
          </a:p>
          <a:p>
            <a:pPr marL="457200" indent="-271463"/>
            <a:r>
              <a:rPr lang="en-US" sz="2200" dirty="0" smtClean="0"/>
              <a:t>Each data element can be indexed as it is encountered</a:t>
            </a:r>
            <a:endParaRPr lang="en-US" sz="2200" dirty="0" smtClean="0"/>
          </a:p>
          <a:p>
            <a:pPr marL="457200" indent="-271463"/>
            <a:r>
              <a:rPr lang="en-US" sz="2200" dirty="0" smtClean="0"/>
              <a:t>Searching millions of records </a:t>
            </a:r>
            <a:r>
              <a:rPr lang="en-US" sz="2200" dirty="0" smtClean="0"/>
              <a:t>can still </a:t>
            </a:r>
            <a:r>
              <a:rPr lang="en-US" sz="2200" dirty="0" smtClean="0"/>
              <a:t>has sub-second response time</a:t>
            </a:r>
            <a:endParaRPr lang="en-US" sz="2200" dirty="0"/>
          </a:p>
        </p:txBody>
      </p:sp>
      <p:sp>
        <p:nvSpPr>
          <p:cNvPr id="4" name="Slide Number Placeholder 3"/>
          <p:cNvSpPr>
            <a:spLocks noGrp="1"/>
          </p:cNvSpPr>
          <p:nvPr>
            <p:ph type="sldNum" sz="quarter" idx="4294967295"/>
          </p:nvPr>
        </p:nvSpPr>
        <p:spPr>
          <a:xfrm>
            <a:off x="11477625" y="62484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33</a:t>
            </a:fld>
            <a:endParaRPr lang="en-US" sz="1600" dirty="0">
              <a:solidFill>
                <a:schemeClr val="bg1">
                  <a:lumMod val="50000"/>
                </a:schemeClr>
              </a:solidFill>
            </a:endParaRPr>
          </a:p>
        </p:txBody>
      </p:sp>
      <p:grpSp>
        <p:nvGrpSpPr>
          <p:cNvPr id="6" name="Group 10"/>
          <p:cNvGrpSpPr/>
          <p:nvPr/>
        </p:nvGrpSpPr>
        <p:grpSpPr>
          <a:xfrm>
            <a:off x="711015" y="1447800"/>
            <a:ext cx="2539339" cy="1905000"/>
            <a:chOff x="914400" y="1447800"/>
            <a:chExt cx="1905000" cy="1905000"/>
          </a:xfrm>
        </p:grpSpPr>
        <p:pic>
          <p:nvPicPr>
            <p:cNvPr id="2051" name="Picture 3" descr="C:\Documents and Settings\Dan McCreary\Local Settings\Temporary Internet Files\Content.IE5\HKX4EGQ6\MC900439819[1].png"/>
            <p:cNvPicPr>
              <a:picLocks noChangeAspect="1" noChangeArrowheads="1"/>
            </p:cNvPicPr>
            <p:nvPr/>
          </p:nvPicPr>
          <p:blipFill>
            <a:blip r:embed="rId3" cstate="print"/>
            <a:srcRect/>
            <a:stretch>
              <a:fillRect/>
            </a:stretch>
          </p:blipFill>
          <p:spPr bwMode="auto">
            <a:xfrm>
              <a:off x="914400" y="1447800"/>
              <a:ext cx="1905000" cy="1905000"/>
            </a:xfrm>
            <a:prstGeom prst="rect">
              <a:avLst/>
            </a:prstGeom>
            <a:noFill/>
          </p:spPr>
        </p:pic>
        <p:sp>
          <p:nvSpPr>
            <p:cNvPr id="7" name="TextBox 6"/>
            <p:cNvSpPr txBox="1"/>
            <p:nvPr/>
          </p:nvSpPr>
          <p:spPr>
            <a:xfrm rot="20700000">
              <a:off x="1546812" y="1852226"/>
              <a:ext cx="761464" cy="584775"/>
            </a:xfrm>
            <a:prstGeom prst="rect">
              <a:avLst/>
            </a:prstGeom>
            <a:noFill/>
          </p:spPr>
          <p:txBody>
            <a:bodyPr wrap="none" rtlCol="0">
              <a:spAutoFit/>
            </a:bodyPr>
            <a:lstStyle/>
            <a:p>
              <a:r>
                <a:rPr lang="en-US" sz="1600" dirty="0" smtClean="0">
                  <a:solidFill>
                    <a:schemeClr val="bg1"/>
                  </a:solidFill>
                </a:rPr>
                <a:t>ER</a:t>
              </a:r>
            </a:p>
            <a:p>
              <a:r>
                <a:rPr lang="en-US" sz="1600" dirty="0" smtClean="0">
                  <a:solidFill>
                    <a:schemeClr val="bg1"/>
                  </a:solidFill>
                </a:rPr>
                <a:t>Modeling</a:t>
              </a:r>
              <a:endParaRPr lang="en-US" sz="1600" dirty="0">
                <a:solidFill>
                  <a:schemeClr val="bg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066522" y="1371600"/>
            <a:ext cx="1980684" cy="16002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dirty="0" smtClean="0">
              <a:latin typeface="Arial Narrow" pitchFamily="34" charset="0"/>
            </a:endParaRPr>
          </a:p>
        </p:txBody>
      </p:sp>
      <p:sp>
        <p:nvSpPr>
          <p:cNvPr id="2" name="Title 1"/>
          <p:cNvSpPr>
            <a:spLocks noGrp="1"/>
          </p:cNvSpPr>
          <p:nvPr>
            <p:ph type="title" idx="4294967295"/>
          </p:nvPr>
        </p:nvSpPr>
        <p:spPr>
          <a:xfrm>
            <a:off x="2000250" y="219075"/>
            <a:ext cx="10360025" cy="876300"/>
          </a:xfrm>
        </p:spPr>
        <p:txBody>
          <a:bodyPr/>
          <a:lstStyle/>
          <a:p>
            <a:pPr lvl="0"/>
            <a:r>
              <a:rPr lang="en-US" sz="3600" b="1" dirty="0" smtClean="0">
                <a:solidFill>
                  <a:schemeClr val="tx1"/>
                </a:solidFill>
                <a:ea typeface="Arial" charset="0"/>
                <a:cs typeface="Arial"/>
              </a:rPr>
              <a:t>Four Translations</a:t>
            </a:r>
            <a:endParaRPr lang="en-US" sz="3600" b="1" dirty="0"/>
          </a:p>
        </p:txBody>
      </p:sp>
      <p:sp>
        <p:nvSpPr>
          <p:cNvPr id="3" name="Content Placeholder 2"/>
          <p:cNvSpPr>
            <a:spLocks noGrp="1"/>
          </p:cNvSpPr>
          <p:nvPr>
            <p:ph idx="4294967295"/>
          </p:nvPr>
        </p:nvSpPr>
        <p:spPr>
          <a:xfrm>
            <a:off x="1828800" y="3657600"/>
            <a:ext cx="10360025" cy="2286000"/>
          </a:xfrm>
        </p:spPr>
        <p:txBody>
          <a:bodyPr/>
          <a:lstStyle/>
          <a:p>
            <a:r>
              <a:rPr lang="en-US" sz="2800" dirty="0" smtClean="0"/>
              <a:t>T</a:t>
            </a:r>
            <a:r>
              <a:rPr lang="en-US" sz="1600" dirty="0" smtClean="0"/>
              <a:t>1</a:t>
            </a:r>
            <a:r>
              <a:rPr lang="en-US" sz="2800" dirty="0" smtClean="0"/>
              <a:t> – HTML into Java Objects</a:t>
            </a:r>
          </a:p>
          <a:p>
            <a:r>
              <a:rPr lang="en-US" sz="2800" dirty="0" smtClean="0"/>
              <a:t>T</a:t>
            </a:r>
            <a:r>
              <a:rPr lang="en-US" sz="1600" dirty="0" smtClean="0"/>
              <a:t>2</a:t>
            </a:r>
            <a:r>
              <a:rPr lang="en-US" sz="2800" dirty="0" smtClean="0"/>
              <a:t> – Java Objects into SQL Tables</a:t>
            </a:r>
          </a:p>
          <a:p>
            <a:r>
              <a:rPr lang="en-US" sz="2800" dirty="0" smtClean="0"/>
              <a:t>T</a:t>
            </a:r>
            <a:r>
              <a:rPr lang="en-US" sz="1600" dirty="0" smtClean="0"/>
              <a:t>3</a:t>
            </a:r>
            <a:r>
              <a:rPr lang="en-US" sz="2800" dirty="0" smtClean="0"/>
              <a:t> – Tables into Objects</a:t>
            </a:r>
          </a:p>
          <a:p>
            <a:r>
              <a:rPr lang="en-US" sz="2800" dirty="0" smtClean="0"/>
              <a:t>T</a:t>
            </a:r>
            <a:r>
              <a:rPr lang="en-US" sz="1600" dirty="0" smtClean="0"/>
              <a:t>4</a:t>
            </a:r>
            <a:r>
              <a:rPr lang="en-US" sz="2800" dirty="0" smtClean="0"/>
              <a:t> – Objects into HTML</a:t>
            </a:r>
            <a:endParaRPr lang="en-US" sz="2800" dirty="0"/>
          </a:p>
        </p:txBody>
      </p:sp>
      <p:sp>
        <p:nvSpPr>
          <p:cNvPr id="4" name="Slide Number Placeholder 3"/>
          <p:cNvSpPr>
            <a:spLocks noGrp="1"/>
          </p:cNvSpPr>
          <p:nvPr>
            <p:ph type="sldNum" sz="quarter" idx="4294967295"/>
          </p:nvPr>
        </p:nvSpPr>
        <p:spPr>
          <a:xfrm>
            <a:off x="11477625" y="61722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34</a:t>
            </a:fld>
            <a:endParaRPr lang="en-US" sz="1600" dirty="0">
              <a:solidFill>
                <a:schemeClr val="bg1">
                  <a:lumMod val="50000"/>
                </a:schemeClr>
              </a:solidFill>
            </a:endParaRPr>
          </a:p>
        </p:txBody>
      </p:sp>
      <p:sp>
        <p:nvSpPr>
          <p:cNvPr id="5" name="Footer Placeholder 4"/>
          <p:cNvSpPr>
            <a:spLocks noGrp="1"/>
          </p:cNvSpPr>
          <p:nvPr>
            <p:ph type="ftr" sz="quarter" idx="4294967295"/>
          </p:nvPr>
        </p:nvSpPr>
        <p:spPr>
          <a:xfrm>
            <a:off x="6600825" y="6400800"/>
            <a:ext cx="5588000" cy="457200"/>
          </a:xfrm>
          <a:prstGeom prst="rect">
            <a:avLst/>
          </a:prstGeom>
        </p:spPr>
        <p:txBody>
          <a:bodyPr/>
          <a:lstStyle/>
          <a:p>
            <a:pPr>
              <a:defRPr/>
            </a:pPr>
            <a:r>
              <a:rPr lang="en-US" dirty="0" smtClean="0"/>
              <a:t>Copyright  2011 Kelly-McCreary &amp; Associates</a:t>
            </a:r>
            <a:endParaRPr lang="en-US" dirty="0"/>
          </a:p>
        </p:txBody>
      </p:sp>
      <p:sp>
        <p:nvSpPr>
          <p:cNvPr id="6" name="Can 5"/>
          <p:cNvSpPr/>
          <p:nvPr/>
        </p:nvSpPr>
        <p:spPr bwMode="auto">
          <a:xfrm>
            <a:off x="8836898" y="1600200"/>
            <a:ext cx="1675963" cy="1257300"/>
          </a:xfrm>
          <a:prstGeom prst="can">
            <a:avLst>
              <a:gd name="adj" fmla="val 16667"/>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Arial Narrow" pitchFamily="34" charset="0"/>
            </a:endParaRPr>
          </a:p>
        </p:txBody>
      </p:sp>
      <p:pic>
        <p:nvPicPr>
          <p:cNvPr id="8" name="Picture 7"/>
          <p:cNvPicPr>
            <a:picLocks noChangeAspect="1"/>
          </p:cNvPicPr>
          <p:nvPr/>
        </p:nvPicPr>
        <p:blipFill>
          <a:blip r:embed="rId2" cstate="screen"/>
          <a:stretch>
            <a:fillRect/>
          </a:stretch>
        </p:blipFill>
        <p:spPr>
          <a:xfrm>
            <a:off x="1218883" y="1600200"/>
            <a:ext cx="1675963" cy="1257300"/>
          </a:xfrm>
          <a:prstGeom prst="rect">
            <a:avLst/>
          </a:prstGeom>
        </p:spPr>
      </p:pic>
      <p:grpSp>
        <p:nvGrpSpPr>
          <p:cNvPr id="7" name="Group 8"/>
          <p:cNvGrpSpPr/>
          <p:nvPr/>
        </p:nvGrpSpPr>
        <p:grpSpPr>
          <a:xfrm>
            <a:off x="5484972" y="1943100"/>
            <a:ext cx="761800" cy="617676"/>
            <a:chOff x="1828800" y="1896924"/>
            <a:chExt cx="874975" cy="846276"/>
          </a:xfrm>
        </p:grpSpPr>
        <p:sp>
          <p:nvSpPr>
            <p:cNvPr id="10" name="Oval 9"/>
            <p:cNvSpPr/>
            <p:nvPr/>
          </p:nvSpPr>
          <p:spPr bwMode="auto">
            <a:xfrm>
              <a:off x="1828800" y="1896924"/>
              <a:ext cx="874975" cy="846276"/>
            </a:xfrm>
            <a:prstGeom prst="ellipse">
              <a:avLst/>
            </a:prstGeom>
            <a:solidFill>
              <a:srgbClr val="FFCC66"/>
            </a:solidFill>
            <a:ln w="12700" cap="flat" cmpd="sng" algn="ctr">
              <a:solidFill>
                <a:schemeClr val="tx1"/>
              </a:solidFill>
              <a:prstDash val="solid"/>
              <a:round/>
              <a:headEnd type="none" w="med" len="med"/>
              <a:tailEnd type="none" w="med" len="med"/>
            </a:ln>
            <a:effectLst/>
          </p:spPr>
        </p:sp>
        <p:sp>
          <p:nvSpPr>
            <p:cNvPr id="11" name="Oval 10"/>
            <p:cNvSpPr/>
            <p:nvPr/>
          </p:nvSpPr>
          <p:spPr bwMode="auto">
            <a:xfrm>
              <a:off x="1981199" y="2051050"/>
              <a:ext cx="568325" cy="539750"/>
            </a:xfrm>
            <a:prstGeom prst="ellipse">
              <a:avLst/>
            </a:prstGeom>
            <a:solidFill>
              <a:srgbClr val="A4CBFF"/>
            </a:solidFill>
            <a:ln w="12700" cap="flat" cmpd="sng" algn="ctr">
              <a:solidFill>
                <a:schemeClr val="tx1"/>
              </a:solidFill>
              <a:prstDash val="solid"/>
              <a:round/>
              <a:headEnd type="none" w="med" len="med"/>
              <a:tailEnd type="none" w="med" len="med"/>
            </a:ln>
            <a:effectLst/>
          </p:spPr>
        </p:sp>
        <p:cxnSp>
          <p:nvCxnSpPr>
            <p:cNvPr id="12" name="Straight Connector 11"/>
            <p:cNvCxnSpPr>
              <a:stCxn id="10" idx="1"/>
              <a:endCxn id="11" idx="1"/>
            </p:cNvCxnSpPr>
            <p:nvPr/>
          </p:nvCxnSpPr>
          <p:spPr bwMode="auto">
            <a:xfrm rot="16200000" flipH="1">
              <a:off x="1956063" y="2021731"/>
              <a:ext cx="109237" cy="107491"/>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13" name="Straight Connector 12"/>
            <p:cNvCxnSpPr>
              <a:stCxn id="10" idx="3"/>
              <a:endCxn id="11" idx="3"/>
            </p:cNvCxnSpPr>
            <p:nvPr/>
          </p:nvCxnSpPr>
          <p:spPr bwMode="auto">
            <a:xfrm rot="5400000" flipH="1" flipV="1">
              <a:off x="1956926" y="2511765"/>
              <a:ext cx="107511" cy="107491"/>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14" name="Straight Connector 13"/>
            <p:cNvCxnSpPr>
              <a:stCxn id="11" idx="7"/>
              <a:endCxn id="10" idx="7"/>
            </p:cNvCxnSpPr>
            <p:nvPr/>
          </p:nvCxnSpPr>
          <p:spPr bwMode="auto">
            <a:xfrm rot="5400000" flipH="1" flipV="1">
              <a:off x="2466348" y="2020806"/>
              <a:ext cx="109237" cy="109343"/>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514600" y="2438400"/>
              <a:ext cx="136525" cy="92075"/>
            </a:xfrm>
            <a:prstGeom prst="line">
              <a:avLst/>
            </a:prstGeom>
            <a:solidFill>
              <a:srgbClr val="3399FF"/>
            </a:solidFill>
            <a:ln w="12700" cap="flat" cmpd="sng" algn="ctr">
              <a:solidFill>
                <a:schemeClr val="tx1"/>
              </a:solidFill>
              <a:prstDash val="solid"/>
              <a:round/>
              <a:headEnd type="none" w="med" len="med"/>
              <a:tailEnd type="none" w="med" len="med"/>
            </a:ln>
            <a:effectLst/>
          </p:spPr>
        </p:cxnSp>
      </p:grpSp>
      <p:grpSp>
        <p:nvGrpSpPr>
          <p:cNvPr id="9" name="Group 15"/>
          <p:cNvGrpSpPr/>
          <p:nvPr/>
        </p:nvGrpSpPr>
        <p:grpSpPr>
          <a:xfrm>
            <a:off x="9141619" y="1828800"/>
            <a:ext cx="1066522" cy="914400"/>
            <a:chOff x="3086100" y="1943100"/>
            <a:chExt cx="685800" cy="685800"/>
          </a:xfrm>
        </p:grpSpPr>
        <p:sp>
          <p:nvSpPr>
            <p:cNvPr id="17" name="Rectangle 16"/>
            <p:cNvSpPr/>
            <p:nvPr/>
          </p:nvSpPr>
          <p:spPr bwMode="auto">
            <a:xfrm>
              <a:off x="3086100" y="1943100"/>
              <a:ext cx="114300" cy="685800"/>
            </a:xfrm>
            <a:prstGeom prst="rect">
              <a:avLst/>
            </a:prstGeom>
            <a:solidFill>
              <a:srgbClr val="A4CBFF"/>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Arial Narrow" pitchFamily="34" charset="0"/>
              </a:endParaRPr>
            </a:p>
          </p:txBody>
        </p:sp>
        <p:sp>
          <p:nvSpPr>
            <p:cNvPr id="18" name="Rectangle 17"/>
            <p:cNvSpPr/>
            <p:nvPr/>
          </p:nvSpPr>
          <p:spPr bwMode="auto">
            <a:xfrm>
              <a:off x="3200400" y="1943100"/>
              <a:ext cx="228600" cy="685800"/>
            </a:xfrm>
            <a:prstGeom prst="rect">
              <a:avLst/>
            </a:prstGeom>
            <a:solidFill>
              <a:srgbClr val="A4CBFF"/>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Arial Narrow" pitchFamily="34" charset="0"/>
              </a:endParaRPr>
            </a:p>
          </p:txBody>
        </p:sp>
        <p:sp>
          <p:nvSpPr>
            <p:cNvPr id="19" name="Rectangle 18"/>
            <p:cNvSpPr/>
            <p:nvPr/>
          </p:nvSpPr>
          <p:spPr bwMode="auto">
            <a:xfrm>
              <a:off x="3429000" y="1943100"/>
              <a:ext cx="114300" cy="685800"/>
            </a:xfrm>
            <a:prstGeom prst="rect">
              <a:avLst/>
            </a:prstGeom>
            <a:solidFill>
              <a:srgbClr val="A4CB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Arial Narrow" pitchFamily="34" charset="0"/>
              </a:endParaRPr>
            </a:p>
          </p:txBody>
        </p:sp>
        <p:sp>
          <p:nvSpPr>
            <p:cNvPr id="20" name="Rectangle 19"/>
            <p:cNvSpPr/>
            <p:nvPr/>
          </p:nvSpPr>
          <p:spPr bwMode="auto">
            <a:xfrm>
              <a:off x="3543300" y="1943100"/>
              <a:ext cx="228600" cy="685800"/>
            </a:xfrm>
            <a:prstGeom prst="rect">
              <a:avLst/>
            </a:prstGeom>
            <a:solidFill>
              <a:srgbClr val="A4CB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Arial Narrow" pitchFamily="34" charset="0"/>
              </a:endParaRPr>
            </a:p>
          </p:txBody>
        </p:sp>
        <p:cxnSp>
          <p:nvCxnSpPr>
            <p:cNvPr id="21" name="Straight Connector 20"/>
            <p:cNvCxnSpPr/>
            <p:nvPr/>
          </p:nvCxnSpPr>
          <p:spPr bwMode="auto">
            <a:xfrm>
              <a:off x="3086100" y="2057400"/>
              <a:ext cx="685800" cy="0"/>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a:off x="3086100" y="2171700"/>
              <a:ext cx="685800" cy="0"/>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3086100" y="2286000"/>
              <a:ext cx="685800" cy="0"/>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3086100" y="2400300"/>
              <a:ext cx="685800" cy="0"/>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3086100" y="2514600"/>
              <a:ext cx="685800" cy="0"/>
            </a:xfrm>
            <a:prstGeom prst="line">
              <a:avLst/>
            </a:prstGeom>
            <a:solidFill>
              <a:srgbClr val="3399FF"/>
            </a:solidFill>
            <a:ln w="12700" cap="flat" cmpd="sng" algn="ctr">
              <a:solidFill>
                <a:schemeClr val="tx1"/>
              </a:solidFill>
              <a:prstDash val="solid"/>
              <a:round/>
              <a:headEnd type="none" w="med" len="med"/>
              <a:tailEnd type="none" w="med" len="med"/>
            </a:ln>
            <a:effectLst/>
          </p:spPr>
        </p:cxnSp>
      </p:grpSp>
      <p:sp>
        <p:nvSpPr>
          <p:cNvPr id="26" name="Oval 25"/>
          <p:cNvSpPr/>
          <p:nvPr/>
        </p:nvSpPr>
        <p:spPr bwMode="auto">
          <a:xfrm>
            <a:off x="4113729" y="1485901"/>
            <a:ext cx="609441" cy="519351"/>
          </a:xfrm>
          <a:prstGeom prst="ellipse">
            <a:avLst/>
          </a:prstGeom>
          <a:solidFill>
            <a:srgbClr val="FF0000"/>
          </a:solidFill>
          <a:ln w="9525" cap="flat" cmpd="sng" algn="ctr">
            <a:solidFill>
              <a:schemeClr val="tx1"/>
            </a:solidFill>
            <a:prstDash val="solid"/>
            <a:round/>
            <a:headEnd type="none" w="med" len="med"/>
            <a:tailEnd type="triangle" w="med" len="med"/>
          </a:ln>
          <a:effectLst/>
        </p:spPr>
        <p:txBody>
          <a:bodyPr wrap="square" lIns="36576" tIns="0" rIns="0" bIns="0" anchor="ctr" anchorCtr="0">
            <a:spAutoFit/>
          </a:bodyPr>
          <a:lstStyle/>
          <a:p>
            <a:pPr algn="ctr"/>
            <a:r>
              <a:rPr lang="en-US" dirty="0" smtClean="0">
                <a:solidFill>
                  <a:schemeClr val="bg1">
                    <a:lumMod val="95000"/>
                  </a:schemeClr>
                </a:solidFill>
              </a:rPr>
              <a:t>T</a:t>
            </a:r>
            <a:r>
              <a:rPr lang="en-US" sz="1000" dirty="0" smtClean="0">
                <a:solidFill>
                  <a:schemeClr val="bg1">
                    <a:lumMod val="95000"/>
                  </a:schemeClr>
                </a:solidFill>
              </a:rPr>
              <a:t>1</a:t>
            </a:r>
            <a:endParaRPr lang="en-US" sz="1000" dirty="0">
              <a:solidFill>
                <a:schemeClr val="bg1">
                  <a:lumMod val="95000"/>
                </a:schemeClr>
              </a:solidFill>
            </a:endParaRPr>
          </a:p>
        </p:txBody>
      </p:sp>
      <p:sp>
        <p:nvSpPr>
          <p:cNvPr id="27" name="Oval 26"/>
          <p:cNvSpPr/>
          <p:nvPr/>
        </p:nvSpPr>
        <p:spPr bwMode="auto">
          <a:xfrm>
            <a:off x="7008575" y="2483526"/>
            <a:ext cx="609441" cy="519351"/>
          </a:xfrm>
          <a:prstGeom prst="ellipse">
            <a:avLst/>
          </a:prstGeom>
          <a:solidFill>
            <a:srgbClr val="FF0000"/>
          </a:solidFill>
          <a:ln w="9525" cap="flat" cmpd="sng" algn="ctr">
            <a:solidFill>
              <a:schemeClr val="tx1"/>
            </a:solidFill>
            <a:prstDash val="solid"/>
            <a:round/>
            <a:headEnd type="none" w="med" len="med"/>
            <a:tailEnd type="triangle" w="med" len="med"/>
          </a:ln>
          <a:effectLst/>
        </p:spPr>
        <p:txBody>
          <a:bodyPr wrap="square" lIns="36576" tIns="0" rIns="0" bIns="0" anchor="ctr" anchorCtr="0">
            <a:spAutoFit/>
          </a:bodyPr>
          <a:lstStyle/>
          <a:p>
            <a:pPr algn="ctr"/>
            <a:r>
              <a:rPr lang="en-US" dirty="0" smtClean="0">
                <a:solidFill>
                  <a:schemeClr val="bg1">
                    <a:lumMod val="95000"/>
                  </a:schemeClr>
                </a:solidFill>
              </a:rPr>
              <a:t>T</a:t>
            </a:r>
            <a:r>
              <a:rPr lang="en-US" sz="1000" dirty="0" smtClean="0">
                <a:solidFill>
                  <a:schemeClr val="bg1">
                    <a:lumMod val="95000"/>
                  </a:schemeClr>
                </a:solidFill>
              </a:rPr>
              <a:t>3</a:t>
            </a:r>
            <a:endParaRPr lang="en-US" sz="1000" dirty="0">
              <a:solidFill>
                <a:schemeClr val="bg1">
                  <a:lumMod val="95000"/>
                </a:schemeClr>
              </a:solidFill>
            </a:endParaRPr>
          </a:p>
        </p:txBody>
      </p:sp>
      <p:sp>
        <p:nvSpPr>
          <p:cNvPr id="28" name="Oval 27"/>
          <p:cNvSpPr/>
          <p:nvPr/>
        </p:nvSpPr>
        <p:spPr bwMode="auto">
          <a:xfrm>
            <a:off x="7008575" y="1454826"/>
            <a:ext cx="609441" cy="519351"/>
          </a:xfrm>
          <a:prstGeom prst="ellipse">
            <a:avLst/>
          </a:prstGeom>
          <a:solidFill>
            <a:srgbClr val="FF0000"/>
          </a:solidFill>
          <a:ln w="9525" cap="flat" cmpd="sng" algn="ctr">
            <a:solidFill>
              <a:schemeClr val="tx1"/>
            </a:solidFill>
            <a:prstDash val="solid"/>
            <a:round/>
            <a:headEnd type="none" w="med" len="med"/>
            <a:tailEnd type="triangle" w="med" len="med"/>
          </a:ln>
          <a:effectLst/>
        </p:spPr>
        <p:txBody>
          <a:bodyPr wrap="square" lIns="36576" tIns="0" rIns="0" bIns="0" anchor="ctr" anchorCtr="0">
            <a:spAutoFit/>
          </a:bodyPr>
          <a:lstStyle/>
          <a:p>
            <a:pPr algn="ctr"/>
            <a:r>
              <a:rPr lang="en-US" dirty="0" smtClean="0">
                <a:solidFill>
                  <a:schemeClr val="bg1">
                    <a:lumMod val="95000"/>
                  </a:schemeClr>
                </a:solidFill>
              </a:rPr>
              <a:t>T</a:t>
            </a:r>
            <a:r>
              <a:rPr lang="en-US" sz="1000" dirty="0" smtClean="0">
                <a:solidFill>
                  <a:schemeClr val="bg1">
                    <a:lumMod val="95000"/>
                  </a:schemeClr>
                </a:solidFill>
              </a:rPr>
              <a:t>2</a:t>
            </a:r>
            <a:endParaRPr lang="en-US" sz="1000" dirty="0">
              <a:solidFill>
                <a:schemeClr val="bg1">
                  <a:lumMod val="95000"/>
                </a:schemeClr>
              </a:solidFill>
            </a:endParaRPr>
          </a:p>
        </p:txBody>
      </p:sp>
      <p:sp>
        <p:nvSpPr>
          <p:cNvPr id="29" name="Oval 28"/>
          <p:cNvSpPr/>
          <p:nvPr/>
        </p:nvSpPr>
        <p:spPr bwMode="auto">
          <a:xfrm>
            <a:off x="4113729" y="2483526"/>
            <a:ext cx="609441" cy="519351"/>
          </a:xfrm>
          <a:prstGeom prst="ellipse">
            <a:avLst/>
          </a:prstGeom>
          <a:solidFill>
            <a:srgbClr val="FF0000"/>
          </a:solidFill>
          <a:ln w="9525" cap="flat" cmpd="sng" algn="ctr">
            <a:solidFill>
              <a:schemeClr val="tx1"/>
            </a:solidFill>
            <a:prstDash val="solid"/>
            <a:round/>
            <a:headEnd type="none" w="med" len="med"/>
            <a:tailEnd type="triangle" w="med" len="med"/>
          </a:ln>
          <a:effectLst/>
        </p:spPr>
        <p:txBody>
          <a:bodyPr wrap="square" lIns="36576" tIns="0" rIns="0" bIns="0" anchor="ctr" anchorCtr="0">
            <a:spAutoFit/>
          </a:bodyPr>
          <a:lstStyle/>
          <a:p>
            <a:pPr algn="ctr"/>
            <a:r>
              <a:rPr lang="en-US" dirty="0" smtClean="0">
                <a:solidFill>
                  <a:schemeClr val="bg1">
                    <a:lumMod val="95000"/>
                  </a:schemeClr>
                </a:solidFill>
              </a:rPr>
              <a:t>T</a:t>
            </a:r>
            <a:r>
              <a:rPr lang="en-US" sz="1000" dirty="0" smtClean="0">
                <a:solidFill>
                  <a:schemeClr val="bg1">
                    <a:lumMod val="95000"/>
                  </a:schemeClr>
                </a:solidFill>
              </a:rPr>
              <a:t>4</a:t>
            </a:r>
            <a:endParaRPr lang="en-US" sz="1000" dirty="0">
              <a:solidFill>
                <a:schemeClr val="bg1">
                  <a:lumMod val="95000"/>
                </a:schemeClr>
              </a:solidFill>
            </a:endParaRPr>
          </a:p>
        </p:txBody>
      </p:sp>
      <p:cxnSp>
        <p:nvCxnSpPr>
          <p:cNvPr id="30" name="Straight Arrow Connector 29"/>
          <p:cNvCxnSpPr>
            <a:endCxn id="26" idx="2"/>
          </p:cNvCxnSpPr>
          <p:nvPr/>
        </p:nvCxnSpPr>
        <p:spPr bwMode="auto">
          <a:xfrm flipV="1">
            <a:off x="3047206" y="1745576"/>
            <a:ext cx="1066522" cy="197524"/>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1" name="Straight Arrow Connector 30"/>
          <p:cNvCxnSpPr>
            <a:stCxn id="26" idx="6"/>
            <a:endCxn id="10" idx="1"/>
          </p:cNvCxnSpPr>
          <p:nvPr/>
        </p:nvCxnSpPr>
        <p:spPr bwMode="auto">
          <a:xfrm>
            <a:off x="4723169" y="1745576"/>
            <a:ext cx="873365" cy="287980"/>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2" name="Straight Arrow Connector 31"/>
          <p:cNvCxnSpPr>
            <a:stCxn id="10" idx="7"/>
            <a:endCxn id="28" idx="2"/>
          </p:cNvCxnSpPr>
          <p:nvPr/>
        </p:nvCxnSpPr>
        <p:spPr bwMode="auto">
          <a:xfrm rot="5400000" flipH="1" flipV="1">
            <a:off x="6412365" y="1437347"/>
            <a:ext cx="319055" cy="873366"/>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3" name="Straight Arrow Connector 32"/>
          <p:cNvCxnSpPr>
            <a:stCxn id="28" idx="6"/>
          </p:cNvCxnSpPr>
          <p:nvPr/>
        </p:nvCxnSpPr>
        <p:spPr bwMode="auto">
          <a:xfrm>
            <a:off x="7618015" y="1714502"/>
            <a:ext cx="1218883" cy="342899"/>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4" name="Straight Arrow Connector 33"/>
          <p:cNvCxnSpPr>
            <a:endCxn id="27" idx="6"/>
          </p:cNvCxnSpPr>
          <p:nvPr/>
        </p:nvCxnSpPr>
        <p:spPr bwMode="auto">
          <a:xfrm rot="10800000" flipV="1">
            <a:off x="7618015" y="2514600"/>
            <a:ext cx="1218883" cy="228601"/>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5" name="Straight Arrow Connector 34"/>
          <p:cNvCxnSpPr>
            <a:stCxn id="27" idx="2"/>
            <a:endCxn id="10" idx="5"/>
          </p:cNvCxnSpPr>
          <p:nvPr/>
        </p:nvCxnSpPr>
        <p:spPr bwMode="auto">
          <a:xfrm rot="10800000">
            <a:off x="6135210" y="2470322"/>
            <a:ext cx="873366" cy="272881"/>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6" name="Straight Arrow Connector 35"/>
          <p:cNvCxnSpPr>
            <a:stCxn id="10" idx="3"/>
            <a:endCxn id="29" idx="6"/>
          </p:cNvCxnSpPr>
          <p:nvPr/>
        </p:nvCxnSpPr>
        <p:spPr bwMode="auto">
          <a:xfrm rot="5400000">
            <a:off x="5023413" y="2170078"/>
            <a:ext cx="272881" cy="873365"/>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cxnSp>
        <p:nvCxnSpPr>
          <p:cNvPr id="37" name="Straight Arrow Connector 36"/>
          <p:cNvCxnSpPr>
            <a:stCxn id="29" idx="2"/>
          </p:cNvCxnSpPr>
          <p:nvPr/>
        </p:nvCxnSpPr>
        <p:spPr bwMode="auto">
          <a:xfrm rot="10800000">
            <a:off x="3047206" y="2514602"/>
            <a:ext cx="1066522" cy="228601"/>
          </a:xfrm>
          <a:prstGeom prst="straightConnector1">
            <a:avLst/>
          </a:prstGeom>
          <a:solidFill>
            <a:srgbClr val="3399FF"/>
          </a:solidFill>
          <a:ln w="38100" cap="flat" cmpd="sng" algn="ctr">
            <a:solidFill>
              <a:schemeClr val="tx1"/>
            </a:solidFill>
            <a:prstDash val="solid"/>
            <a:round/>
            <a:headEnd type="none" w="med" len="med"/>
            <a:tailEnd type="triangle"/>
          </a:ln>
          <a:effectLst/>
        </p:spPr>
      </p:cxnSp>
      <p:sp>
        <p:nvSpPr>
          <p:cNvPr id="38" name="TextBox 37"/>
          <p:cNvSpPr txBox="1"/>
          <p:nvPr/>
        </p:nvSpPr>
        <p:spPr>
          <a:xfrm>
            <a:off x="5308879" y="2971800"/>
            <a:ext cx="1279517" cy="523220"/>
          </a:xfrm>
          <a:prstGeom prst="rect">
            <a:avLst/>
          </a:prstGeom>
          <a:noFill/>
        </p:spPr>
        <p:txBody>
          <a:bodyPr wrap="none" rtlCol="0">
            <a:spAutoFit/>
          </a:bodyPr>
          <a:lstStyle/>
          <a:p>
            <a:pPr algn="ctr"/>
            <a:r>
              <a:rPr lang="en-US" sz="1400" dirty="0" smtClean="0"/>
              <a:t>Object Middle</a:t>
            </a:r>
          </a:p>
          <a:p>
            <a:pPr algn="ctr"/>
            <a:r>
              <a:rPr lang="en-US" sz="1400" dirty="0" smtClean="0"/>
              <a:t>Tier</a:t>
            </a:r>
            <a:endParaRPr lang="en-US" sz="1400" dirty="0"/>
          </a:p>
        </p:txBody>
      </p:sp>
      <p:sp>
        <p:nvSpPr>
          <p:cNvPr id="39" name="TextBox 38"/>
          <p:cNvSpPr txBox="1"/>
          <p:nvPr/>
        </p:nvSpPr>
        <p:spPr>
          <a:xfrm>
            <a:off x="9244111" y="2857500"/>
            <a:ext cx="981358" cy="523220"/>
          </a:xfrm>
          <a:prstGeom prst="rect">
            <a:avLst/>
          </a:prstGeom>
          <a:noFill/>
        </p:spPr>
        <p:txBody>
          <a:bodyPr wrap="none" rtlCol="0">
            <a:spAutoFit/>
          </a:bodyPr>
          <a:lstStyle/>
          <a:p>
            <a:pPr algn="ctr"/>
            <a:r>
              <a:rPr lang="en-US" sz="1400" dirty="0" smtClean="0"/>
              <a:t>Relational</a:t>
            </a:r>
          </a:p>
          <a:p>
            <a:pPr algn="ctr"/>
            <a:r>
              <a:rPr lang="en-US" sz="1400" dirty="0" smtClean="0"/>
              <a:t>Database</a:t>
            </a:r>
            <a:endParaRPr lang="en-US" sz="1400" dirty="0"/>
          </a:p>
        </p:txBody>
      </p:sp>
      <p:sp>
        <p:nvSpPr>
          <p:cNvPr id="41" name="TextBox 40"/>
          <p:cNvSpPr txBox="1"/>
          <p:nvPr/>
        </p:nvSpPr>
        <p:spPr>
          <a:xfrm>
            <a:off x="1371243" y="2971801"/>
            <a:ext cx="1257011" cy="307777"/>
          </a:xfrm>
          <a:prstGeom prst="rect">
            <a:avLst/>
          </a:prstGeom>
          <a:noFill/>
        </p:spPr>
        <p:txBody>
          <a:bodyPr wrap="none" rtlCol="0">
            <a:spAutoFit/>
          </a:bodyPr>
          <a:lstStyle/>
          <a:p>
            <a:r>
              <a:rPr lang="en-US" sz="1400" dirty="0" smtClean="0"/>
              <a:t>Web Browser</a:t>
            </a: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a:xfrm>
            <a:off x="1017588" y="715963"/>
            <a:ext cx="11037887" cy="968375"/>
          </a:xfrm>
        </p:spPr>
        <p:txBody>
          <a:bodyPr/>
          <a:lstStyle/>
          <a:p>
            <a:pPr eaLnBrk="1" hangingPunct="1"/>
            <a:r>
              <a:rPr lang="en-US" b="1" dirty="0" smtClean="0"/>
              <a:t>The Translation “Pain Chain”</a:t>
            </a:r>
          </a:p>
        </p:txBody>
      </p:sp>
      <p:sp>
        <p:nvSpPr>
          <p:cNvPr id="33796" name="Rectangle 3"/>
          <p:cNvSpPr>
            <a:spLocks noGrp="1" noChangeArrowheads="1"/>
          </p:cNvSpPr>
          <p:nvPr>
            <p:ph type="body" idx="4294967295"/>
          </p:nvPr>
        </p:nvSpPr>
        <p:spPr>
          <a:xfrm>
            <a:off x="0" y="4159250"/>
            <a:ext cx="10969625" cy="2233613"/>
          </a:xfrm>
        </p:spPr>
        <p:txBody>
          <a:bodyPr/>
          <a:lstStyle/>
          <a:p>
            <a:pPr eaLnBrk="1" hangingPunct="1"/>
            <a:r>
              <a:rPr lang="en-US" dirty="0" smtClean="0"/>
              <a:t>From web forms to objects…to SQL inserts…to selects…to objects and back to web forms</a:t>
            </a:r>
          </a:p>
          <a:p>
            <a:pPr lvl="1" eaLnBrk="1" hangingPunct="1"/>
            <a:r>
              <a:rPr lang="en-US" dirty="0" smtClean="0"/>
              <a:t>Many format translations…</a:t>
            </a:r>
          </a:p>
        </p:txBody>
      </p:sp>
      <p:grpSp>
        <p:nvGrpSpPr>
          <p:cNvPr id="2" name="Group 4"/>
          <p:cNvGrpSpPr>
            <a:grpSpLocks/>
          </p:cNvGrpSpPr>
          <p:nvPr/>
        </p:nvGrpSpPr>
        <p:grpSpPr bwMode="auto">
          <a:xfrm>
            <a:off x="5281824" y="1943100"/>
            <a:ext cx="609441" cy="457200"/>
            <a:chOff x="2112" y="1152"/>
            <a:chExt cx="288" cy="288"/>
          </a:xfrm>
        </p:grpSpPr>
        <p:sp>
          <p:nvSpPr>
            <p:cNvPr id="33873" name="Oval 5"/>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74" name="Oval 6"/>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75" name="Line 7"/>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76" name="Line 8"/>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77" name="Line 9"/>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78" name="Line 10"/>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3" name="Group 11"/>
          <p:cNvGrpSpPr>
            <a:grpSpLocks/>
          </p:cNvGrpSpPr>
          <p:nvPr/>
        </p:nvGrpSpPr>
        <p:grpSpPr bwMode="auto">
          <a:xfrm>
            <a:off x="4773957" y="2400300"/>
            <a:ext cx="609441" cy="457200"/>
            <a:chOff x="2112" y="1152"/>
            <a:chExt cx="288" cy="288"/>
          </a:xfrm>
        </p:grpSpPr>
        <p:sp>
          <p:nvSpPr>
            <p:cNvPr id="33867" name="Oval 12"/>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68" name="Oval 13"/>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69" name="Line 14"/>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70" name="Line 15"/>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71" name="Line 16"/>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72" name="Line 17"/>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4" name="Group 18"/>
          <p:cNvGrpSpPr>
            <a:grpSpLocks/>
          </p:cNvGrpSpPr>
          <p:nvPr/>
        </p:nvGrpSpPr>
        <p:grpSpPr bwMode="auto">
          <a:xfrm>
            <a:off x="5688118" y="2552700"/>
            <a:ext cx="609441" cy="457200"/>
            <a:chOff x="2112" y="1152"/>
            <a:chExt cx="288" cy="288"/>
          </a:xfrm>
        </p:grpSpPr>
        <p:sp>
          <p:nvSpPr>
            <p:cNvPr id="33861" name="Oval 19"/>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62" name="Oval 20"/>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63" name="Line 21"/>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64" name="Line 22"/>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65" name="Line 23"/>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66" name="Line 24"/>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5" name="Group 25"/>
          <p:cNvGrpSpPr>
            <a:grpSpLocks/>
          </p:cNvGrpSpPr>
          <p:nvPr/>
        </p:nvGrpSpPr>
        <p:grpSpPr bwMode="auto">
          <a:xfrm>
            <a:off x="4977104" y="3009900"/>
            <a:ext cx="609441" cy="457200"/>
            <a:chOff x="2112" y="1152"/>
            <a:chExt cx="288" cy="288"/>
          </a:xfrm>
        </p:grpSpPr>
        <p:sp>
          <p:nvSpPr>
            <p:cNvPr id="33855" name="Oval 26"/>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56" name="Oval 27"/>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57" name="Line 28"/>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58" name="Line 29"/>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59" name="Line 30"/>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60" name="Line 31"/>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6" name="Group 32"/>
          <p:cNvGrpSpPr>
            <a:grpSpLocks/>
          </p:cNvGrpSpPr>
          <p:nvPr/>
        </p:nvGrpSpPr>
        <p:grpSpPr bwMode="auto">
          <a:xfrm>
            <a:off x="5789692" y="3162300"/>
            <a:ext cx="609441" cy="457200"/>
            <a:chOff x="2112" y="1152"/>
            <a:chExt cx="288" cy="288"/>
          </a:xfrm>
        </p:grpSpPr>
        <p:sp>
          <p:nvSpPr>
            <p:cNvPr id="33849" name="Oval 33"/>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50" name="Oval 34"/>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51" name="Line 35"/>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52" name="Line 36"/>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53" name="Line 37"/>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54" name="Line 38"/>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7" name="Group 39"/>
          <p:cNvGrpSpPr>
            <a:grpSpLocks/>
          </p:cNvGrpSpPr>
          <p:nvPr/>
        </p:nvGrpSpPr>
        <p:grpSpPr bwMode="auto">
          <a:xfrm>
            <a:off x="6195986" y="2095500"/>
            <a:ext cx="609441" cy="457200"/>
            <a:chOff x="2112" y="1152"/>
            <a:chExt cx="288" cy="288"/>
          </a:xfrm>
        </p:grpSpPr>
        <p:sp>
          <p:nvSpPr>
            <p:cNvPr id="33843" name="Oval 40"/>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44" name="Oval 41"/>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45" name="Line 42"/>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46" name="Line 43"/>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47" name="Line 44"/>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48" name="Line 45"/>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grpSp>
        <p:nvGrpSpPr>
          <p:cNvPr id="8" name="Group 46"/>
          <p:cNvGrpSpPr>
            <a:grpSpLocks/>
          </p:cNvGrpSpPr>
          <p:nvPr/>
        </p:nvGrpSpPr>
        <p:grpSpPr bwMode="auto">
          <a:xfrm>
            <a:off x="6500707" y="2781300"/>
            <a:ext cx="609441" cy="457200"/>
            <a:chOff x="2112" y="1152"/>
            <a:chExt cx="288" cy="288"/>
          </a:xfrm>
        </p:grpSpPr>
        <p:sp>
          <p:nvSpPr>
            <p:cNvPr id="33837" name="Oval 47"/>
            <p:cNvSpPr>
              <a:spLocks noChangeArrowheads="1"/>
            </p:cNvSpPr>
            <p:nvPr/>
          </p:nvSpPr>
          <p:spPr bwMode="auto">
            <a:xfrm>
              <a:off x="2112" y="1152"/>
              <a:ext cx="288" cy="288"/>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38" name="Oval 48"/>
            <p:cNvSpPr>
              <a:spLocks noChangeArrowheads="1"/>
            </p:cNvSpPr>
            <p:nvPr/>
          </p:nvSpPr>
          <p:spPr bwMode="auto">
            <a:xfrm>
              <a:off x="2160" y="1200"/>
              <a:ext cx="192" cy="192"/>
            </a:xfrm>
            <a:prstGeom prst="ellipse">
              <a:avLst/>
            </a:prstGeom>
            <a:solidFill>
              <a:srgbClr val="CCFFCC"/>
            </a:solidFill>
            <a:ln w="9525">
              <a:solidFill>
                <a:schemeClr val="tx1"/>
              </a:solidFill>
              <a:round/>
              <a:headEnd/>
              <a:tailEnd/>
            </a:ln>
          </p:spPr>
          <p:txBody>
            <a:bodyPr wrap="none" anchor="ctr"/>
            <a:lstStyle/>
            <a:p>
              <a:endParaRPr lang="en-US"/>
            </a:p>
          </p:txBody>
        </p:sp>
        <p:sp>
          <p:nvSpPr>
            <p:cNvPr id="33839" name="Line 49"/>
            <p:cNvSpPr>
              <a:spLocks noChangeShapeType="1"/>
            </p:cNvSpPr>
            <p:nvPr/>
          </p:nvSpPr>
          <p:spPr bwMode="auto">
            <a:xfrm>
              <a:off x="2256" y="1152"/>
              <a:ext cx="0" cy="48"/>
            </a:xfrm>
            <a:prstGeom prst="line">
              <a:avLst/>
            </a:prstGeom>
            <a:noFill/>
            <a:ln w="9525">
              <a:solidFill>
                <a:schemeClr val="tx1"/>
              </a:solidFill>
              <a:round/>
              <a:headEnd/>
              <a:tailEnd/>
            </a:ln>
          </p:spPr>
          <p:txBody>
            <a:bodyPr/>
            <a:lstStyle/>
            <a:p>
              <a:endParaRPr lang="en-US"/>
            </a:p>
          </p:txBody>
        </p:sp>
        <p:sp>
          <p:nvSpPr>
            <p:cNvPr id="33840" name="Line 50"/>
            <p:cNvSpPr>
              <a:spLocks noChangeShapeType="1"/>
            </p:cNvSpPr>
            <p:nvPr/>
          </p:nvSpPr>
          <p:spPr bwMode="auto">
            <a:xfrm>
              <a:off x="2256" y="1392"/>
              <a:ext cx="0" cy="48"/>
            </a:xfrm>
            <a:prstGeom prst="line">
              <a:avLst/>
            </a:prstGeom>
            <a:noFill/>
            <a:ln w="9525">
              <a:solidFill>
                <a:schemeClr val="tx1"/>
              </a:solidFill>
              <a:round/>
              <a:headEnd/>
              <a:tailEnd/>
            </a:ln>
          </p:spPr>
          <p:txBody>
            <a:bodyPr/>
            <a:lstStyle/>
            <a:p>
              <a:endParaRPr lang="en-US"/>
            </a:p>
          </p:txBody>
        </p:sp>
        <p:sp>
          <p:nvSpPr>
            <p:cNvPr id="33841" name="Line 51"/>
            <p:cNvSpPr>
              <a:spLocks noChangeShapeType="1"/>
            </p:cNvSpPr>
            <p:nvPr/>
          </p:nvSpPr>
          <p:spPr bwMode="auto">
            <a:xfrm>
              <a:off x="2112" y="1296"/>
              <a:ext cx="48" cy="0"/>
            </a:xfrm>
            <a:prstGeom prst="line">
              <a:avLst/>
            </a:prstGeom>
            <a:noFill/>
            <a:ln w="9525">
              <a:solidFill>
                <a:schemeClr val="tx1"/>
              </a:solidFill>
              <a:round/>
              <a:headEnd/>
              <a:tailEnd/>
            </a:ln>
          </p:spPr>
          <p:txBody>
            <a:bodyPr/>
            <a:lstStyle/>
            <a:p>
              <a:endParaRPr lang="en-US"/>
            </a:p>
          </p:txBody>
        </p:sp>
        <p:sp>
          <p:nvSpPr>
            <p:cNvPr id="33842" name="Line 52"/>
            <p:cNvSpPr>
              <a:spLocks noChangeShapeType="1"/>
            </p:cNvSpPr>
            <p:nvPr/>
          </p:nvSpPr>
          <p:spPr bwMode="auto">
            <a:xfrm>
              <a:off x="2352" y="1296"/>
              <a:ext cx="48" cy="0"/>
            </a:xfrm>
            <a:prstGeom prst="line">
              <a:avLst/>
            </a:prstGeom>
            <a:noFill/>
            <a:ln w="9525">
              <a:solidFill>
                <a:schemeClr val="tx1"/>
              </a:solidFill>
              <a:round/>
              <a:headEnd/>
              <a:tailEnd/>
            </a:ln>
          </p:spPr>
          <p:txBody>
            <a:bodyPr/>
            <a:lstStyle/>
            <a:p>
              <a:endParaRPr lang="en-US"/>
            </a:p>
          </p:txBody>
        </p:sp>
      </p:grpSp>
      <p:sp>
        <p:nvSpPr>
          <p:cNvPr id="33804" name="AutoShape 53"/>
          <p:cNvSpPr>
            <a:spLocks noChangeArrowheads="1"/>
          </p:cNvSpPr>
          <p:nvPr/>
        </p:nvSpPr>
        <p:spPr bwMode="auto">
          <a:xfrm>
            <a:off x="3351927" y="2324100"/>
            <a:ext cx="1015735" cy="457200"/>
          </a:xfrm>
          <a:prstGeom prst="leftRightArrow">
            <a:avLst>
              <a:gd name="adj1" fmla="val 50000"/>
              <a:gd name="adj2" fmla="val 33333"/>
            </a:avLst>
          </a:prstGeom>
          <a:solidFill>
            <a:schemeClr val="tx2"/>
          </a:solidFill>
          <a:ln w="9525">
            <a:noFill/>
            <a:miter lim="800000"/>
            <a:headEnd/>
            <a:tailEnd/>
          </a:ln>
        </p:spPr>
        <p:txBody>
          <a:bodyPr wrap="none" anchor="ctr"/>
          <a:lstStyle/>
          <a:p>
            <a:endParaRPr lang="en-US"/>
          </a:p>
        </p:txBody>
      </p:sp>
      <p:sp>
        <p:nvSpPr>
          <p:cNvPr id="33805" name="AutoShape 54"/>
          <p:cNvSpPr>
            <a:spLocks noChangeArrowheads="1"/>
          </p:cNvSpPr>
          <p:nvPr/>
        </p:nvSpPr>
        <p:spPr bwMode="auto">
          <a:xfrm>
            <a:off x="7313295" y="2324100"/>
            <a:ext cx="1015735" cy="457200"/>
          </a:xfrm>
          <a:prstGeom prst="leftRightArrow">
            <a:avLst>
              <a:gd name="adj1" fmla="val 50000"/>
              <a:gd name="adj2" fmla="val 33333"/>
            </a:avLst>
          </a:prstGeom>
          <a:solidFill>
            <a:schemeClr val="tx2"/>
          </a:solidFill>
          <a:ln w="9525">
            <a:noFill/>
            <a:miter lim="800000"/>
            <a:headEnd/>
            <a:tailEnd/>
          </a:ln>
        </p:spPr>
        <p:txBody>
          <a:bodyPr wrap="none" anchor="ctr"/>
          <a:lstStyle/>
          <a:p>
            <a:endParaRPr lang="en-US"/>
          </a:p>
        </p:txBody>
      </p:sp>
      <p:sp>
        <p:nvSpPr>
          <p:cNvPr id="33806" name="Rectangle 55"/>
          <p:cNvSpPr>
            <a:spLocks noChangeArrowheads="1"/>
          </p:cNvSpPr>
          <p:nvPr/>
        </p:nvSpPr>
        <p:spPr bwMode="auto">
          <a:xfrm>
            <a:off x="8735325" y="2247900"/>
            <a:ext cx="689854" cy="152400"/>
          </a:xfrm>
          <a:prstGeom prst="rect">
            <a:avLst/>
          </a:prstGeom>
          <a:solidFill>
            <a:srgbClr val="777777"/>
          </a:solidFill>
          <a:ln w="9525">
            <a:solidFill>
              <a:schemeClr val="tx1"/>
            </a:solidFill>
            <a:miter lim="800000"/>
            <a:headEnd/>
            <a:tailEnd/>
          </a:ln>
        </p:spPr>
        <p:txBody>
          <a:bodyPr wrap="none" anchor="ctr"/>
          <a:lstStyle/>
          <a:p>
            <a:pPr algn="ctr"/>
            <a:endParaRPr lang="en-US" sz="1000" b="0">
              <a:solidFill>
                <a:schemeClr val="bg1"/>
              </a:solidFill>
              <a:latin typeface="Arial" charset="0"/>
            </a:endParaRPr>
          </a:p>
        </p:txBody>
      </p:sp>
      <p:sp>
        <p:nvSpPr>
          <p:cNvPr id="33807" name="Rectangle 56"/>
          <p:cNvSpPr>
            <a:spLocks noChangeArrowheads="1"/>
          </p:cNvSpPr>
          <p:nvPr/>
        </p:nvSpPr>
        <p:spPr bwMode="auto">
          <a:xfrm>
            <a:off x="8735325" y="2400300"/>
            <a:ext cx="689854"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08" name="Rectangle 57"/>
          <p:cNvSpPr>
            <a:spLocks noChangeArrowheads="1"/>
          </p:cNvSpPr>
          <p:nvPr/>
        </p:nvSpPr>
        <p:spPr bwMode="auto">
          <a:xfrm>
            <a:off x="8735325" y="2552700"/>
            <a:ext cx="689854"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09" name="Rectangle 58"/>
          <p:cNvSpPr>
            <a:spLocks noChangeArrowheads="1"/>
          </p:cNvSpPr>
          <p:nvPr/>
        </p:nvSpPr>
        <p:spPr bwMode="auto">
          <a:xfrm>
            <a:off x="8735325" y="2705100"/>
            <a:ext cx="689854"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0" name="Rectangle 59"/>
          <p:cNvSpPr>
            <a:spLocks noChangeArrowheads="1"/>
          </p:cNvSpPr>
          <p:nvPr/>
        </p:nvSpPr>
        <p:spPr bwMode="auto">
          <a:xfrm>
            <a:off x="8735325" y="2857500"/>
            <a:ext cx="689854"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1" name="AutoShape 60"/>
          <p:cNvSpPr>
            <a:spLocks noChangeArrowheads="1"/>
          </p:cNvSpPr>
          <p:nvPr/>
        </p:nvSpPr>
        <p:spPr bwMode="auto">
          <a:xfrm rot="-5400000">
            <a:off x="9636760" y="2336827"/>
            <a:ext cx="228600" cy="203147"/>
          </a:xfrm>
          <a:prstGeom prst="triangle">
            <a:avLst>
              <a:gd name="adj" fmla="val 50000"/>
            </a:avLst>
          </a:prstGeom>
          <a:solidFill>
            <a:schemeClr val="tx1"/>
          </a:solidFill>
          <a:ln w="9525">
            <a:solidFill>
              <a:schemeClr val="tx1"/>
            </a:solidFill>
            <a:miter lim="800000"/>
            <a:headEnd/>
            <a:tailEnd/>
          </a:ln>
        </p:spPr>
        <p:txBody>
          <a:bodyPr wrap="none" anchor="ctr"/>
          <a:lstStyle/>
          <a:p>
            <a:endParaRPr lang="en-US"/>
          </a:p>
        </p:txBody>
      </p:sp>
      <p:cxnSp>
        <p:nvCxnSpPr>
          <p:cNvPr id="33812" name="AutoShape 61"/>
          <p:cNvCxnSpPr>
            <a:cxnSpLocks noChangeShapeType="1"/>
            <a:stCxn id="33807" idx="3"/>
            <a:endCxn id="33811" idx="0"/>
          </p:cNvCxnSpPr>
          <p:nvPr/>
        </p:nvCxnSpPr>
        <p:spPr bwMode="auto">
          <a:xfrm flipV="1">
            <a:off x="9425179" y="2438400"/>
            <a:ext cx="224308" cy="38100"/>
          </a:xfrm>
          <a:prstGeom prst="straightConnector1">
            <a:avLst/>
          </a:prstGeom>
          <a:noFill/>
          <a:ln w="19050">
            <a:solidFill>
              <a:schemeClr val="tx1"/>
            </a:solidFill>
            <a:round/>
            <a:headEnd/>
            <a:tailEnd/>
          </a:ln>
        </p:spPr>
      </p:cxnSp>
      <p:sp>
        <p:nvSpPr>
          <p:cNvPr id="33813" name="AutoShape 62"/>
          <p:cNvSpPr>
            <a:spLocks noChangeArrowheads="1"/>
          </p:cNvSpPr>
          <p:nvPr/>
        </p:nvSpPr>
        <p:spPr bwMode="auto">
          <a:xfrm rot="5400000" flipH="1">
            <a:off x="10452523" y="2333652"/>
            <a:ext cx="222250" cy="203147"/>
          </a:xfrm>
          <a:prstGeom prst="triangle">
            <a:avLst>
              <a:gd name="adj" fmla="val 50000"/>
            </a:avLst>
          </a:prstGeom>
          <a:solidFill>
            <a:schemeClr val="tx1"/>
          </a:solidFill>
          <a:ln w="9525">
            <a:solidFill>
              <a:schemeClr val="tx1"/>
            </a:solidFill>
            <a:miter lim="800000"/>
            <a:headEnd/>
            <a:tailEnd/>
          </a:ln>
        </p:spPr>
        <p:txBody>
          <a:bodyPr wrap="none" anchor="ctr"/>
          <a:lstStyle/>
          <a:p>
            <a:endParaRPr lang="en-US"/>
          </a:p>
        </p:txBody>
      </p:sp>
      <p:sp>
        <p:nvSpPr>
          <p:cNvPr id="33814" name="Rectangle 63"/>
          <p:cNvSpPr>
            <a:spLocks noChangeArrowheads="1"/>
          </p:cNvSpPr>
          <p:nvPr/>
        </p:nvSpPr>
        <p:spPr bwMode="auto">
          <a:xfrm>
            <a:off x="9852634" y="2247900"/>
            <a:ext cx="609441" cy="152400"/>
          </a:xfrm>
          <a:prstGeom prst="rect">
            <a:avLst/>
          </a:prstGeom>
          <a:solidFill>
            <a:srgbClr val="777777"/>
          </a:solidFill>
          <a:ln w="9525">
            <a:solidFill>
              <a:schemeClr val="tx1"/>
            </a:solidFill>
            <a:miter lim="800000"/>
            <a:headEnd/>
            <a:tailEnd/>
          </a:ln>
        </p:spPr>
        <p:txBody>
          <a:bodyPr wrap="none" anchor="ctr"/>
          <a:lstStyle/>
          <a:p>
            <a:pPr algn="ctr"/>
            <a:endParaRPr lang="en-US" sz="1000" b="0">
              <a:solidFill>
                <a:schemeClr val="bg1"/>
              </a:solidFill>
              <a:latin typeface="Arial" charset="0"/>
            </a:endParaRPr>
          </a:p>
        </p:txBody>
      </p:sp>
      <p:sp>
        <p:nvSpPr>
          <p:cNvPr id="33815" name="Rectangle 64"/>
          <p:cNvSpPr>
            <a:spLocks noChangeArrowheads="1"/>
          </p:cNvSpPr>
          <p:nvPr/>
        </p:nvSpPr>
        <p:spPr bwMode="auto">
          <a:xfrm>
            <a:off x="9852634" y="2400300"/>
            <a:ext cx="609441"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6" name="Rectangle 65"/>
          <p:cNvSpPr>
            <a:spLocks noChangeArrowheads="1"/>
          </p:cNvSpPr>
          <p:nvPr/>
        </p:nvSpPr>
        <p:spPr bwMode="auto">
          <a:xfrm>
            <a:off x="9852634" y="2552700"/>
            <a:ext cx="609441"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7" name="Rectangle 66"/>
          <p:cNvSpPr>
            <a:spLocks noChangeArrowheads="1"/>
          </p:cNvSpPr>
          <p:nvPr/>
        </p:nvSpPr>
        <p:spPr bwMode="auto">
          <a:xfrm>
            <a:off x="9852634" y="2705100"/>
            <a:ext cx="609441"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8" name="Rectangle 67"/>
          <p:cNvSpPr>
            <a:spLocks noChangeArrowheads="1"/>
          </p:cNvSpPr>
          <p:nvPr/>
        </p:nvSpPr>
        <p:spPr bwMode="auto">
          <a:xfrm>
            <a:off x="9852634" y="2857500"/>
            <a:ext cx="609441"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19" name="Rectangle 68"/>
          <p:cNvSpPr>
            <a:spLocks noChangeArrowheads="1"/>
          </p:cNvSpPr>
          <p:nvPr/>
        </p:nvSpPr>
        <p:spPr bwMode="auto">
          <a:xfrm>
            <a:off x="10969942" y="2247900"/>
            <a:ext cx="507868" cy="152400"/>
          </a:xfrm>
          <a:prstGeom prst="rect">
            <a:avLst/>
          </a:prstGeom>
          <a:solidFill>
            <a:srgbClr val="777777"/>
          </a:solidFill>
          <a:ln w="9525">
            <a:solidFill>
              <a:schemeClr val="tx1"/>
            </a:solidFill>
            <a:miter lim="800000"/>
            <a:headEnd/>
            <a:tailEnd/>
          </a:ln>
        </p:spPr>
        <p:txBody>
          <a:bodyPr wrap="none" anchor="ctr"/>
          <a:lstStyle/>
          <a:p>
            <a:pPr algn="ctr"/>
            <a:endParaRPr lang="en-US" sz="1000" b="0">
              <a:solidFill>
                <a:schemeClr val="bg1"/>
              </a:solidFill>
              <a:latin typeface="Arial" charset="0"/>
            </a:endParaRPr>
          </a:p>
        </p:txBody>
      </p:sp>
      <p:sp>
        <p:nvSpPr>
          <p:cNvPr id="33820" name="Rectangle 69"/>
          <p:cNvSpPr>
            <a:spLocks noChangeArrowheads="1"/>
          </p:cNvSpPr>
          <p:nvPr/>
        </p:nvSpPr>
        <p:spPr bwMode="auto">
          <a:xfrm>
            <a:off x="10969942" y="2400300"/>
            <a:ext cx="507868"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21" name="Rectangle 70"/>
          <p:cNvSpPr>
            <a:spLocks noChangeArrowheads="1"/>
          </p:cNvSpPr>
          <p:nvPr/>
        </p:nvSpPr>
        <p:spPr bwMode="auto">
          <a:xfrm>
            <a:off x="10969942" y="2552700"/>
            <a:ext cx="507868"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22" name="Rectangle 71"/>
          <p:cNvSpPr>
            <a:spLocks noChangeArrowheads="1"/>
          </p:cNvSpPr>
          <p:nvPr/>
        </p:nvSpPr>
        <p:spPr bwMode="auto">
          <a:xfrm>
            <a:off x="10969942" y="2705100"/>
            <a:ext cx="507868"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sp>
        <p:nvSpPr>
          <p:cNvPr id="33823" name="Rectangle 72"/>
          <p:cNvSpPr>
            <a:spLocks noChangeArrowheads="1"/>
          </p:cNvSpPr>
          <p:nvPr/>
        </p:nvSpPr>
        <p:spPr bwMode="auto">
          <a:xfrm>
            <a:off x="10969942" y="2857500"/>
            <a:ext cx="507868" cy="152400"/>
          </a:xfrm>
          <a:prstGeom prst="rect">
            <a:avLst/>
          </a:prstGeom>
          <a:solidFill>
            <a:srgbClr val="EAEAEA"/>
          </a:solidFill>
          <a:ln w="9525">
            <a:solidFill>
              <a:schemeClr val="tx1"/>
            </a:solidFill>
            <a:miter lim="800000"/>
            <a:headEnd/>
            <a:tailEnd/>
          </a:ln>
        </p:spPr>
        <p:txBody>
          <a:bodyPr wrap="none" anchor="ctr"/>
          <a:lstStyle/>
          <a:p>
            <a:endParaRPr lang="en-US" sz="1000" b="0">
              <a:latin typeface="Arial" charset="0"/>
            </a:endParaRPr>
          </a:p>
        </p:txBody>
      </p:sp>
      <p:cxnSp>
        <p:nvCxnSpPr>
          <p:cNvPr id="33824" name="AutoShape 73"/>
          <p:cNvCxnSpPr>
            <a:cxnSpLocks noChangeShapeType="1"/>
            <a:stCxn id="33813" idx="0"/>
            <a:endCxn id="33820" idx="1"/>
          </p:cNvCxnSpPr>
          <p:nvPr/>
        </p:nvCxnSpPr>
        <p:spPr bwMode="auto">
          <a:xfrm>
            <a:off x="10665222" y="2435226"/>
            <a:ext cx="304721" cy="41275"/>
          </a:xfrm>
          <a:prstGeom prst="straightConnector1">
            <a:avLst/>
          </a:prstGeom>
          <a:noFill/>
          <a:ln w="19050">
            <a:solidFill>
              <a:schemeClr val="tx1"/>
            </a:solidFill>
            <a:round/>
            <a:headEnd/>
            <a:tailEnd/>
          </a:ln>
        </p:spPr>
      </p:cxnSp>
      <p:sp>
        <p:nvSpPr>
          <p:cNvPr id="33825" name="Rectangle 74"/>
          <p:cNvSpPr>
            <a:spLocks noChangeArrowheads="1"/>
          </p:cNvSpPr>
          <p:nvPr/>
        </p:nvSpPr>
        <p:spPr bwMode="auto">
          <a:xfrm>
            <a:off x="1015736" y="1943100"/>
            <a:ext cx="2133044" cy="1676400"/>
          </a:xfrm>
          <a:prstGeom prst="rect">
            <a:avLst/>
          </a:prstGeom>
          <a:solidFill>
            <a:schemeClr val="bg1">
              <a:lumMod val="95000"/>
            </a:schemeClr>
          </a:solidFill>
          <a:ln w="9525">
            <a:solidFill>
              <a:schemeClr val="tx1"/>
            </a:solidFill>
            <a:miter lim="800000"/>
            <a:headEnd/>
            <a:tailEnd/>
          </a:ln>
        </p:spPr>
        <p:txBody>
          <a:bodyPr wrap="none" anchor="ctr"/>
          <a:lstStyle/>
          <a:p>
            <a:pPr algn="ctr"/>
            <a:endParaRPr lang="en-US" b="0">
              <a:latin typeface="Arial" charset="0"/>
            </a:endParaRPr>
          </a:p>
        </p:txBody>
      </p:sp>
      <p:sp>
        <p:nvSpPr>
          <p:cNvPr id="33826" name="Rectangle 75"/>
          <p:cNvSpPr>
            <a:spLocks noChangeArrowheads="1"/>
          </p:cNvSpPr>
          <p:nvPr/>
        </p:nvSpPr>
        <p:spPr bwMode="auto">
          <a:xfrm>
            <a:off x="1929897" y="2095500"/>
            <a:ext cx="812588"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3827" name="Text Box 76"/>
          <p:cNvSpPr txBox="1">
            <a:spLocks noChangeArrowheads="1"/>
          </p:cNvSpPr>
          <p:nvPr/>
        </p:nvSpPr>
        <p:spPr bwMode="auto">
          <a:xfrm>
            <a:off x="1400269" y="2095501"/>
            <a:ext cx="561371" cy="246221"/>
          </a:xfrm>
          <a:prstGeom prst="rect">
            <a:avLst/>
          </a:prstGeom>
          <a:noFill/>
          <a:ln w="9525">
            <a:noFill/>
            <a:miter lim="800000"/>
            <a:headEnd/>
            <a:tailEnd/>
          </a:ln>
        </p:spPr>
        <p:txBody>
          <a:bodyPr wrap="none">
            <a:spAutoFit/>
          </a:bodyPr>
          <a:lstStyle/>
          <a:p>
            <a:pPr algn="r"/>
            <a:r>
              <a:rPr lang="en-US" sz="1000" b="0">
                <a:latin typeface="Arial" charset="0"/>
              </a:rPr>
              <a:t>Name:</a:t>
            </a:r>
          </a:p>
        </p:txBody>
      </p:sp>
      <p:sp>
        <p:nvSpPr>
          <p:cNvPr id="33828" name="Rectangle 77"/>
          <p:cNvSpPr>
            <a:spLocks noChangeArrowheads="1"/>
          </p:cNvSpPr>
          <p:nvPr/>
        </p:nvSpPr>
        <p:spPr bwMode="auto">
          <a:xfrm>
            <a:off x="1929897" y="2400300"/>
            <a:ext cx="812588"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3829" name="Text Box 78"/>
          <p:cNvSpPr txBox="1">
            <a:spLocks noChangeArrowheads="1"/>
          </p:cNvSpPr>
          <p:nvPr/>
        </p:nvSpPr>
        <p:spPr bwMode="auto">
          <a:xfrm>
            <a:off x="1399754" y="2400301"/>
            <a:ext cx="559769" cy="246221"/>
          </a:xfrm>
          <a:prstGeom prst="rect">
            <a:avLst/>
          </a:prstGeom>
          <a:noFill/>
          <a:ln w="9525">
            <a:noFill/>
            <a:miter lim="800000"/>
            <a:headEnd/>
            <a:tailEnd/>
          </a:ln>
        </p:spPr>
        <p:txBody>
          <a:bodyPr wrap="none">
            <a:spAutoFit/>
          </a:bodyPr>
          <a:lstStyle/>
          <a:p>
            <a:pPr algn="r"/>
            <a:r>
              <a:rPr lang="en-US" sz="1000" b="0">
                <a:latin typeface="Arial" charset="0"/>
              </a:rPr>
              <a:t>Street:</a:t>
            </a:r>
          </a:p>
        </p:txBody>
      </p:sp>
      <p:sp>
        <p:nvSpPr>
          <p:cNvPr id="33830" name="Rectangle 79"/>
          <p:cNvSpPr>
            <a:spLocks noChangeArrowheads="1"/>
          </p:cNvSpPr>
          <p:nvPr/>
        </p:nvSpPr>
        <p:spPr bwMode="auto">
          <a:xfrm>
            <a:off x="1929897" y="2705100"/>
            <a:ext cx="812588"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3831" name="Text Box 80"/>
          <p:cNvSpPr txBox="1">
            <a:spLocks noChangeArrowheads="1"/>
          </p:cNvSpPr>
          <p:nvPr/>
        </p:nvSpPr>
        <p:spPr bwMode="auto">
          <a:xfrm>
            <a:off x="1518377" y="2705101"/>
            <a:ext cx="441146" cy="246221"/>
          </a:xfrm>
          <a:prstGeom prst="rect">
            <a:avLst/>
          </a:prstGeom>
          <a:noFill/>
          <a:ln w="9525">
            <a:noFill/>
            <a:miter lim="800000"/>
            <a:headEnd/>
            <a:tailEnd/>
          </a:ln>
        </p:spPr>
        <p:txBody>
          <a:bodyPr wrap="none">
            <a:spAutoFit/>
          </a:bodyPr>
          <a:lstStyle/>
          <a:p>
            <a:pPr algn="r"/>
            <a:r>
              <a:rPr lang="en-US" sz="1000" b="0">
                <a:latin typeface="Arial" charset="0"/>
              </a:rPr>
              <a:t>City:</a:t>
            </a:r>
          </a:p>
        </p:txBody>
      </p:sp>
      <p:sp>
        <p:nvSpPr>
          <p:cNvPr id="33832" name="Rectangle 81"/>
          <p:cNvSpPr>
            <a:spLocks noChangeArrowheads="1"/>
          </p:cNvSpPr>
          <p:nvPr/>
        </p:nvSpPr>
        <p:spPr bwMode="auto">
          <a:xfrm>
            <a:off x="1929897" y="3009900"/>
            <a:ext cx="812588" cy="2286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3833" name="Text Box 82"/>
          <p:cNvSpPr txBox="1">
            <a:spLocks noChangeArrowheads="1"/>
          </p:cNvSpPr>
          <p:nvPr/>
        </p:nvSpPr>
        <p:spPr bwMode="auto">
          <a:xfrm>
            <a:off x="1551078" y="3009901"/>
            <a:ext cx="397865" cy="246221"/>
          </a:xfrm>
          <a:prstGeom prst="rect">
            <a:avLst/>
          </a:prstGeom>
          <a:noFill/>
          <a:ln w="9525">
            <a:noFill/>
            <a:miter lim="800000"/>
            <a:headEnd/>
            <a:tailEnd/>
          </a:ln>
        </p:spPr>
        <p:txBody>
          <a:bodyPr wrap="none">
            <a:spAutoFit/>
          </a:bodyPr>
          <a:lstStyle/>
          <a:p>
            <a:pPr algn="r"/>
            <a:r>
              <a:rPr lang="en-US" sz="1000" b="0">
                <a:latin typeface="Arial" charset="0"/>
              </a:rPr>
              <a:t>Zip:</a:t>
            </a:r>
          </a:p>
        </p:txBody>
      </p:sp>
      <p:sp>
        <p:nvSpPr>
          <p:cNvPr id="33834" name="Text Box 83"/>
          <p:cNvSpPr txBox="1">
            <a:spLocks noChangeArrowheads="1"/>
          </p:cNvSpPr>
          <p:nvPr/>
        </p:nvSpPr>
        <p:spPr bwMode="auto">
          <a:xfrm>
            <a:off x="1218883" y="3770313"/>
            <a:ext cx="1700594" cy="446276"/>
          </a:xfrm>
          <a:prstGeom prst="rect">
            <a:avLst/>
          </a:prstGeom>
          <a:noFill/>
          <a:ln w="9525">
            <a:noFill/>
            <a:miter lim="800000"/>
            <a:headEnd/>
            <a:tailEnd/>
          </a:ln>
        </p:spPr>
        <p:txBody>
          <a:bodyPr wrap="none">
            <a:spAutoFit/>
          </a:bodyPr>
          <a:lstStyle/>
          <a:p>
            <a:r>
              <a:rPr lang="en-US"/>
              <a:t>Web Forms</a:t>
            </a:r>
          </a:p>
        </p:txBody>
      </p:sp>
      <p:sp>
        <p:nvSpPr>
          <p:cNvPr id="33835" name="Text Box 84"/>
          <p:cNvSpPr txBox="1">
            <a:spLocks noChangeArrowheads="1"/>
          </p:cNvSpPr>
          <p:nvPr/>
        </p:nvSpPr>
        <p:spPr bwMode="auto">
          <a:xfrm>
            <a:off x="5603475" y="3770313"/>
            <a:ext cx="1183337" cy="446276"/>
          </a:xfrm>
          <a:prstGeom prst="rect">
            <a:avLst/>
          </a:prstGeom>
          <a:noFill/>
          <a:ln w="9525">
            <a:noFill/>
            <a:miter lim="800000"/>
            <a:headEnd/>
            <a:tailEnd/>
          </a:ln>
        </p:spPr>
        <p:txBody>
          <a:bodyPr wrap="none">
            <a:spAutoFit/>
          </a:bodyPr>
          <a:lstStyle/>
          <a:p>
            <a:r>
              <a:rPr lang="en-US"/>
              <a:t>Objects</a:t>
            </a:r>
          </a:p>
        </p:txBody>
      </p:sp>
      <p:sp>
        <p:nvSpPr>
          <p:cNvPr id="33836" name="Text Box 85"/>
          <p:cNvSpPr txBox="1">
            <a:spLocks noChangeArrowheads="1"/>
          </p:cNvSpPr>
          <p:nvPr/>
        </p:nvSpPr>
        <p:spPr bwMode="auto">
          <a:xfrm>
            <a:off x="9547913" y="3770313"/>
            <a:ext cx="1250663" cy="446276"/>
          </a:xfrm>
          <a:prstGeom prst="rect">
            <a:avLst/>
          </a:prstGeom>
          <a:noFill/>
          <a:ln w="9525">
            <a:noFill/>
            <a:miter lim="800000"/>
            <a:headEnd/>
            <a:tailEnd/>
          </a:ln>
        </p:spPr>
        <p:txBody>
          <a:bodyPr wrap="none">
            <a:spAutoFit/>
          </a:bodyPr>
          <a:lstStyle/>
          <a:p>
            <a:r>
              <a:rPr lang="en-US"/>
              <a:t>RDBMS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09775" y="238125"/>
            <a:ext cx="10360025" cy="1028700"/>
          </a:xfrm>
        </p:spPr>
        <p:txBody>
          <a:bodyPr/>
          <a:lstStyle/>
          <a:p>
            <a:r>
              <a:rPr lang="en-US" sz="3600" b="1" dirty="0" smtClean="0"/>
              <a:t>Key Question: Impact on Agility</a:t>
            </a:r>
            <a:endParaRPr lang="en-US" sz="3600" b="1" dirty="0"/>
          </a:p>
        </p:txBody>
      </p:sp>
      <p:sp>
        <p:nvSpPr>
          <p:cNvPr id="3" name="Content Placeholder 2"/>
          <p:cNvSpPr>
            <a:spLocks noGrp="1"/>
          </p:cNvSpPr>
          <p:nvPr>
            <p:ph idx="4294967295"/>
          </p:nvPr>
        </p:nvSpPr>
        <p:spPr>
          <a:xfrm>
            <a:off x="4951413" y="1371600"/>
            <a:ext cx="7008812" cy="4800600"/>
          </a:xfrm>
        </p:spPr>
        <p:txBody>
          <a:bodyPr/>
          <a:lstStyle/>
          <a:p>
            <a:pPr marL="457200" indent="-271463"/>
            <a:r>
              <a:rPr lang="en-US" sz="2600" dirty="0" smtClean="0"/>
              <a:t>What impact do zero translation NoSQL systems have on system agility?</a:t>
            </a:r>
          </a:p>
          <a:p>
            <a:pPr marL="457200" indent="-271463"/>
            <a:r>
              <a:rPr lang="en-US" sz="2600" b="1" dirty="0" smtClean="0"/>
              <a:t>Agility</a:t>
            </a:r>
            <a:r>
              <a:rPr lang="en-US" sz="2600" dirty="0" smtClean="0"/>
              <a:t>: the ability to quickly react to changing business requirements at any stage of the software development lifecycle</a:t>
            </a:r>
          </a:p>
          <a:p>
            <a:pPr marL="457200" indent="-271463"/>
            <a:r>
              <a:rPr lang="en-US" sz="2600" b="1" dirty="0" smtClean="0"/>
              <a:t>Question:</a:t>
            </a:r>
            <a:r>
              <a:rPr lang="en-US" sz="2600" dirty="0" smtClean="0"/>
              <a:t> Big impact or little impact?</a:t>
            </a:r>
          </a:p>
          <a:p>
            <a:pPr marL="457200" indent="-271463"/>
            <a:r>
              <a:rPr lang="en-US" sz="2600" b="1" dirty="0" smtClean="0"/>
              <a:t>Answer: </a:t>
            </a:r>
            <a:r>
              <a:rPr lang="en-US" sz="2600" dirty="0" smtClean="0"/>
              <a:t>Big </a:t>
            </a:r>
            <a:r>
              <a:rPr lang="en-US" sz="2600" dirty="0" smtClean="0"/>
              <a:t>impact when you have complex or highly variable data</a:t>
            </a:r>
            <a:endParaRPr lang="en-US" sz="2600" dirty="0"/>
          </a:p>
        </p:txBody>
      </p:sp>
      <p:sp>
        <p:nvSpPr>
          <p:cNvPr id="5" name="Slide Number Placeholder 4"/>
          <p:cNvSpPr>
            <a:spLocks noGrp="1"/>
          </p:cNvSpPr>
          <p:nvPr>
            <p:ph type="sldNum" sz="quarter" idx="4294967295"/>
          </p:nvPr>
        </p:nvSpPr>
        <p:spPr>
          <a:xfrm>
            <a:off x="9345613" y="6356350"/>
            <a:ext cx="2843212" cy="365125"/>
          </a:xfrm>
          <a:prstGeom prst="rect">
            <a:avLst/>
          </a:prstGeom>
        </p:spPr>
        <p:txBody>
          <a:bodyPr/>
          <a:lstStyle/>
          <a:p>
            <a:fld id="{703980CE-28AE-431E-BA42-FDDA00F2B7E0}" type="slidenum">
              <a:rPr lang="en-US" smtClean="0"/>
              <a:pPr/>
              <a:t>36</a:t>
            </a:fld>
            <a:endParaRPr lang="en-US" dirty="0"/>
          </a:p>
        </p:txBody>
      </p:sp>
      <p:pic>
        <p:nvPicPr>
          <p:cNvPr id="1026" name="Picture 2"/>
          <p:cNvPicPr>
            <a:picLocks noChangeAspect="1" noChangeArrowheads="1"/>
          </p:cNvPicPr>
          <p:nvPr/>
        </p:nvPicPr>
        <p:blipFill>
          <a:blip r:embed="rId2" cstate="print"/>
          <a:srcRect l="32451"/>
          <a:stretch>
            <a:fillRect/>
          </a:stretch>
        </p:blipFill>
        <p:spPr bwMode="auto">
          <a:xfrm>
            <a:off x="495299" y="1371600"/>
            <a:ext cx="4459748" cy="371475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4294967295"/>
          </p:nvPr>
        </p:nvSpPr>
        <p:spPr>
          <a:xfrm>
            <a:off x="11426825" y="6245225"/>
            <a:ext cx="762000" cy="476250"/>
          </a:xfrm>
          <a:prstGeom prst="rect">
            <a:avLst/>
          </a:prstGeom>
        </p:spPr>
        <p:txBody>
          <a:bodyPr/>
          <a:lstStyle/>
          <a:p>
            <a:pPr algn="r"/>
            <a:fld id="{01FFFD6C-30F0-4302-89D5-09BAC2AABA0E}" type="slidenum">
              <a:rPr lang="en-US" sz="1200"/>
              <a:pPr algn="r"/>
              <a:t>37</a:t>
            </a:fld>
            <a:endParaRPr lang="en-US" sz="1200" dirty="0"/>
          </a:p>
        </p:txBody>
      </p:sp>
      <p:sp>
        <p:nvSpPr>
          <p:cNvPr id="163842" name="Rectangle 2"/>
          <p:cNvSpPr>
            <a:spLocks noGrp="1" noChangeArrowheads="1"/>
          </p:cNvSpPr>
          <p:nvPr>
            <p:ph type="title" idx="4294967295"/>
          </p:nvPr>
        </p:nvSpPr>
        <p:spPr>
          <a:xfrm>
            <a:off x="1865313" y="268288"/>
            <a:ext cx="11037887" cy="968375"/>
          </a:xfrm>
        </p:spPr>
        <p:txBody>
          <a:bodyPr/>
          <a:lstStyle/>
          <a:p>
            <a:r>
              <a:rPr lang="en-US" sz="3600" b="1" dirty="0"/>
              <a:t>The Heart of the Enterprise</a:t>
            </a:r>
          </a:p>
        </p:txBody>
      </p:sp>
      <p:sp>
        <p:nvSpPr>
          <p:cNvPr id="163845" name="AutoShape 5"/>
          <p:cNvSpPr>
            <a:spLocks noChangeArrowheads="1"/>
          </p:cNvSpPr>
          <p:nvPr/>
        </p:nvSpPr>
        <p:spPr bwMode="auto">
          <a:xfrm>
            <a:off x="2742485" y="1219200"/>
            <a:ext cx="6297560" cy="3581400"/>
          </a:xfrm>
          <a:prstGeom prst="can">
            <a:avLst>
              <a:gd name="adj" fmla="val 25000"/>
            </a:avLst>
          </a:prstGeom>
          <a:solidFill>
            <a:srgbClr val="CC9900"/>
          </a:solidFill>
          <a:ln w="57150">
            <a:solidFill>
              <a:srgbClr val="9E0000"/>
            </a:solidFill>
            <a:round/>
            <a:headEnd/>
            <a:tailEnd/>
          </a:ln>
          <a:effectLst/>
        </p:spPr>
        <p:txBody>
          <a:bodyPr wrap="none" anchor="ctr"/>
          <a:lstStyle/>
          <a:p>
            <a:endParaRPr lang="en-US"/>
          </a:p>
        </p:txBody>
      </p:sp>
      <p:sp>
        <p:nvSpPr>
          <p:cNvPr id="163846" name="Text Box 6"/>
          <p:cNvSpPr txBox="1">
            <a:spLocks noChangeArrowheads="1"/>
          </p:cNvSpPr>
          <p:nvPr/>
        </p:nvSpPr>
        <p:spPr bwMode="auto">
          <a:xfrm>
            <a:off x="3555074" y="1371600"/>
            <a:ext cx="5078677" cy="579438"/>
          </a:xfrm>
          <a:prstGeom prst="rect">
            <a:avLst/>
          </a:prstGeom>
          <a:noFill/>
          <a:ln w="9525" algn="ctr">
            <a:noFill/>
            <a:miter lim="800000"/>
            <a:headEnd/>
            <a:tailEnd/>
          </a:ln>
          <a:effectLst/>
        </p:spPr>
        <p:txBody>
          <a:bodyPr>
            <a:spAutoFit/>
          </a:bodyPr>
          <a:lstStyle/>
          <a:p>
            <a:pPr algn="ctr">
              <a:buFontTx/>
              <a:buNone/>
            </a:pPr>
            <a:r>
              <a:rPr lang="en-US" sz="3200" b="1">
                <a:latin typeface="Arial Narrow" pitchFamily="34" charset="0"/>
              </a:rPr>
              <a:t>The Metadata Registry</a:t>
            </a:r>
          </a:p>
        </p:txBody>
      </p:sp>
      <p:pic>
        <p:nvPicPr>
          <p:cNvPr id="163848" name="Picture 8" descr="MCj04326000000[1]"/>
          <p:cNvPicPr>
            <a:picLocks noChangeAspect="1" noChangeArrowheads="1"/>
          </p:cNvPicPr>
          <p:nvPr/>
        </p:nvPicPr>
        <p:blipFill>
          <a:blip r:embed="rId2" cstate="screen"/>
          <a:srcRect/>
          <a:stretch>
            <a:fillRect/>
          </a:stretch>
        </p:blipFill>
        <p:spPr bwMode="auto">
          <a:xfrm>
            <a:off x="3859794" y="1981200"/>
            <a:ext cx="3859795" cy="2895600"/>
          </a:xfrm>
          <a:prstGeom prst="rect">
            <a:avLst/>
          </a:prstGeom>
          <a:noFill/>
        </p:spPr>
      </p:pic>
      <p:sp>
        <p:nvSpPr>
          <p:cNvPr id="163849" name="Text Box 9"/>
          <p:cNvSpPr txBox="1">
            <a:spLocks noChangeArrowheads="1"/>
          </p:cNvSpPr>
          <p:nvPr/>
        </p:nvSpPr>
        <p:spPr bwMode="auto">
          <a:xfrm>
            <a:off x="1218883" y="4914901"/>
            <a:ext cx="9162780" cy="1154162"/>
          </a:xfrm>
          <a:prstGeom prst="rect">
            <a:avLst/>
          </a:prstGeom>
          <a:noFill/>
          <a:ln w="9525" algn="ctr">
            <a:noFill/>
            <a:miter lim="800000"/>
            <a:headEnd/>
            <a:tailEnd/>
          </a:ln>
          <a:effectLst/>
        </p:spPr>
        <p:txBody>
          <a:bodyPr wrap="square">
            <a:spAutoFit/>
          </a:bodyPr>
          <a:lstStyle/>
          <a:p>
            <a:pPr>
              <a:buFontTx/>
              <a:buNone/>
            </a:pPr>
            <a:r>
              <a:rPr lang="en-US" b="0" dirty="0"/>
              <a:t>A metadata registry is a central location in an organization where metadata definitions are stored and maintained in a controlled method. </a:t>
            </a:r>
          </a:p>
        </p:txBody>
      </p:sp>
      <p:sp>
        <p:nvSpPr>
          <p:cNvPr id="163850" name="Text Box 10"/>
          <p:cNvSpPr txBox="1">
            <a:spLocks noChangeArrowheads="1"/>
          </p:cNvSpPr>
          <p:nvPr/>
        </p:nvSpPr>
        <p:spPr bwMode="auto">
          <a:xfrm>
            <a:off x="5891265" y="6172200"/>
            <a:ext cx="3756156" cy="307777"/>
          </a:xfrm>
          <a:prstGeom prst="rect">
            <a:avLst/>
          </a:prstGeom>
          <a:noFill/>
          <a:ln w="9525" algn="ctr">
            <a:noFill/>
            <a:miter lim="800000"/>
            <a:headEnd/>
            <a:tailEnd/>
          </a:ln>
          <a:effectLst/>
        </p:spPr>
        <p:txBody>
          <a:bodyPr wrap="none">
            <a:spAutoFit/>
          </a:bodyPr>
          <a:lstStyle/>
          <a:p>
            <a:pPr>
              <a:buFontTx/>
              <a:buNone/>
            </a:pPr>
            <a:r>
              <a:rPr lang="en-US" sz="1400" dirty="0"/>
              <a:t>http://en.wikipedia.org/wiki/Metadata_registry</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mj-lt"/>
              </a:rPr>
              <a:t>Registry vs. Repository</a:t>
            </a:r>
            <a:endParaRPr lang="en-US" b="1" dirty="0">
              <a:latin typeface="+mj-lt"/>
            </a:endParaRPr>
          </a:p>
        </p:txBody>
      </p:sp>
      <p:sp>
        <p:nvSpPr>
          <p:cNvPr id="3" name="Content Placeholder 2"/>
          <p:cNvSpPr>
            <a:spLocks noGrp="1"/>
          </p:cNvSpPr>
          <p:nvPr>
            <p:ph sz="half" idx="1"/>
          </p:nvPr>
        </p:nvSpPr>
        <p:spPr>
          <a:xfrm>
            <a:off x="673100" y="4143375"/>
            <a:ext cx="5257800" cy="2073276"/>
          </a:xfrm>
        </p:spPr>
        <p:txBody>
          <a:bodyPr/>
          <a:lstStyle/>
          <a:p>
            <a:r>
              <a:rPr lang="en-US" dirty="0" smtClean="0"/>
              <a:t>A curated collection of </a:t>
            </a:r>
            <a:r>
              <a:rPr lang="en-US" b="1" dirty="0" smtClean="0"/>
              <a:t>non-duplicative</a:t>
            </a:r>
            <a:r>
              <a:rPr lang="en-US" dirty="0" smtClean="0"/>
              <a:t> data elements</a:t>
            </a:r>
          </a:p>
          <a:p>
            <a:r>
              <a:rPr lang="en-US" dirty="0" smtClean="0"/>
              <a:t>A </a:t>
            </a:r>
            <a:r>
              <a:rPr lang="en-US" b="1" dirty="0" smtClean="0"/>
              <a:t>searchable</a:t>
            </a:r>
            <a:r>
              <a:rPr lang="en-US" dirty="0" smtClean="0"/>
              <a:t> single point of truth</a:t>
            </a:r>
          </a:p>
          <a:p>
            <a:r>
              <a:rPr lang="en-US" dirty="0" smtClean="0"/>
              <a:t>Curate: to select</a:t>
            </a:r>
            <a:r>
              <a:rPr lang="en-US" dirty="0" smtClean="0"/>
              <a:t>, organize, and look after the items in </a:t>
            </a:r>
            <a:r>
              <a:rPr lang="en-US" dirty="0" smtClean="0"/>
              <a:t>a </a:t>
            </a:r>
            <a:r>
              <a:rPr lang="en-US" dirty="0" smtClean="0"/>
              <a:t>collection </a:t>
            </a:r>
            <a:endParaRPr lang="en-US" dirty="0" smtClean="0"/>
          </a:p>
          <a:p>
            <a:endParaRPr lang="en-US" dirty="0"/>
          </a:p>
        </p:txBody>
      </p:sp>
      <p:sp>
        <p:nvSpPr>
          <p:cNvPr id="4" name="Content Placeholder 3"/>
          <p:cNvSpPr>
            <a:spLocks noGrp="1"/>
          </p:cNvSpPr>
          <p:nvPr>
            <p:ph sz="half" idx="2"/>
          </p:nvPr>
        </p:nvSpPr>
        <p:spPr>
          <a:xfrm>
            <a:off x="6384925" y="4257675"/>
            <a:ext cx="5270499" cy="1730375"/>
          </a:xfrm>
        </p:spPr>
        <p:txBody>
          <a:bodyPr/>
          <a:lstStyle/>
          <a:p>
            <a:r>
              <a:rPr lang="en-US" dirty="0" smtClean="0"/>
              <a:t>A dumping ground for things that can possibly be shared</a:t>
            </a:r>
          </a:p>
          <a:p>
            <a:r>
              <a:rPr lang="en-US" dirty="0" smtClean="0"/>
              <a:t>No focus on removing duplicates</a:t>
            </a:r>
          </a:p>
          <a:p>
            <a:r>
              <a:rPr lang="en-US" dirty="0" smtClean="0"/>
              <a:t>No focus on search</a:t>
            </a:r>
            <a:endParaRPr lang="en-US" dirty="0"/>
          </a:p>
        </p:txBody>
      </p:sp>
      <p:sp>
        <p:nvSpPr>
          <p:cNvPr id="5" name="TextBox 4"/>
          <p:cNvSpPr txBox="1"/>
          <p:nvPr/>
        </p:nvSpPr>
        <p:spPr>
          <a:xfrm>
            <a:off x="600075" y="1847850"/>
            <a:ext cx="1943100" cy="419100"/>
          </a:xfrm>
          <a:prstGeom prst="rect">
            <a:avLst/>
          </a:prstGeom>
          <a:noFill/>
        </p:spPr>
        <p:txBody>
          <a:bodyPr vert="horz" wrap="none" lIns="91440" tIns="0" rIns="0" bIns="0" rtlCol="0" anchor="t" anchorCtr="0">
            <a:noAutofit/>
          </a:bodyPr>
          <a:lstStyle/>
          <a:p>
            <a:pPr marL="342900" indent="-342900">
              <a:buClr>
                <a:schemeClr val="tx2"/>
              </a:buClr>
            </a:pPr>
            <a:r>
              <a:rPr lang="en-US" b="1" dirty="0" smtClean="0">
                <a:latin typeface="Arial Narrow" pitchFamily="34" charset="0"/>
              </a:rPr>
              <a:t>Registry</a:t>
            </a:r>
          </a:p>
        </p:txBody>
      </p:sp>
      <p:sp>
        <p:nvSpPr>
          <p:cNvPr id="6" name="TextBox 5"/>
          <p:cNvSpPr txBox="1"/>
          <p:nvPr/>
        </p:nvSpPr>
        <p:spPr>
          <a:xfrm>
            <a:off x="6438900" y="1924050"/>
            <a:ext cx="1943100" cy="419100"/>
          </a:xfrm>
          <a:prstGeom prst="rect">
            <a:avLst/>
          </a:prstGeom>
          <a:noFill/>
        </p:spPr>
        <p:txBody>
          <a:bodyPr vert="horz" wrap="none" lIns="91440" tIns="0" rIns="0" bIns="0" rtlCol="0" anchor="t" anchorCtr="0">
            <a:noAutofit/>
          </a:bodyPr>
          <a:lstStyle/>
          <a:p>
            <a:pPr marL="342900" indent="-342900">
              <a:buClr>
                <a:schemeClr val="tx2"/>
              </a:buClr>
            </a:pPr>
            <a:r>
              <a:rPr lang="en-US" b="1" dirty="0" smtClean="0">
                <a:latin typeface="Arial Narrow" pitchFamily="34" charset="0"/>
              </a:rPr>
              <a:t>Repository</a:t>
            </a:r>
          </a:p>
        </p:txBody>
      </p:sp>
      <p:pic>
        <p:nvPicPr>
          <p:cNvPr id="92162" name="Picture 2" descr="http://minnesotabusiness.com/sites/default/files/styles/large/public/field/image/mia.jpg?itok=FpMHN1Vt"/>
          <p:cNvPicPr>
            <a:picLocks noChangeAspect="1" noChangeArrowheads="1"/>
          </p:cNvPicPr>
          <p:nvPr/>
        </p:nvPicPr>
        <p:blipFill>
          <a:blip r:embed="rId2" cstate="print"/>
          <a:srcRect t="21333" b="26000"/>
          <a:stretch>
            <a:fillRect/>
          </a:stretch>
        </p:blipFill>
        <p:spPr bwMode="auto">
          <a:xfrm>
            <a:off x="1241425" y="2324100"/>
            <a:ext cx="4286250" cy="1504950"/>
          </a:xfrm>
          <a:prstGeom prst="rect">
            <a:avLst/>
          </a:prstGeom>
          <a:noFill/>
        </p:spPr>
      </p:pic>
      <p:pic>
        <p:nvPicPr>
          <p:cNvPr id="92164" name="Picture 4" descr="http://images.mid-day.com/images/2015/jan/Dumping-ground.jpg"/>
          <p:cNvPicPr>
            <a:picLocks noChangeAspect="1" noChangeArrowheads="1"/>
          </p:cNvPicPr>
          <p:nvPr/>
        </p:nvPicPr>
        <p:blipFill>
          <a:blip r:embed="rId3" cstate="print"/>
          <a:srcRect b="11254"/>
          <a:stretch>
            <a:fillRect/>
          </a:stretch>
        </p:blipFill>
        <p:spPr bwMode="auto">
          <a:xfrm>
            <a:off x="7604125" y="2325689"/>
            <a:ext cx="2682875" cy="1413908"/>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162" y="114300"/>
            <a:ext cx="10360501" cy="685800"/>
          </a:xfrm>
        </p:spPr>
        <p:txBody>
          <a:bodyPr>
            <a:normAutofit fontScale="90000"/>
          </a:bodyPr>
          <a:lstStyle/>
          <a:p>
            <a:r>
              <a:rPr lang="en-US" dirty="0" smtClean="0"/>
              <a:t>Metadata Manager</a:t>
            </a:r>
            <a:endParaRPr lang="en-US" dirty="0"/>
          </a:p>
        </p:txBody>
      </p:sp>
      <p:sp>
        <p:nvSpPr>
          <p:cNvPr id="4" name="Slide Number Placeholder 3"/>
          <p:cNvSpPr>
            <a:spLocks noGrp="1"/>
          </p:cNvSpPr>
          <p:nvPr>
            <p:ph type="sldNum" sz="quarter" idx="10"/>
          </p:nvPr>
        </p:nvSpPr>
        <p:spPr/>
        <p:txBody>
          <a:bodyPr/>
          <a:lstStyle/>
          <a:p>
            <a:pPr>
              <a:defRPr/>
            </a:pPr>
            <a:fld id="{E141E93A-0CD0-B146-88D5-A1851004B248}" type="slidenum">
              <a:rPr lang="en-US" smtClean="0"/>
              <a:pPr>
                <a:defRPr/>
              </a:pPr>
              <a:t>39</a:t>
            </a:fld>
            <a:endParaRPr lang="en-US" dirty="0"/>
          </a:p>
        </p:txBody>
      </p:sp>
      <p:pic>
        <p:nvPicPr>
          <p:cNvPr id="1028" name="Picture 4"/>
          <p:cNvPicPr>
            <a:picLocks noChangeAspect="1" noChangeArrowheads="1"/>
          </p:cNvPicPr>
          <p:nvPr/>
        </p:nvPicPr>
        <p:blipFill>
          <a:blip r:embed="rId2" cstate="screen"/>
          <a:srcRect/>
          <a:stretch>
            <a:fillRect/>
          </a:stretch>
        </p:blipFill>
        <p:spPr bwMode="auto">
          <a:xfrm>
            <a:off x="1066522" y="914400"/>
            <a:ext cx="9751060" cy="5735018"/>
          </a:xfrm>
          <a:prstGeom prst="rect">
            <a:avLst/>
          </a:prstGeom>
          <a:noFill/>
          <a:ln w="19050">
            <a:solidFill>
              <a:schemeClr val="tx1"/>
            </a:solid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93889" y="201613"/>
            <a:ext cx="8164512" cy="968375"/>
          </a:xfrm>
        </p:spPr>
        <p:txBody>
          <a:bodyPr/>
          <a:lstStyle/>
          <a:p>
            <a:r>
              <a:rPr lang="en-US" sz="3600" b="1" dirty="0" smtClean="0"/>
              <a:t>Electronic Certificate of Real Estate</a:t>
            </a:r>
            <a:endParaRPr lang="en-US" sz="3600" b="1" dirty="0"/>
          </a:p>
        </p:txBody>
      </p:sp>
      <p:sp>
        <p:nvSpPr>
          <p:cNvPr id="4" name="Slide Number Placeholder 3"/>
          <p:cNvSpPr>
            <a:spLocks noGrp="1"/>
          </p:cNvSpPr>
          <p:nvPr>
            <p:ph type="sldNum" sz="quarter" idx="4294967295"/>
          </p:nvPr>
        </p:nvSpPr>
        <p:spPr>
          <a:xfrm>
            <a:off x="11477625" y="62484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4</a:t>
            </a:fld>
            <a:endParaRPr lang="en-US" sz="1600" dirty="0">
              <a:solidFill>
                <a:schemeClr val="bg1">
                  <a:lumMod val="50000"/>
                </a:schemeClr>
              </a:solidFill>
            </a:endParaRPr>
          </a:p>
        </p:txBody>
      </p:sp>
      <p:pic>
        <p:nvPicPr>
          <p:cNvPr id="6" name="Picture 7"/>
          <p:cNvPicPr>
            <a:picLocks noChangeAspect="1" noChangeArrowheads="1"/>
          </p:cNvPicPr>
          <p:nvPr/>
        </p:nvPicPr>
        <p:blipFill>
          <a:blip r:embed="rId2" cstate="screen"/>
          <a:srcRect/>
          <a:stretch>
            <a:fillRect/>
          </a:stretch>
        </p:blipFill>
        <p:spPr bwMode="auto">
          <a:xfrm>
            <a:off x="914162" y="1257300"/>
            <a:ext cx="6856214" cy="4901828"/>
          </a:xfrm>
          <a:prstGeom prst="rect">
            <a:avLst/>
          </a:prstGeom>
          <a:noFill/>
        </p:spPr>
      </p:pic>
      <p:sp>
        <p:nvSpPr>
          <p:cNvPr id="7" name="TextBox 6"/>
          <p:cNvSpPr txBox="1"/>
          <p:nvPr/>
        </p:nvSpPr>
        <p:spPr>
          <a:xfrm>
            <a:off x="8075097" y="2514601"/>
            <a:ext cx="2374624" cy="800219"/>
          </a:xfrm>
          <a:prstGeom prst="rect">
            <a:avLst/>
          </a:prstGeom>
          <a:noFill/>
        </p:spPr>
        <p:txBody>
          <a:bodyPr wrap="none" rtlCol="0">
            <a:spAutoFit/>
          </a:bodyPr>
          <a:lstStyle/>
          <a:p>
            <a:r>
              <a:rPr lang="en-US" dirty="0" smtClean="0"/>
              <a:t>1 Document</a:t>
            </a:r>
          </a:p>
          <a:p>
            <a:r>
              <a:rPr lang="en-US" dirty="0" smtClean="0"/>
              <a:t>= 44 SQL inserts</a:t>
            </a:r>
            <a:endParaRPr lang="en-US" dirty="0"/>
          </a:p>
        </p:txBody>
      </p:sp>
      <p:sp>
        <p:nvSpPr>
          <p:cNvPr id="8" name="TextBox 7"/>
          <p:cNvSpPr txBox="1"/>
          <p:nvPr/>
        </p:nvSpPr>
        <p:spPr>
          <a:xfrm>
            <a:off x="8227458" y="1371601"/>
            <a:ext cx="2032929" cy="446276"/>
          </a:xfrm>
          <a:prstGeom prst="rect">
            <a:avLst/>
          </a:prstGeom>
          <a:noFill/>
        </p:spPr>
        <p:txBody>
          <a:bodyPr wrap="none" rtlCol="0">
            <a:spAutoFit/>
          </a:bodyPr>
          <a:lstStyle/>
          <a:p>
            <a:r>
              <a:rPr lang="en-US" dirty="0" smtClean="0"/>
              <a:t>Summer 2006</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716" y="0"/>
            <a:ext cx="11037658" cy="967840"/>
          </a:xfrm>
        </p:spPr>
        <p:txBody>
          <a:bodyPr/>
          <a:lstStyle/>
          <a:p>
            <a:r>
              <a:rPr lang="en-US" dirty="0" smtClean="0"/>
              <a:t>Twin Cities Financial </a:t>
            </a:r>
            <a:r>
              <a:rPr lang="en-US" dirty="0" smtClean="0"/>
              <a:t>Institution</a:t>
            </a:r>
            <a:endParaRPr lang="en-US" dirty="0"/>
          </a:p>
        </p:txBody>
      </p:sp>
      <p:sp>
        <p:nvSpPr>
          <p:cNvPr id="3" name="Slide Number Placeholder 2"/>
          <p:cNvSpPr>
            <a:spLocks noGrp="1"/>
          </p:cNvSpPr>
          <p:nvPr>
            <p:ph type="sldNum" sz="quarter" idx="10"/>
          </p:nvPr>
        </p:nvSpPr>
        <p:spPr/>
        <p:txBody>
          <a:bodyPr/>
          <a:lstStyle/>
          <a:p>
            <a:pPr>
              <a:defRPr/>
            </a:pPr>
            <a:fld id="{F798B074-17C8-9B4B-AB31-716511C0D839}" type="slidenum">
              <a:rPr lang="en-US" smtClean="0"/>
              <a:pPr>
                <a:defRPr/>
              </a:pPr>
              <a:t>40</a:t>
            </a:fld>
            <a:endParaRPr lang="en-US" dirty="0"/>
          </a:p>
        </p:txBody>
      </p:sp>
      <p:pic>
        <p:nvPicPr>
          <p:cNvPr id="5" name="Picture 4"/>
          <p:cNvPicPr>
            <a:picLocks noChangeAspect="1" noChangeArrowheads="1"/>
          </p:cNvPicPr>
          <p:nvPr/>
        </p:nvPicPr>
        <p:blipFill>
          <a:blip r:embed="rId2" cstate="screen"/>
          <a:srcRect/>
          <a:stretch>
            <a:fillRect/>
          </a:stretch>
        </p:blipFill>
        <p:spPr>
          <a:xfrm>
            <a:off x="165058" y="1257300"/>
            <a:ext cx="12023768" cy="4325938"/>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162" y="114300"/>
            <a:ext cx="10360501" cy="800100"/>
          </a:xfrm>
        </p:spPr>
        <p:txBody>
          <a:bodyPr/>
          <a:lstStyle/>
          <a:p>
            <a:r>
              <a:rPr lang="en-US" dirty="0" smtClean="0"/>
              <a:t>Federal Integrator</a:t>
            </a:r>
            <a:endParaRPr lang="en-US" dirty="0"/>
          </a:p>
        </p:txBody>
      </p:sp>
      <p:sp>
        <p:nvSpPr>
          <p:cNvPr id="4" name="Slide Number Placeholder 3"/>
          <p:cNvSpPr>
            <a:spLocks noGrp="1"/>
          </p:cNvSpPr>
          <p:nvPr>
            <p:ph type="sldNum" sz="quarter" idx="10"/>
          </p:nvPr>
        </p:nvSpPr>
        <p:spPr/>
        <p:txBody>
          <a:bodyPr/>
          <a:lstStyle/>
          <a:p>
            <a:pPr>
              <a:defRPr/>
            </a:pPr>
            <a:fld id="{E141E93A-0CD0-B146-88D5-A1851004B248}" type="slidenum">
              <a:rPr lang="en-US" smtClean="0"/>
              <a:pPr>
                <a:defRPr/>
              </a:pPr>
              <a:t>41</a:t>
            </a:fld>
            <a:endParaRPr lang="en-US" dirty="0"/>
          </a:p>
        </p:txBody>
      </p:sp>
      <p:pic>
        <p:nvPicPr>
          <p:cNvPr id="7" name="Picture 5"/>
          <p:cNvPicPr>
            <a:picLocks noChangeAspect="1" noChangeArrowheads="1"/>
          </p:cNvPicPr>
          <p:nvPr/>
        </p:nvPicPr>
        <p:blipFill>
          <a:blip r:embed="rId2" cstate="screen"/>
          <a:srcRect/>
          <a:stretch>
            <a:fillRect/>
          </a:stretch>
        </p:blipFill>
        <p:spPr bwMode="auto">
          <a:xfrm>
            <a:off x="1218883" y="1028700"/>
            <a:ext cx="9446339" cy="5017222"/>
          </a:xfrm>
          <a:prstGeom prst="rect">
            <a:avLst/>
          </a:prstGeom>
          <a:noFill/>
          <a:ln w="19050" algn="ctr">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55789" y="230188"/>
            <a:ext cx="9783762" cy="968375"/>
          </a:xfrm>
        </p:spPr>
        <p:txBody>
          <a:bodyPr/>
          <a:lstStyle/>
          <a:p>
            <a:r>
              <a:rPr lang="en-US" sz="3600" b="1" dirty="0" smtClean="0"/>
              <a:t>Minnesota Historical Society</a:t>
            </a:r>
            <a:endParaRPr lang="en-US" sz="3600" b="1" dirty="0"/>
          </a:p>
        </p:txBody>
      </p:sp>
      <p:sp>
        <p:nvSpPr>
          <p:cNvPr id="4" name="Slide Number Placeholder 3"/>
          <p:cNvSpPr>
            <a:spLocks noGrp="1"/>
          </p:cNvSpPr>
          <p:nvPr>
            <p:ph type="sldNum" sz="quarter" idx="4294967295"/>
          </p:nvPr>
        </p:nvSpPr>
        <p:spPr>
          <a:xfrm>
            <a:off x="11477625" y="6248400"/>
            <a:ext cx="711200" cy="457200"/>
          </a:xfrm>
          <a:prstGeom prst="rect">
            <a:avLst/>
          </a:prstGeom>
        </p:spPr>
        <p:txBody>
          <a:bodyPr/>
          <a:lstStyle/>
          <a:p>
            <a:pPr>
              <a:defRPr/>
            </a:pPr>
            <a:fld id="{E141E93A-0CD0-B146-88D5-A1851004B248}" type="slidenum">
              <a:rPr lang="en-US" smtClean="0"/>
              <a:pPr>
                <a:defRPr/>
              </a:pPr>
              <a:t>42</a:t>
            </a:fld>
            <a:endParaRPr lang="en-US" dirty="0"/>
          </a:p>
        </p:txBody>
      </p:sp>
      <p:pic>
        <p:nvPicPr>
          <p:cNvPr id="6" name="Picture 2"/>
          <p:cNvPicPr>
            <a:picLocks noGrp="1" noChangeAspect="1" noChangeArrowheads="1"/>
          </p:cNvPicPr>
          <p:nvPr>
            <p:ph idx="4294967295"/>
          </p:nvPr>
        </p:nvPicPr>
        <p:blipFill>
          <a:blip r:embed="rId2" cstate="screen"/>
          <a:srcRect/>
          <a:stretch>
            <a:fillRect/>
          </a:stretch>
        </p:blipFill>
        <p:spPr bwMode="auto">
          <a:xfrm>
            <a:off x="1028700" y="1581150"/>
            <a:ext cx="10360025" cy="4635500"/>
          </a:xfrm>
          <a:prstGeom prst="rect">
            <a:avLst/>
          </a:prstGeom>
          <a:noFill/>
          <a:ln w="19050">
            <a:solidFill>
              <a:schemeClr val="tx1"/>
            </a:solid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XRX Apps Demo Site</a:t>
            </a:r>
            <a:endParaRPr lang="en-US" dirty="0"/>
          </a:p>
        </p:txBody>
      </p:sp>
      <p:sp>
        <p:nvSpPr>
          <p:cNvPr id="7" name="Content Placeholder 6"/>
          <p:cNvSpPr>
            <a:spLocks noGrp="1"/>
          </p:cNvSpPr>
          <p:nvPr>
            <p:ph idx="1"/>
          </p:nvPr>
        </p:nvSpPr>
        <p:spPr>
          <a:xfrm>
            <a:off x="7008574" y="1295400"/>
            <a:ext cx="4266089" cy="4648200"/>
          </a:xfrm>
        </p:spPr>
        <p:txBody>
          <a:bodyPr/>
          <a:lstStyle/>
          <a:p>
            <a:r>
              <a:rPr lang="en-US" sz="2000" dirty="0" smtClean="0"/>
              <a:t>Demo site for danmccreary.com</a:t>
            </a:r>
          </a:p>
          <a:p>
            <a:r>
              <a:rPr lang="en-US" sz="2000" dirty="0" smtClean="0"/>
              <a:t>Some programs written under an hour with student data</a:t>
            </a:r>
          </a:p>
          <a:p>
            <a:r>
              <a:rPr lang="en-US" sz="2000" dirty="0" smtClean="0"/>
              <a:t>Several utility programs that start with template and add transformations to other formats</a:t>
            </a:r>
          </a:p>
          <a:p>
            <a:r>
              <a:rPr lang="en-US" sz="2000" dirty="0" smtClean="0"/>
              <a:t>Focus on metadata management</a:t>
            </a:r>
            <a:endParaRPr lang="en-US" sz="2000" dirty="0"/>
          </a:p>
        </p:txBody>
      </p:sp>
      <p:sp>
        <p:nvSpPr>
          <p:cNvPr id="5" name="Slide Number Placeholder 4"/>
          <p:cNvSpPr>
            <a:spLocks noGrp="1"/>
          </p:cNvSpPr>
          <p:nvPr>
            <p:ph type="sldNum" sz="quarter" idx="12"/>
          </p:nvPr>
        </p:nvSpPr>
        <p:spPr>
          <a:xfrm>
            <a:off x="11173089" y="6248400"/>
            <a:ext cx="711015" cy="457200"/>
          </a:xfrm>
        </p:spPr>
        <p:txBody>
          <a:bodyPr/>
          <a:lstStyle/>
          <a:p>
            <a:fld id="{703980CE-28AE-431E-BA42-FDDA00F2B7E0}" type="slidenum">
              <a:rPr lang="en-US" smtClean="0"/>
              <a:pPr/>
              <a:t>43</a:t>
            </a:fld>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117310" y="1524000"/>
            <a:ext cx="5205576" cy="44958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95475" y="238125"/>
            <a:ext cx="8369300" cy="800100"/>
          </a:xfrm>
        </p:spPr>
        <p:txBody>
          <a:bodyPr/>
          <a:lstStyle/>
          <a:p>
            <a:r>
              <a:rPr lang="en-US" sz="3600" b="1" dirty="0" smtClean="0"/>
              <a:t>Managed Metadata</a:t>
            </a:r>
            <a:endParaRPr lang="en-US" sz="3600" b="1" dirty="0"/>
          </a:p>
        </p:txBody>
      </p:sp>
      <p:sp>
        <p:nvSpPr>
          <p:cNvPr id="3" name="Content Placeholder 2"/>
          <p:cNvSpPr>
            <a:spLocks noGrp="1"/>
          </p:cNvSpPr>
          <p:nvPr>
            <p:ph idx="4294967295"/>
          </p:nvPr>
        </p:nvSpPr>
        <p:spPr>
          <a:xfrm>
            <a:off x="334963" y="1479550"/>
            <a:ext cx="11053762" cy="4089400"/>
          </a:xfrm>
        </p:spPr>
        <p:txBody>
          <a:bodyPr/>
          <a:lstStyle/>
          <a:p>
            <a:r>
              <a:rPr lang="en-US" dirty="0" smtClean="0"/>
              <a:t>The processes surrounding the creation and management of enterprise metadata and their definitions</a:t>
            </a:r>
          </a:p>
          <a:p>
            <a:pPr lvl="1"/>
            <a:r>
              <a:rPr lang="en-US" dirty="0" smtClean="0"/>
              <a:t>ISO 11179: "Administered Items"</a:t>
            </a:r>
          </a:p>
          <a:p>
            <a:pPr lvl="1"/>
            <a:r>
              <a:rPr lang="en-US" dirty="0" smtClean="0"/>
              <a:t>Traceability:</a:t>
            </a:r>
          </a:p>
          <a:p>
            <a:pPr lvl="2"/>
            <a:r>
              <a:rPr lang="en-US" dirty="0" smtClean="0"/>
              <a:t>Who created data definitions and when and in what context for what purpose? </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cstate="print"/>
          <a:srcRect/>
          <a:stretch>
            <a:fillRect/>
          </a:stretch>
        </p:blipFill>
        <p:spPr bwMode="auto">
          <a:xfrm>
            <a:off x="2208212" y="1143000"/>
            <a:ext cx="7662862" cy="5561610"/>
          </a:xfrm>
          <a:prstGeom prst="rect">
            <a:avLst/>
          </a:prstGeom>
          <a:noFill/>
          <a:ln w="9525">
            <a:noFill/>
            <a:miter lim="800000"/>
            <a:headEnd/>
            <a:tailEnd/>
          </a:ln>
        </p:spPr>
      </p:pic>
      <p:sp>
        <p:nvSpPr>
          <p:cNvPr id="2" name="Title 1"/>
          <p:cNvSpPr>
            <a:spLocks noGrp="1"/>
          </p:cNvSpPr>
          <p:nvPr>
            <p:ph type="ctrTitle"/>
          </p:nvPr>
        </p:nvSpPr>
        <p:spPr>
          <a:xfrm>
            <a:off x="2055812" y="381000"/>
            <a:ext cx="3733800" cy="584640"/>
          </a:xfrm>
        </p:spPr>
        <p:txBody>
          <a:bodyPr/>
          <a:lstStyle/>
          <a:p>
            <a:r>
              <a:rPr lang="en-US" b="1" dirty="0" smtClean="0"/>
              <a:t>The NIEM Model</a:t>
            </a:r>
            <a:endParaRPr lang="en-US" b="1" dirty="0"/>
          </a:p>
        </p:txBody>
      </p:sp>
      <p:sp>
        <p:nvSpPr>
          <p:cNvPr id="3" name="TextBox 2"/>
          <p:cNvSpPr txBox="1"/>
          <p:nvPr/>
        </p:nvSpPr>
        <p:spPr>
          <a:xfrm>
            <a:off x="5865812" y="457200"/>
            <a:ext cx="5867400" cy="457200"/>
          </a:xfrm>
          <a:prstGeom prst="rect">
            <a:avLst/>
          </a:prstGeom>
          <a:noFill/>
        </p:spPr>
        <p:txBody>
          <a:bodyPr vert="horz" wrap="none" lIns="91440" tIns="0" rIns="0" bIns="0" rtlCol="0" anchor="t" anchorCtr="0">
            <a:noAutofit/>
          </a:bodyPr>
          <a:lstStyle/>
          <a:p>
            <a:pPr marL="342900" indent="-342900">
              <a:buClr>
                <a:schemeClr val="tx2"/>
              </a:buClr>
            </a:pPr>
            <a:r>
              <a:rPr lang="en-US" b="1" dirty="0" smtClean="0">
                <a:latin typeface="Arial Narrow" pitchFamily="34" charset="0"/>
              </a:rPr>
              <a:t>NIEM = "National Information Exchange Model"</a:t>
            </a:r>
          </a:p>
        </p:txBody>
      </p:sp>
      <p:sp>
        <p:nvSpPr>
          <p:cNvPr id="4" name="TextBox 3"/>
          <p:cNvSpPr txBox="1"/>
          <p:nvPr/>
        </p:nvSpPr>
        <p:spPr>
          <a:xfrm>
            <a:off x="3578225" y="1600200"/>
            <a:ext cx="5792787" cy="457200"/>
          </a:xfrm>
          <a:prstGeom prst="rect">
            <a:avLst/>
          </a:prstGeom>
          <a:noFill/>
        </p:spPr>
        <p:txBody>
          <a:bodyPr vert="horz" wrap="square" lIns="91440" tIns="0" rIns="0" bIns="0" rtlCol="0" anchor="t" anchorCtr="0">
            <a:noAutofit/>
          </a:bodyPr>
          <a:lstStyle/>
          <a:p>
            <a:pPr marL="342900" indent="-342900">
              <a:buClr>
                <a:schemeClr val="tx2"/>
              </a:buClr>
            </a:pPr>
            <a:r>
              <a:rPr lang="en-US" b="1" dirty="0" smtClean="0">
                <a:latin typeface="Arial Narrow" pitchFamily="34" charset="0"/>
              </a:rPr>
              <a:t>https://tools.niem.gov/niemtools/ssgt/index.iepd</a:t>
            </a:r>
            <a:endParaRPr lang="en-US" b="1" dirty="0" smtClean="0">
              <a:latin typeface="Arial Narrow"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914400"/>
            <a:ext cx="11087244" cy="584640"/>
          </a:xfrm>
        </p:spPr>
        <p:txBody>
          <a:bodyPr/>
          <a:lstStyle/>
          <a:p>
            <a:r>
              <a:rPr lang="en-US" dirty="0" smtClean="0"/>
              <a:t>The Metadata Shopping Cart</a:t>
            </a:r>
            <a:endParaRPr lang="en-US" dirty="0"/>
          </a:p>
        </p:txBody>
      </p:sp>
      <p:sp>
        <p:nvSpPr>
          <p:cNvPr id="4" name="Content Placeholder 3"/>
          <p:cNvSpPr>
            <a:spLocks noGrp="1"/>
          </p:cNvSpPr>
          <p:nvPr>
            <p:ph idx="1"/>
          </p:nvPr>
        </p:nvSpPr>
        <p:spPr>
          <a:xfrm>
            <a:off x="4037012" y="1803400"/>
            <a:ext cx="7608888" cy="3987800"/>
          </a:xfrm>
        </p:spPr>
        <p:txBody>
          <a:bodyPr/>
          <a:lstStyle/>
          <a:p>
            <a:r>
              <a:rPr lang="en-US" dirty="0" smtClean="0"/>
              <a:t>Easy for anyone to go "shopping" for metadata</a:t>
            </a:r>
          </a:p>
          <a:p>
            <a:r>
              <a:rPr lang="en-US" dirty="0" smtClean="0"/>
              <a:t>Search tool helps you find the data elements you need</a:t>
            </a:r>
          </a:p>
          <a:p>
            <a:r>
              <a:rPr lang="en-US" dirty="0" smtClean="0"/>
              <a:t>When you are done you "save" your elements into a "wantlist"</a:t>
            </a:r>
          </a:p>
          <a:p>
            <a:r>
              <a:rPr lang="en-US" dirty="0" smtClean="0"/>
              <a:t>Wantlists are used by reporting tools and data exchanges to build new artifacts</a:t>
            </a:r>
          </a:p>
          <a:p>
            <a:r>
              <a:rPr lang="en-US" dirty="0" smtClean="0"/>
              <a:t>Business rules understand the needs of each data element (data type dependency)</a:t>
            </a:r>
          </a:p>
        </p:txBody>
      </p:sp>
      <p:pic>
        <p:nvPicPr>
          <p:cNvPr id="121858" name="Picture 2" descr="http://alexpizza.it/immagini/carr.png"/>
          <p:cNvPicPr>
            <a:picLocks noChangeAspect="1" noChangeArrowheads="1"/>
          </p:cNvPicPr>
          <p:nvPr/>
        </p:nvPicPr>
        <p:blipFill>
          <a:blip r:embed="rId2" cstate="print"/>
          <a:srcRect/>
          <a:stretch>
            <a:fillRect/>
          </a:stretch>
        </p:blipFill>
        <p:spPr bwMode="auto">
          <a:xfrm>
            <a:off x="912812" y="2209800"/>
            <a:ext cx="2362200" cy="23622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24050" y="114300"/>
            <a:ext cx="8455025" cy="990600"/>
          </a:xfrm>
        </p:spPr>
        <p:txBody>
          <a:bodyPr/>
          <a:lstStyle/>
          <a:p>
            <a:r>
              <a:rPr lang="en-US" sz="3600" b="1" dirty="0" smtClean="0"/>
              <a:t>Sample Data Flows</a:t>
            </a:r>
            <a:endParaRPr lang="en-US" sz="3600" b="1" dirty="0"/>
          </a:p>
        </p:txBody>
      </p:sp>
      <p:sp>
        <p:nvSpPr>
          <p:cNvPr id="6" name="Slide Number Placeholder 5"/>
          <p:cNvSpPr txBox="1">
            <a:spLocks/>
          </p:cNvSpPr>
          <p:nvPr/>
        </p:nvSpPr>
        <p:spPr>
          <a:xfrm>
            <a:off x="9040045" y="5788025"/>
            <a:ext cx="2844059" cy="4762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1CF971E-B961-446E-9EAD-10F961A41BF6}" type="slidenum">
              <a:rPr kumimoji="0" lang="en-US" sz="2400" b="1" i="0" u="none" strike="noStrike" kern="1200" cap="none" spc="0" normalizeH="0" baseline="0" noProof="0" smtClean="0">
                <a:ln>
                  <a:noFill/>
                </a:ln>
                <a:solidFill>
                  <a:schemeClr val="tx1"/>
                </a:solidFill>
                <a:effectLst/>
                <a:uLnTx/>
                <a:uFillTx/>
                <a:latin typeface="Arial Narrow"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47</a:t>
            </a:fld>
            <a:endParaRPr kumimoji="0" lang="en-US" sz="2400" b="1" i="0" u="none" strike="noStrike" kern="1200" cap="none" spc="0" normalizeH="0" baseline="0" noProof="0">
              <a:ln>
                <a:noFill/>
              </a:ln>
              <a:solidFill>
                <a:schemeClr val="tx1"/>
              </a:solidFill>
              <a:effectLst/>
              <a:uLnTx/>
              <a:uFillTx/>
              <a:latin typeface="Arial Narrow" charset="0"/>
              <a:ea typeface="+mn-ea"/>
              <a:cs typeface="+mn-cs"/>
            </a:endParaRPr>
          </a:p>
        </p:txBody>
      </p:sp>
      <p:sp>
        <p:nvSpPr>
          <p:cNvPr id="7" name="Rectangle 17"/>
          <p:cNvSpPr>
            <a:spLocks noChangeArrowheads="1"/>
          </p:cNvSpPr>
          <p:nvPr/>
        </p:nvSpPr>
        <p:spPr bwMode="auto">
          <a:xfrm>
            <a:off x="3351927" y="1143000"/>
            <a:ext cx="8075097" cy="2400300"/>
          </a:xfrm>
          <a:prstGeom prst="rect">
            <a:avLst/>
          </a:prstGeom>
          <a:solidFill>
            <a:srgbClr val="A4CBFF"/>
          </a:solidFill>
          <a:ln w="9525">
            <a:solidFill>
              <a:schemeClr val="tx1"/>
            </a:solidFill>
            <a:miter lim="800000"/>
            <a:headEnd/>
            <a:tailEnd/>
          </a:ln>
          <a:effectLst/>
        </p:spPr>
        <p:txBody>
          <a:bodyPr wrap="none" anchor="ctr"/>
          <a:lstStyle/>
          <a:p>
            <a:pPr algn="ctr"/>
            <a:endParaRPr lang="en-US" sz="1800" b="0">
              <a:latin typeface="Arial" charset="0"/>
            </a:endParaRPr>
          </a:p>
        </p:txBody>
      </p:sp>
      <p:sp>
        <p:nvSpPr>
          <p:cNvPr id="8" name="Rectangle 4"/>
          <p:cNvSpPr>
            <a:spLocks noChangeArrowheads="1"/>
          </p:cNvSpPr>
          <p:nvPr/>
        </p:nvSpPr>
        <p:spPr bwMode="auto">
          <a:xfrm>
            <a:off x="914162" y="1600200"/>
            <a:ext cx="1523603"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Business</a:t>
            </a:r>
          </a:p>
          <a:p>
            <a:pPr algn="ctr"/>
            <a:r>
              <a:rPr lang="en-US" sz="1800" b="0">
                <a:latin typeface="Arial" charset="0"/>
              </a:rPr>
              <a:t>Terms</a:t>
            </a:r>
          </a:p>
          <a:p>
            <a:pPr algn="ctr"/>
            <a:r>
              <a:rPr lang="en-US" sz="1800" b="0">
                <a:latin typeface="Arial" charset="0"/>
              </a:rPr>
              <a:t>(SKOS)</a:t>
            </a:r>
          </a:p>
        </p:txBody>
      </p:sp>
      <p:sp>
        <p:nvSpPr>
          <p:cNvPr id="9" name="Rectangle 5"/>
          <p:cNvSpPr>
            <a:spLocks noChangeArrowheads="1"/>
          </p:cNvSpPr>
          <p:nvPr/>
        </p:nvSpPr>
        <p:spPr bwMode="auto">
          <a:xfrm>
            <a:off x="4113729" y="16002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dirty="0">
                <a:latin typeface="Arial" charset="0"/>
              </a:rPr>
              <a:t>NIEM</a:t>
            </a:r>
          </a:p>
          <a:p>
            <a:pPr algn="ctr"/>
            <a:r>
              <a:rPr lang="en-US" sz="1800" b="0" dirty="0">
                <a:latin typeface="Arial" charset="0"/>
              </a:rPr>
              <a:t>Data Elements</a:t>
            </a:r>
          </a:p>
        </p:txBody>
      </p:sp>
      <p:sp>
        <p:nvSpPr>
          <p:cNvPr id="10" name="Rectangle 6"/>
          <p:cNvSpPr>
            <a:spLocks noChangeArrowheads="1"/>
          </p:cNvSpPr>
          <p:nvPr/>
        </p:nvSpPr>
        <p:spPr bwMode="auto">
          <a:xfrm>
            <a:off x="6551494" y="16002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dirty="0" smtClean="0">
                <a:latin typeface="Arial" charset="0"/>
              </a:rPr>
              <a:t>Internal</a:t>
            </a:r>
            <a:endParaRPr lang="en-US" sz="1800" b="0" dirty="0">
              <a:latin typeface="Arial" charset="0"/>
            </a:endParaRPr>
          </a:p>
          <a:p>
            <a:pPr algn="ctr"/>
            <a:r>
              <a:rPr lang="en-US" sz="1800" b="0" dirty="0">
                <a:latin typeface="Arial" charset="0"/>
              </a:rPr>
              <a:t>Data Elements</a:t>
            </a:r>
          </a:p>
        </p:txBody>
      </p:sp>
      <p:sp>
        <p:nvSpPr>
          <p:cNvPr id="11" name="Rectangle 7"/>
          <p:cNvSpPr>
            <a:spLocks noChangeArrowheads="1"/>
          </p:cNvSpPr>
          <p:nvPr/>
        </p:nvSpPr>
        <p:spPr bwMode="auto">
          <a:xfrm>
            <a:off x="1218883" y="3771900"/>
            <a:ext cx="1523603"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Metadata</a:t>
            </a:r>
            <a:br>
              <a:rPr lang="en-US" sz="1800" b="0">
                <a:latin typeface="Arial" charset="0"/>
              </a:rPr>
            </a:br>
            <a:r>
              <a:rPr lang="en-US" sz="1800" b="0">
                <a:latin typeface="Arial" charset="0"/>
              </a:rPr>
              <a:t>Shopper</a:t>
            </a:r>
          </a:p>
        </p:txBody>
      </p:sp>
      <p:sp>
        <p:nvSpPr>
          <p:cNvPr id="12" name="Rectangle 8"/>
          <p:cNvSpPr>
            <a:spLocks noChangeArrowheads="1"/>
          </p:cNvSpPr>
          <p:nvPr/>
        </p:nvSpPr>
        <p:spPr bwMode="auto">
          <a:xfrm>
            <a:off x="4113729" y="3771900"/>
            <a:ext cx="1523603"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dirty="0">
                <a:latin typeface="Arial" charset="0"/>
              </a:rPr>
              <a:t>Wantlist</a:t>
            </a:r>
          </a:p>
        </p:txBody>
      </p:sp>
      <p:sp>
        <p:nvSpPr>
          <p:cNvPr id="13" name="Rectangle 9"/>
          <p:cNvSpPr>
            <a:spLocks noChangeArrowheads="1"/>
          </p:cNvSpPr>
          <p:nvPr/>
        </p:nvSpPr>
        <p:spPr bwMode="auto">
          <a:xfrm>
            <a:off x="7313295" y="3771900"/>
            <a:ext cx="1828324"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Constraint</a:t>
            </a:r>
          </a:p>
          <a:p>
            <a:pPr algn="ctr"/>
            <a:r>
              <a:rPr lang="en-US" sz="1800" b="0">
                <a:latin typeface="Arial" charset="0"/>
              </a:rPr>
              <a:t>Schemas</a:t>
            </a:r>
          </a:p>
        </p:txBody>
      </p:sp>
      <p:sp>
        <p:nvSpPr>
          <p:cNvPr id="14" name="Rectangle 10"/>
          <p:cNvSpPr>
            <a:spLocks noChangeArrowheads="1"/>
          </p:cNvSpPr>
          <p:nvPr/>
        </p:nvSpPr>
        <p:spPr bwMode="auto">
          <a:xfrm>
            <a:off x="1371243" y="5486400"/>
            <a:ext cx="2133044" cy="5715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Users/Roles</a:t>
            </a:r>
          </a:p>
        </p:txBody>
      </p:sp>
      <p:cxnSp>
        <p:nvCxnSpPr>
          <p:cNvPr id="15" name="AutoShape 11"/>
          <p:cNvCxnSpPr>
            <a:cxnSpLocks noChangeShapeType="1"/>
            <a:stCxn id="11" idx="3"/>
            <a:endCxn id="12" idx="1"/>
          </p:cNvCxnSpPr>
          <p:nvPr/>
        </p:nvCxnSpPr>
        <p:spPr bwMode="auto">
          <a:xfrm>
            <a:off x="2742486" y="4229100"/>
            <a:ext cx="1371243" cy="0"/>
          </a:xfrm>
          <a:prstGeom prst="straightConnector1">
            <a:avLst/>
          </a:prstGeom>
          <a:noFill/>
          <a:ln w="38100">
            <a:solidFill>
              <a:schemeClr val="tx1"/>
            </a:solidFill>
            <a:round/>
            <a:headEnd/>
            <a:tailEnd type="triangle" w="med" len="med"/>
          </a:ln>
          <a:effectLst/>
        </p:spPr>
      </p:cxnSp>
      <p:cxnSp>
        <p:nvCxnSpPr>
          <p:cNvPr id="16" name="AutoShape 12"/>
          <p:cNvCxnSpPr>
            <a:cxnSpLocks noChangeShapeType="1"/>
            <a:stCxn id="12" idx="3"/>
            <a:endCxn id="13" idx="1"/>
          </p:cNvCxnSpPr>
          <p:nvPr/>
        </p:nvCxnSpPr>
        <p:spPr bwMode="auto">
          <a:xfrm>
            <a:off x="5637332" y="4229100"/>
            <a:ext cx="1675963" cy="0"/>
          </a:xfrm>
          <a:prstGeom prst="straightConnector1">
            <a:avLst/>
          </a:prstGeom>
          <a:noFill/>
          <a:ln w="38100">
            <a:solidFill>
              <a:schemeClr val="tx1"/>
            </a:solidFill>
            <a:round/>
            <a:headEnd/>
            <a:tailEnd type="triangle" w="med" len="med"/>
          </a:ln>
          <a:effectLst/>
        </p:spPr>
      </p:cxnSp>
      <p:sp>
        <p:nvSpPr>
          <p:cNvPr id="17" name="Rectangle 13"/>
          <p:cNvSpPr>
            <a:spLocks noChangeArrowheads="1"/>
          </p:cNvSpPr>
          <p:nvPr/>
        </p:nvSpPr>
        <p:spPr bwMode="auto">
          <a:xfrm>
            <a:off x="7313295" y="5257800"/>
            <a:ext cx="3351927"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dirty="0" smtClean="0">
                <a:latin typeface="Arial" charset="0"/>
              </a:rPr>
              <a:t>Exchange Packages</a:t>
            </a:r>
            <a:endParaRPr lang="en-US" sz="1800" b="0" dirty="0">
              <a:latin typeface="Arial" charset="0"/>
            </a:endParaRPr>
          </a:p>
        </p:txBody>
      </p:sp>
      <p:cxnSp>
        <p:nvCxnSpPr>
          <p:cNvPr id="18" name="AutoShape 14"/>
          <p:cNvCxnSpPr>
            <a:cxnSpLocks noChangeShapeType="1"/>
            <a:stCxn id="13" idx="2"/>
            <a:endCxn id="17" idx="0"/>
          </p:cNvCxnSpPr>
          <p:nvPr/>
        </p:nvCxnSpPr>
        <p:spPr bwMode="auto">
          <a:xfrm>
            <a:off x="8227457" y="4686300"/>
            <a:ext cx="761802" cy="571500"/>
          </a:xfrm>
          <a:prstGeom prst="straightConnector1">
            <a:avLst/>
          </a:prstGeom>
          <a:noFill/>
          <a:ln w="38100">
            <a:solidFill>
              <a:schemeClr val="tx1"/>
            </a:solidFill>
            <a:round/>
            <a:headEnd/>
            <a:tailEnd type="triangle" w="med" len="med"/>
          </a:ln>
          <a:effectLst/>
        </p:spPr>
      </p:cxnSp>
      <p:sp>
        <p:nvSpPr>
          <p:cNvPr id="19" name="Text Box 15"/>
          <p:cNvSpPr txBox="1">
            <a:spLocks noChangeArrowheads="1"/>
          </p:cNvSpPr>
          <p:nvPr/>
        </p:nvSpPr>
        <p:spPr bwMode="auto">
          <a:xfrm>
            <a:off x="5819318" y="3846513"/>
            <a:ext cx="864339" cy="369332"/>
          </a:xfrm>
          <a:prstGeom prst="rect">
            <a:avLst/>
          </a:prstGeom>
          <a:noFill/>
          <a:ln w="9525">
            <a:noFill/>
            <a:miter lim="800000"/>
            <a:headEnd/>
            <a:tailEnd/>
          </a:ln>
          <a:effectLst/>
        </p:spPr>
        <p:txBody>
          <a:bodyPr wrap="none">
            <a:spAutoFit/>
          </a:bodyPr>
          <a:lstStyle/>
          <a:p>
            <a:r>
              <a:rPr lang="en-US" sz="1800" b="0">
                <a:latin typeface="Arial" charset="0"/>
              </a:rPr>
              <a:t>subset</a:t>
            </a:r>
          </a:p>
        </p:txBody>
      </p:sp>
      <p:cxnSp>
        <p:nvCxnSpPr>
          <p:cNvPr id="20" name="AutoShape 16"/>
          <p:cNvCxnSpPr>
            <a:cxnSpLocks noChangeShapeType="1"/>
            <a:stCxn id="8" idx="3"/>
            <a:endCxn id="7" idx="1"/>
          </p:cNvCxnSpPr>
          <p:nvPr/>
        </p:nvCxnSpPr>
        <p:spPr bwMode="auto">
          <a:xfrm>
            <a:off x="2437765" y="2057400"/>
            <a:ext cx="914162" cy="285750"/>
          </a:xfrm>
          <a:prstGeom prst="straightConnector1">
            <a:avLst/>
          </a:prstGeom>
          <a:noFill/>
          <a:ln w="38100">
            <a:solidFill>
              <a:schemeClr val="tx1"/>
            </a:solidFill>
            <a:round/>
            <a:headEnd/>
            <a:tailEnd type="triangle" w="med" len="med"/>
          </a:ln>
          <a:effectLst/>
        </p:spPr>
      </p:cxnSp>
      <p:sp>
        <p:nvSpPr>
          <p:cNvPr id="21" name="Rectangle 18"/>
          <p:cNvSpPr>
            <a:spLocks noChangeArrowheads="1"/>
          </p:cNvSpPr>
          <p:nvPr/>
        </p:nvSpPr>
        <p:spPr bwMode="auto">
          <a:xfrm>
            <a:off x="8989259" y="16002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a:latin typeface="Arial" charset="0"/>
              </a:rPr>
              <a:t>Customer</a:t>
            </a:r>
          </a:p>
          <a:p>
            <a:pPr algn="ctr"/>
            <a:r>
              <a:rPr lang="en-US" sz="1800" b="0">
                <a:latin typeface="Arial" charset="0"/>
              </a:rPr>
              <a:t>Data Elements</a:t>
            </a:r>
          </a:p>
        </p:txBody>
      </p:sp>
      <p:sp>
        <p:nvSpPr>
          <p:cNvPr id="22" name="Text Box 20"/>
          <p:cNvSpPr txBox="1">
            <a:spLocks noChangeArrowheads="1"/>
          </p:cNvSpPr>
          <p:nvPr/>
        </p:nvSpPr>
        <p:spPr bwMode="auto">
          <a:xfrm>
            <a:off x="3686273" y="1217613"/>
            <a:ext cx="2257990" cy="369332"/>
          </a:xfrm>
          <a:prstGeom prst="rect">
            <a:avLst/>
          </a:prstGeom>
          <a:noFill/>
          <a:ln w="9525">
            <a:noFill/>
            <a:miter lim="800000"/>
            <a:headEnd/>
            <a:tailEnd/>
          </a:ln>
          <a:effectLst/>
        </p:spPr>
        <p:txBody>
          <a:bodyPr wrap="none">
            <a:spAutoFit/>
          </a:bodyPr>
          <a:lstStyle/>
          <a:p>
            <a:r>
              <a:rPr lang="en-US" sz="1800" b="0">
                <a:latin typeface="Arial" charset="0"/>
              </a:rPr>
              <a:t>Data Element Views</a:t>
            </a:r>
          </a:p>
        </p:txBody>
      </p:sp>
      <p:sp>
        <p:nvSpPr>
          <p:cNvPr id="23" name="Rectangle 21"/>
          <p:cNvSpPr>
            <a:spLocks noChangeArrowheads="1"/>
          </p:cNvSpPr>
          <p:nvPr/>
        </p:nvSpPr>
        <p:spPr bwMode="auto">
          <a:xfrm>
            <a:off x="4113729" y="25146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a:latin typeface="Arial" charset="0"/>
              </a:rPr>
              <a:t>Draft</a:t>
            </a:r>
          </a:p>
          <a:p>
            <a:pPr algn="ctr"/>
            <a:r>
              <a:rPr lang="en-US" sz="1800" b="0">
                <a:latin typeface="Arial" charset="0"/>
              </a:rPr>
              <a:t>Data Elements</a:t>
            </a:r>
          </a:p>
        </p:txBody>
      </p:sp>
      <p:sp>
        <p:nvSpPr>
          <p:cNvPr id="24" name="Rectangle 22"/>
          <p:cNvSpPr>
            <a:spLocks noChangeArrowheads="1"/>
          </p:cNvSpPr>
          <p:nvPr/>
        </p:nvSpPr>
        <p:spPr bwMode="auto">
          <a:xfrm>
            <a:off x="6551494" y="25146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a:latin typeface="Arial" charset="0"/>
              </a:rPr>
              <a:t>In Review</a:t>
            </a:r>
          </a:p>
          <a:p>
            <a:pPr algn="ctr"/>
            <a:r>
              <a:rPr lang="en-US" sz="1800" b="0">
                <a:latin typeface="Arial" charset="0"/>
              </a:rPr>
              <a:t>Data Elements</a:t>
            </a:r>
          </a:p>
        </p:txBody>
      </p:sp>
      <p:sp>
        <p:nvSpPr>
          <p:cNvPr id="25" name="Rectangle 23"/>
          <p:cNvSpPr>
            <a:spLocks noChangeArrowheads="1"/>
          </p:cNvSpPr>
          <p:nvPr/>
        </p:nvSpPr>
        <p:spPr bwMode="auto">
          <a:xfrm>
            <a:off x="8989259" y="2514600"/>
            <a:ext cx="2133044" cy="685800"/>
          </a:xfrm>
          <a:prstGeom prst="rect">
            <a:avLst/>
          </a:prstGeom>
          <a:solidFill>
            <a:srgbClr val="DDDDDD"/>
          </a:solidFill>
          <a:ln w="9525">
            <a:solidFill>
              <a:schemeClr val="tx1"/>
            </a:solidFill>
            <a:miter lim="800000"/>
            <a:headEnd/>
            <a:tailEnd/>
          </a:ln>
          <a:effectLst/>
        </p:spPr>
        <p:txBody>
          <a:bodyPr wrap="none" anchor="ctr"/>
          <a:lstStyle/>
          <a:p>
            <a:pPr algn="ctr"/>
            <a:r>
              <a:rPr lang="en-US" sz="1800" b="0">
                <a:latin typeface="Arial" charset="0"/>
              </a:rPr>
              <a:t>Published</a:t>
            </a:r>
          </a:p>
          <a:p>
            <a:pPr algn="ctr"/>
            <a:r>
              <a:rPr lang="en-US" sz="1800" b="0">
                <a:latin typeface="Arial" charset="0"/>
              </a:rPr>
              <a:t>Data Elements</a:t>
            </a:r>
          </a:p>
        </p:txBody>
      </p:sp>
      <p:sp>
        <p:nvSpPr>
          <p:cNvPr id="26" name="Rectangle 24"/>
          <p:cNvSpPr>
            <a:spLocks noChangeArrowheads="1"/>
          </p:cNvSpPr>
          <p:nvPr/>
        </p:nvSpPr>
        <p:spPr bwMode="auto">
          <a:xfrm>
            <a:off x="9446339" y="3771900"/>
            <a:ext cx="1828324" cy="9144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Instance</a:t>
            </a:r>
          </a:p>
          <a:p>
            <a:pPr algn="ctr"/>
            <a:r>
              <a:rPr lang="en-US" sz="1800" b="0">
                <a:latin typeface="Arial" charset="0"/>
              </a:rPr>
              <a:t>Examples</a:t>
            </a:r>
          </a:p>
        </p:txBody>
      </p:sp>
      <p:cxnSp>
        <p:nvCxnSpPr>
          <p:cNvPr id="27" name="AutoShape 25"/>
          <p:cNvCxnSpPr>
            <a:cxnSpLocks noChangeShapeType="1"/>
            <a:stCxn id="13" idx="3"/>
            <a:endCxn id="26" idx="1"/>
          </p:cNvCxnSpPr>
          <p:nvPr/>
        </p:nvCxnSpPr>
        <p:spPr bwMode="auto">
          <a:xfrm>
            <a:off x="9141619" y="4229100"/>
            <a:ext cx="304721" cy="0"/>
          </a:xfrm>
          <a:prstGeom prst="straightConnector1">
            <a:avLst/>
          </a:prstGeom>
          <a:noFill/>
          <a:ln w="38100">
            <a:solidFill>
              <a:schemeClr val="tx1"/>
            </a:solidFill>
            <a:round/>
            <a:headEnd/>
            <a:tailEnd type="triangle" w="med" len="med"/>
          </a:ln>
          <a:effectLst/>
        </p:spPr>
      </p:cxnSp>
      <p:cxnSp>
        <p:nvCxnSpPr>
          <p:cNvPr id="28" name="AutoShape 26"/>
          <p:cNvCxnSpPr>
            <a:cxnSpLocks noChangeShapeType="1"/>
            <a:stCxn id="26" idx="2"/>
            <a:endCxn id="17" idx="0"/>
          </p:cNvCxnSpPr>
          <p:nvPr/>
        </p:nvCxnSpPr>
        <p:spPr bwMode="auto">
          <a:xfrm flipH="1">
            <a:off x="8989258" y="4686300"/>
            <a:ext cx="1371243" cy="571500"/>
          </a:xfrm>
          <a:prstGeom prst="straightConnector1">
            <a:avLst/>
          </a:prstGeom>
          <a:noFill/>
          <a:ln w="38100">
            <a:solidFill>
              <a:schemeClr val="tx1"/>
            </a:solidFill>
            <a:round/>
            <a:headEnd/>
            <a:tailEnd type="triangle" w="med" len="med"/>
          </a:ln>
          <a:effectLst/>
        </p:spPr>
      </p:cxnSp>
      <p:sp>
        <p:nvSpPr>
          <p:cNvPr id="29" name="Rectangle 27"/>
          <p:cNvSpPr>
            <a:spLocks noChangeArrowheads="1"/>
          </p:cNvSpPr>
          <p:nvPr/>
        </p:nvSpPr>
        <p:spPr bwMode="auto">
          <a:xfrm>
            <a:off x="3656648" y="5486400"/>
            <a:ext cx="2133044" cy="5715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Security</a:t>
            </a:r>
          </a:p>
          <a:p>
            <a:pPr algn="ctr"/>
            <a:r>
              <a:rPr lang="en-US" sz="1800" b="0">
                <a:latin typeface="Arial" charset="0"/>
              </a:rPr>
              <a:t>Policy</a:t>
            </a:r>
          </a:p>
        </p:txBody>
      </p:sp>
      <p:sp>
        <p:nvSpPr>
          <p:cNvPr id="30" name="Text Box 28"/>
          <p:cNvSpPr txBox="1">
            <a:spLocks noChangeArrowheads="1"/>
          </p:cNvSpPr>
          <p:nvPr/>
        </p:nvSpPr>
        <p:spPr bwMode="auto">
          <a:xfrm>
            <a:off x="6399133" y="3200400"/>
            <a:ext cx="1363450" cy="307777"/>
          </a:xfrm>
          <a:prstGeom prst="rect">
            <a:avLst/>
          </a:prstGeom>
          <a:noFill/>
          <a:ln w="9525">
            <a:noFill/>
            <a:miter lim="800000"/>
            <a:headEnd/>
            <a:tailEnd/>
          </a:ln>
          <a:effectLst/>
        </p:spPr>
        <p:txBody>
          <a:bodyPr wrap="none">
            <a:spAutoFit/>
          </a:bodyPr>
          <a:lstStyle/>
          <a:p>
            <a:r>
              <a:rPr lang="en-US" sz="1400" b="0">
                <a:latin typeface="Arial" charset="0"/>
              </a:rPr>
              <a:t>ISO/IEC 11179</a:t>
            </a:r>
          </a:p>
        </p:txBody>
      </p:sp>
      <p:sp>
        <p:nvSpPr>
          <p:cNvPr id="31" name="Rectangle 29"/>
          <p:cNvSpPr>
            <a:spLocks noChangeArrowheads="1"/>
          </p:cNvSpPr>
          <p:nvPr/>
        </p:nvSpPr>
        <p:spPr bwMode="auto">
          <a:xfrm>
            <a:off x="5180251" y="4800600"/>
            <a:ext cx="1675963" cy="571500"/>
          </a:xfrm>
          <a:prstGeom prst="rect">
            <a:avLst/>
          </a:prstGeom>
          <a:solidFill>
            <a:srgbClr val="A4CBFF"/>
          </a:solidFill>
          <a:ln w="9525">
            <a:solidFill>
              <a:schemeClr val="tx1"/>
            </a:solidFill>
            <a:miter lim="800000"/>
            <a:headEnd/>
            <a:tailEnd/>
          </a:ln>
          <a:effectLst/>
        </p:spPr>
        <p:txBody>
          <a:bodyPr wrap="none" anchor="ctr"/>
          <a:lstStyle/>
          <a:p>
            <a:pPr algn="ctr"/>
            <a:r>
              <a:rPr lang="en-US" sz="1800" b="0">
                <a:latin typeface="Arial" charset="0"/>
              </a:rPr>
              <a:t>UML</a:t>
            </a:r>
          </a:p>
          <a:p>
            <a:pPr algn="ctr"/>
            <a:r>
              <a:rPr lang="en-US" sz="1800" b="0">
                <a:latin typeface="Arial" charset="0"/>
              </a:rPr>
              <a:t>Diagrams</a:t>
            </a:r>
          </a:p>
        </p:txBody>
      </p:sp>
      <p:cxnSp>
        <p:nvCxnSpPr>
          <p:cNvPr id="32" name="AutoShape 31"/>
          <p:cNvCxnSpPr>
            <a:cxnSpLocks noChangeShapeType="1"/>
            <a:stCxn id="13" idx="2"/>
            <a:endCxn id="31" idx="3"/>
          </p:cNvCxnSpPr>
          <p:nvPr/>
        </p:nvCxnSpPr>
        <p:spPr bwMode="auto">
          <a:xfrm flipH="1">
            <a:off x="6856214" y="4686300"/>
            <a:ext cx="1371243" cy="400050"/>
          </a:xfrm>
          <a:prstGeom prst="straightConnector1">
            <a:avLst/>
          </a:prstGeom>
          <a:noFill/>
          <a:ln w="38100">
            <a:solidFill>
              <a:schemeClr val="tx1"/>
            </a:solidFill>
            <a:round/>
            <a:headEnd/>
            <a:tailEnd type="triangle" w="med" len="med"/>
          </a:ln>
          <a:effectLst/>
        </p:spPr>
      </p:cxnSp>
      <p:cxnSp>
        <p:nvCxnSpPr>
          <p:cNvPr id="33" name="AutoShape 32"/>
          <p:cNvCxnSpPr>
            <a:cxnSpLocks noChangeShapeType="1"/>
            <a:stCxn id="31" idx="2"/>
            <a:endCxn id="17" idx="1"/>
          </p:cNvCxnSpPr>
          <p:nvPr/>
        </p:nvCxnSpPr>
        <p:spPr bwMode="auto">
          <a:xfrm>
            <a:off x="6018232" y="5372100"/>
            <a:ext cx="1295063" cy="342900"/>
          </a:xfrm>
          <a:prstGeom prst="straightConnector1">
            <a:avLst/>
          </a:prstGeom>
          <a:noFill/>
          <a:ln w="38100">
            <a:solidFill>
              <a:schemeClr val="tx1"/>
            </a:solidFill>
            <a:round/>
            <a:headEnd/>
            <a:tailEnd type="triangle" w="med" len="med"/>
          </a:ln>
          <a:effectLst/>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0012" y="838200"/>
            <a:ext cx="10360025" cy="876300"/>
          </a:xfrm>
        </p:spPr>
        <p:txBody>
          <a:bodyPr/>
          <a:lstStyle/>
          <a:p>
            <a:r>
              <a:rPr lang="en-US" sz="4800" dirty="0" smtClean="0"/>
              <a:t>EMM Requirements</a:t>
            </a:r>
            <a:endParaRPr lang="en-US" sz="4800" dirty="0"/>
          </a:p>
        </p:txBody>
      </p:sp>
      <p:sp>
        <p:nvSpPr>
          <p:cNvPr id="3" name="Content Placeholder 2"/>
          <p:cNvSpPr>
            <a:spLocks noGrp="1"/>
          </p:cNvSpPr>
          <p:nvPr>
            <p:ph idx="4294967295"/>
          </p:nvPr>
        </p:nvSpPr>
        <p:spPr>
          <a:xfrm>
            <a:off x="1135063" y="1917700"/>
            <a:ext cx="11053762" cy="4089400"/>
          </a:xfrm>
        </p:spPr>
        <p:txBody>
          <a:bodyPr/>
          <a:lstStyle/>
          <a:p>
            <a:r>
              <a:rPr lang="en-US" sz="2800" b="1" dirty="0" smtClean="0"/>
              <a:t>EMM</a:t>
            </a:r>
            <a:r>
              <a:rPr lang="en-US" sz="2800" dirty="0" smtClean="0"/>
              <a:t> = Enterprise Metadata Management</a:t>
            </a:r>
          </a:p>
          <a:p>
            <a:r>
              <a:rPr lang="en-US" sz="2800" dirty="0" smtClean="0"/>
              <a:t>Tools to create an "enterprise trust" in data element definitions (Data Governance)</a:t>
            </a:r>
          </a:p>
          <a:p>
            <a:r>
              <a:rPr lang="en-US" sz="2800" dirty="0" smtClean="0"/>
              <a:t>Tools to eliminate duplication of data elements</a:t>
            </a:r>
          </a:p>
          <a:p>
            <a:r>
              <a:rPr lang="en-US" sz="2800" dirty="0" smtClean="0"/>
              <a:t>Powerful search</a:t>
            </a:r>
          </a:p>
          <a:p>
            <a:r>
              <a:rPr lang="en-US" sz="2800" dirty="0" smtClean="0"/>
              <a:t>Metadata web services</a:t>
            </a:r>
          </a:p>
          <a:p>
            <a:r>
              <a:rPr lang="en-US" sz="2800" dirty="0" smtClean="0"/>
              <a:t>Controls who adds and updates definitions</a:t>
            </a:r>
          </a:p>
          <a:p>
            <a:r>
              <a:rPr lang="en-US" sz="2800" dirty="0" smtClean="0"/>
              <a:t>Support for data </a:t>
            </a:r>
            <a:r>
              <a:rPr lang="en-US" sz="2800" dirty="0" smtClean="0"/>
              <a:t>stewardship and data governance</a:t>
            </a:r>
            <a:endParaRPr 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46212" y="914400"/>
            <a:ext cx="11037887" cy="968375"/>
          </a:xfrm>
        </p:spPr>
        <p:txBody>
          <a:bodyPr/>
          <a:lstStyle/>
          <a:p>
            <a:r>
              <a:rPr lang="en-US" dirty="0" smtClean="0"/>
              <a:t>Dan's Promise to Every BA</a:t>
            </a:r>
            <a:endParaRPr lang="en-US" dirty="0"/>
          </a:p>
        </p:txBody>
      </p:sp>
      <p:sp>
        <p:nvSpPr>
          <p:cNvPr id="3" name="Content Placeholder 2"/>
          <p:cNvSpPr>
            <a:spLocks noGrp="1"/>
          </p:cNvSpPr>
          <p:nvPr>
            <p:ph idx="4294967295"/>
          </p:nvPr>
        </p:nvSpPr>
        <p:spPr>
          <a:xfrm>
            <a:off x="1135063" y="1917700"/>
            <a:ext cx="11053762" cy="4635500"/>
          </a:xfrm>
        </p:spPr>
        <p:txBody>
          <a:bodyPr/>
          <a:lstStyle/>
          <a:p>
            <a:r>
              <a:rPr lang="en-US" b="1" dirty="0" smtClean="0"/>
              <a:t>If you are…</a:t>
            </a:r>
          </a:p>
          <a:p>
            <a:pPr lvl="1"/>
            <a:r>
              <a:rPr lang="en-US" dirty="0" smtClean="0"/>
              <a:t>somewhat familiar with HTML and SQL</a:t>
            </a:r>
          </a:p>
          <a:p>
            <a:pPr lvl="1"/>
            <a:r>
              <a:rPr lang="en-US" dirty="0" smtClean="0"/>
              <a:t>willing to "know your data"</a:t>
            </a:r>
          </a:p>
          <a:p>
            <a:pPr lvl="1"/>
            <a:r>
              <a:rPr lang="en-US" dirty="0" smtClean="0"/>
              <a:t>willing to spend around 40 hours in training</a:t>
            </a:r>
          </a:p>
          <a:p>
            <a:pPr lvl="1"/>
            <a:r>
              <a:rPr lang="en-US" dirty="0" smtClean="0"/>
              <a:t>able to use </a:t>
            </a:r>
            <a:r>
              <a:rPr lang="en-US" dirty="0" smtClean="0"/>
              <a:t>NoSQL software</a:t>
            </a:r>
            <a:br>
              <a:rPr lang="en-US" dirty="0" smtClean="0"/>
            </a:br>
            <a:endParaRPr lang="en-US" dirty="0" smtClean="0"/>
          </a:p>
          <a:p>
            <a:r>
              <a:rPr lang="en-US" b="1" dirty="0" smtClean="0"/>
              <a:t>Then…</a:t>
            </a:r>
          </a:p>
          <a:p>
            <a:pPr lvl="1"/>
            <a:r>
              <a:rPr lang="en-US" dirty="0" smtClean="0"/>
              <a:t>Within three months you can </a:t>
            </a:r>
            <a:r>
              <a:rPr lang="en-US" dirty="0" smtClean="0"/>
              <a:t>build and maintain your own metadata registry</a:t>
            </a:r>
          </a:p>
          <a:p>
            <a:pPr lvl="1"/>
            <a:endParaRPr lang="en-US" dirty="0" smtClean="0"/>
          </a:p>
          <a:p>
            <a:pPr lvl="1"/>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22463" y="249238"/>
            <a:ext cx="11037887" cy="968375"/>
          </a:xfrm>
        </p:spPr>
        <p:txBody>
          <a:bodyPr/>
          <a:lstStyle/>
          <a:p>
            <a:r>
              <a:rPr lang="en-US" sz="3600" b="1" dirty="0" smtClean="0"/>
              <a:t>Easy to convert an XML Schema to a form</a:t>
            </a:r>
            <a:endParaRPr lang="en-US" sz="3600" b="1" dirty="0"/>
          </a:p>
        </p:txBody>
      </p:sp>
      <p:sp>
        <p:nvSpPr>
          <p:cNvPr id="4" name="Slide Number Placeholder 3"/>
          <p:cNvSpPr>
            <a:spLocks noGrp="1"/>
          </p:cNvSpPr>
          <p:nvPr>
            <p:ph type="sldNum" sz="quarter" idx="4294967295"/>
          </p:nvPr>
        </p:nvSpPr>
        <p:spPr>
          <a:xfrm>
            <a:off x="11477625" y="62484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5</a:t>
            </a:fld>
            <a:endParaRPr lang="en-US" sz="1600" dirty="0">
              <a:solidFill>
                <a:schemeClr val="bg1">
                  <a:lumMod val="50000"/>
                </a:schemeClr>
              </a:solidFill>
            </a:endParaRPr>
          </a:p>
        </p:txBody>
      </p:sp>
      <p:pic>
        <p:nvPicPr>
          <p:cNvPr id="6" name="Picture 6"/>
          <p:cNvPicPr>
            <a:picLocks noGrp="1" noChangeAspect="1" noChangeArrowheads="1"/>
          </p:cNvPicPr>
          <p:nvPr>
            <p:ph idx="4294967295"/>
          </p:nvPr>
        </p:nvPicPr>
        <p:blipFill>
          <a:blip r:embed="rId2" cstate="screen"/>
          <a:srcRect/>
          <a:stretch>
            <a:fillRect/>
          </a:stretch>
        </p:blipFill>
        <p:spPr bwMode="auto">
          <a:xfrm>
            <a:off x="1952625" y="1409700"/>
            <a:ext cx="7464425" cy="4914900"/>
          </a:xfrm>
          <a:prstGeom prst="rect">
            <a:avLst/>
          </a:prstGeom>
          <a:noFill/>
        </p:spPr>
      </p:pic>
      <p:sp>
        <p:nvSpPr>
          <p:cNvPr id="7" name="TextBox 6"/>
          <p:cNvSpPr txBox="1"/>
          <p:nvPr/>
        </p:nvSpPr>
        <p:spPr>
          <a:xfrm>
            <a:off x="10208142" y="1257301"/>
            <a:ext cx="1215397" cy="800219"/>
          </a:xfrm>
          <a:prstGeom prst="rect">
            <a:avLst/>
          </a:prstGeom>
          <a:noFill/>
        </p:spPr>
        <p:txBody>
          <a:bodyPr wrap="none" rtlCol="0">
            <a:spAutoFit/>
          </a:bodyPr>
          <a:lstStyle/>
          <a:p>
            <a:r>
              <a:rPr lang="en-US" dirty="0" smtClean="0"/>
              <a:t>XForms</a:t>
            </a:r>
          </a:p>
          <a:p>
            <a:r>
              <a:rPr lang="en-US" dirty="0" smtClean="0"/>
              <a:t>Mockup</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5"/>
          <p:cNvSpPr>
            <a:spLocks noGrp="1"/>
          </p:cNvSpPr>
          <p:nvPr>
            <p:ph type="sldNum" sz="quarter" idx="4294967295"/>
          </p:nvPr>
        </p:nvSpPr>
        <p:spPr>
          <a:xfrm>
            <a:off x="9345613" y="6245225"/>
            <a:ext cx="2843212" cy="476250"/>
          </a:xfrm>
          <a:prstGeom prst="rect">
            <a:avLst/>
          </a:prstGeom>
        </p:spPr>
        <p:txBody>
          <a:bodyPr/>
          <a:lstStyle/>
          <a:p>
            <a:pPr algn="r"/>
            <a:fld id="{A7E26266-C8CD-4CE1-BEFD-D75294CF12AD}" type="slidenum">
              <a:rPr lang="en-US" sz="1200" b="0"/>
              <a:pPr algn="r"/>
              <a:t>50</a:t>
            </a:fld>
            <a:endParaRPr lang="en-US" sz="1200" b="0" dirty="0"/>
          </a:p>
        </p:txBody>
      </p:sp>
      <p:sp>
        <p:nvSpPr>
          <p:cNvPr id="26626" name="Rectangle 2"/>
          <p:cNvSpPr>
            <a:spLocks noGrp="1" noChangeArrowheads="1"/>
          </p:cNvSpPr>
          <p:nvPr>
            <p:ph type="title" idx="4294967295"/>
          </p:nvPr>
        </p:nvSpPr>
        <p:spPr>
          <a:xfrm>
            <a:off x="2055812" y="228600"/>
            <a:ext cx="8532813" cy="952500"/>
          </a:xfrm>
        </p:spPr>
        <p:txBody>
          <a:bodyPr/>
          <a:lstStyle/>
          <a:p>
            <a:r>
              <a:rPr lang="en-US" sz="3600" b="1" dirty="0"/>
              <a:t>Change Where the Line is Drawn</a:t>
            </a:r>
          </a:p>
        </p:txBody>
      </p:sp>
      <p:sp>
        <p:nvSpPr>
          <p:cNvPr id="26627" name="Rectangle 3"/>
          <p:cNvSpPr>
            <a:spLocks noGrp="1" noChangeArrowheads="1"/>
          </p:cNvSpPr>
          <p:nvPr>
            <p:ph type="body" idx="4294967295"/>
          </p:nvPr>
        </p:nvSpPr>
        <p:spPr>
          <a:xfrm>
            <a:off x="1141412" y="5562600"/>
            <a:ext cx="9598025" cy="792163"/>
          </a:xfrm>
        </p:spPr>
        <p:txBody>
          <a:bodyPr/>
          <a:lstStyle/>
          <a:p>
            <a:pPr algn="ctr">
              <a:lnSpc>
                <a:spcPct val="80000"/>
              </a:lnSpc>
              <a:buNone/>
            </a:pPr>
            <a:r>
              <a:rPr lang="en-US" sz="1800" dirty="0"/>
              <a:t>Shorten the “distance” between the business unit and the IT </a:t>
            </a:r>
            <a:r>
              <a:rPr lang="en-US" sz="1800" dirty="0" smtClean="0"/>
              <a:t>staff using machine-readable requirements</a:t>
            </a:r>
            <a:r>
              <a:rPr lang="en-US" sz="1800" dirty="0" smtClean="0"/>
              <a:t> - models</a:t>
            </a:r>
            <a:endParaRPr lang="en-US" sz="1800" dirty="0"/>
          </a:p>
        </p:txBody>
      </p:sp>
      <p:grpSp>
        <p:nvGrpSpPr>
          <p:cNvPr id="2" name="Group 10"/>
          <p:cNvGrpSpPr>
            <a:grpSpLocks/>
          </p:cNvGrpSpPr>
          <p:nvPr/>
        </p:nvGrpSpPr>
        <p:grpSpPr bwMode="auto">
          <a:xfrm>
            <a:off x="711015" y="1981200"/>
            <a:ext cx="203147" cy="457200"/>
            <a:chOff x="1104" y="1632"/>
            <a:chExt cx="96" cy="288"/>
          </a:xfrm>
        </p:grpSpPr>
        <p:sp>
          <p:nvSpPr>
            <p:cNvPr id="26629" name="Oval 5"/>
            <p:cNvSpPr>
              <a:spLocks noChangeArrowheads="1"/>
            </p:cNvSpPr>
            <p:nvPr/>
          </p:nvSpPr>
          <p:spPr bwMode="auto">
            <a:xfrm>
              <a:off x="1104" y="1632"/>
              <a:ext cx="96" cy="96"/>
            </a:xfrm>
            <a:prstGeom prst="ellipse">
              <a:avLst/>
            </a:prstGeom>
            <a:solidFill>
              <a:schemeClr val="tx1"/>
            </a:solidFill>
            <a:ln w="9525">
              <a:noFill/>
              <a:round/>
              <a:headEnd/>
              <a:tailEnd/>
            </a:ln>
            <a:effectLst/>
          </p:spPr>
          <p:txBody>
            <a:bodyPr wrap="none" anchor="ctr"/>
            <a:lstStyle/>
            <a:p>
              <a:endParaRPr lang="en-US"/>
            </a:p>
          </p:txBody>
        </p:sp>
        <p:sp>
          <p:nvSpPr>
            <p:cNvPr id="26630" name="Line 6"/>
            <p:cNvSpPr>
              <a:spLocks noChangeShapeType="1"/>
            </p:cNvSpPr>
            <p:nvPr/>
          </p:nvSpPr>
          <p:spPr bwMode="auto">
            <a:xfrm>
              <a:off x="1152" y="1728"/>
              <a:ext cx="0" cy="96"/>
            </a:xfrm>
            <a:prstGeom prst="line">
              <a:avLst/>
            </a:prstGeom>
            <a:noFill/>
            <a:ln w="28575">
              <a:solidFill>
                <a:schemeClr val="tx1"/>
              </a:solidFill>
              <a:round/>
              <a:headEnd/>
              <a:tailEnd/>
            </a:ln>
            <a:effectLst/>
          </p:spPr>
          <p:txBody>
            <a:bodyPr/>
            <a:lstStyle/>
            <a:p>
              <a:endParaRPr lang="en-US"/>
            </a:p>
          </p:txBody>
        </p:sp>
        <p:sp>
          <p:nvSpPr>
            <p:cNvPr id="26631" name="Line 7"/>
            <p:cNvSpPr>
              <a:spLocks noChangeShapeType="1"/>
            </p:cNvSpPr>
            <p:nvPr/>
          </p:nvSpPr>
          <p:spPr bwMode="auto">
            <a:xfrm>
              <a:off x="1104" y="1776"/>
              <a:ext cx="96" cy="0"/>
            </a:xfrm>
            <a:prstGeom prst="line">
              <a:avLst/>
            </a:prstGeom>
            <a:noFill/>
            <a:ln w="28575">
              <a:solidFill>
                <a:schemeClr val="tx1"/>
              </a:solidFill>
              <a:round/>
              <a:headEnd/>
              <a:tailEnd/>
            </a:ln>
            <a:effectLst/>
          </p:spPr>
          <p:txBody>
            <a:bodyPr/>
            <a:lstStyle/>
            <a:p>
              <a:endParaRPr lang="en-US"/>
            </a:p>
          </p:txBody>
        </p:sp>
        <p:sp>
          <p:nvSpPr>
            <p:cNvPr id="26632" name="Line 8"/>
            <p:cNvSpPr>
              <a:spLocks noChangeShapeType="1"/>
            </p:cNvSpPr>
            <p:nvPr/>
          </p:nvSpPr>
          <p:spPr bwMode="auto">
            <a:xfrm flipH="1">
              <a:off x="1104" y="1824"/>
              <a:ext cx="48" cy="96"/>
            </a:xfrm>
            <a:prstGeom prst="line">
              <a:avLst/>
            </a:prstGeom>
            <a:noFill/>
            <a:ln w="28575">
              <a:solidFill>
                <a:schemeClr val="tx1"/>
              </a:solidFill>
              <a:round/>
              <a:headEnd/>
              <a:tailEnd/>
            </a:ln>
            <a:effectLst/>
          </p:spPr>
          <p:txBody>
            <a:bodyPr/>
            <a:lstStyle/>
            <a:p>
              <a:endParaRPr lang="en-US"/>
            </a:p>
          </p:txBody>
        </p:sp>
        <p:sp>
          <p:nvSpPr>
            <p:cNvPr id="26633" name="Line 9"/>
            <p:cNvSpPr>
              <a:spLocks noChangeShapeType="1"/>
            </p:cNvSpPr>
            <p:nvPr/>
          </p:nvSpPr>
          <p:spPr bwMode="auto">
            <a:xfrm>
              <a:off x="1152" y="1824"/>
              <a:ext cx="48" cy="96"/>
            </a:xfrm>
            <a:prstGeom prst="line">
              <a:avLst/>
            </a:prstGeom>
            <a:noFill/>
            <a:ln w="28575">
              <a:solidFill>
                <a:schemeClr val="tx1"/>
              </a:solidFill>
              <a:round/>
              <a:headEnd/>
              <a:tailEnd/>
            </a:ln>
            <a:effectLst/>
          </p:spPr>
          <p:txBody>
            <a:bodyPr/>
            <a:lstStyle/>
            <a:p>
              <a:endParaRPr lang="en-US"/>
            </a:p>
          </p:txBody>
        </p:sp>
      </p:grpSp>
      <p:grpSp>
        <p:nvGrpSpPr>
          <p:cNvPr id="3" name="Group 11"/>
          <p:cNvGrpSpPr>
            <a:grpSpLocks/>
          </p:cNvGrpSpPr>
          <p:nvPr/>
        </p:nvGrpSpPr>
        <p:grpSpPr bwMode="auto">
          <a:xfrm>
            <a:off x="5688118" y="1905000"/>
            <a:ext cx="203147" cy="457200"/>
            <a:chOff x="1104" y="1632"/>
            <a:chExt cx="96" cy="288"/>
          </a:xfrm>
        </p:grpSpPr>
        <p:sp>
          <p:nvSpPr>
            <p:cNvPr id="26636" name="Oval 12"/>
            <p:cNvSpPr>
              <a:spLocks noChangeArrowheads="1"/>
            </p:cNvSpPr>
            <p:nvPr/>
          </p:nvSpPr>
          <p:spPr bwMode="auto">
            <a:xfrm>
              <a:off x="1104" y="1632"/>
              <a:ext cx="96" cy="96"/>
            </a:xfrm>
            <a:prstGeom prst="ellipse">
              <a:avLst/>
            </a:prstGeom>
            <a:solidFill>
              <a:schemeClr val="tx1"/>
            </a:solidFill>
            <a:ln w="9525">
              <a:noFill/>
              <a:round/>
              <a:headEnd/>
              <a:tailEnd/>
            </a:ln>
            <a:effectLst/>
          </p:spPr>
          <p:txBody>
            <a:bodyPr wrap="none" anchor="ctr"/>
            <a:lstStyle/>
            <a:p>
              <a:endParaRPr lang="en-US"/>
            </a:p>
          </p:txBody>
        </p:sp>
        <p:sp>
          <p:nvSpPr>
            <p:cNvPr id="26637" name="Line 13"/>
            <p:cNvSpPr>
              <a:spLocks noChangeShapeType="1"/>
            </p:cNvSpPr>
            <p:nvPr/>
          </p:nvSpPr>
          <p:spPr bwMode="auto">
            <a:xfrm>
              <a:off x="1152" y="1728"/>
              <a:ext cx="0" cy="96"/>
            </a:xfrm>
            <a:prstGeom prst="line">
              <a:avLst/>
            </a:prstGeom>
            <a:noFill/>
            <a:ln w="28575">
              <a:solidFill>
                <a:schemeClr val="tx1"/>
              </a:solidFill>
              <a:round/>
              <a:headEnd/>
              <a:tailEnd/>
            </a:ln>
            <a:effectLst/>
          </p:spPr>
          <p:txBody>
            <a:bodyPr/>
            <a:lstStyle/>
            <a:p>
              <a:endParaRPr lang="en-US"/>
            </a:p>
          </p:txBody>
        </p:sp>
        <p:sp>
          <p:nvSpPr>
            <p:cNvPr id="26638" name="Line 14"/>
            <p:cNvSpPr>
              <a:spLocks noChangeShapeType="1"/>
            </p:cNvSpPr>
            <p:nvPr/>
          </p:nvSpPr>
          <p:spPr bwMode="auto">
            <a:xfrm>
              <a:off x="1104" y="1776"/>
              <a:ext cx="96" cy="0"/>
            </a:xfrm>
            <a:prstGeom prst="line">
              <a:avLst/>
            </a:prstGeom>
            <a:noFill/>
            <a:ln w="28575">
              <a:solidFill>
                <a:schemeClr val="tx1"/>
              </a:solidFill>
              <a:round/>
              <a:headEnd/>
              <a:tailEnd/>
            </a:ln>
            <a:effectLst/>
          </p:spPr>
          <p:txBody>
            <a:bodyPr/>
            <a:lstStyle/>
            <a:p>
              <a:endParaRPr lang="en-US"/>
            </a:p>
          </p:txBody>
        </p:sp>
        <p:sp>
          <p:nvSpPr>
            <p:cNvPr id="26639" name="Line 15"/>
            <p:cNvSpPr>
              <a:spLocks noChangeShapeType="1"/>
            </p:cNvSpPr>
            <p:nvPr/>
          </p:nvSpPr>
          <p:spPr bwMode="auto">
            <a:xfrm flipH="1">
              <a:off x="1104" y="1824"/>
              <a:ext cx="48" cy="96"/>
            </a:xfrm>
            <a:prstGeom prst="line">
              <a:avLst/>
            </a:prstGeom>
            <a:noFill/>
            <a:ln w="28575">
              <a:solidFill>
                <a:schemeClr val="tx1"/>
              </a:solidFill>
              <a:round/>
              <a:headEnd/>
              <a:tailEnd/>
            </a:ln>
            <a:effectLst/>
          </p:spPr>
          <p:txBody>
            <a:bodyPr/>
            <a:lstStyle/>
            <a:p>
              <a:endParaRPr lang="en-US"/>
            </a:p>
          </p:txBody>
        </p:sp>
        <p:sp>
          <p:nvSpPr>
            <p:cNvPr id="26640" name="Line 16"/>
            <p:cNvSpPr>
              <a:spLocks noChangeShapeType="1"/>
            </p:cNvSpPr>
            <p:nvPr/>
          </p:nvSpPr>
          <p:spPr bwMode="auto">
            <a:xfrm>
              <a:off x="1152" y="1824"/>
              <a:ext cx="48" cy="96"/>
            </a:xfrm>
            <a:prstGeom prst="line">
              <a:avLst/>
            </a:prstGeom>
            <a:noFill/>
            <a:ln w="28575">
              <a:solidFill>
                <a:schemeClr val="tx1"/>
              </a:solidFill>
              <a:round/>
              <a:headEnd/>
              <a:tailEnd/>
            </a:ln>
            <a:effectLst/>
          </p:spPr>
          <p:txBody>
            <a:bodyPr/>
            <a:lstStyle/>
            <a:p>
              <a:endParaRPr lang="en-US"/>
            </a:p>
          </p:txBody>
        </p:sp>
      </p:grpSp>
      <p:grpSp>
        <p:nvGrpSpPr>
          <p:cNvPr id="4" name="Group 17"/>
          <p:cNvGrpSpPr>
            <a:grpSpLocks/>
          </p:cNvGrpSpPr>
          <p:nvPr/>
        </p:nvGrpSpPr>
        <p:grpSpPr bwMode="auto">
          <a:xfrm>
            <a:off x="10563648" y="1905000"/>
            <a:ext cx="203147" cy="457200"/>
            <a:chOff x="1104" y="1632"/>
            <a:chExt cx="96" cy="288"/>
          </a:xfrm>
        </p:grpSpPr>
        <p:sp>
          <p:nvSpPr>
            <p:cNvPr id="26642" name="Oval 18"/>
            <p:cNvSpPr>
              <a:spLocks noChangeArrowheads="1"/>
            </p:cNvSpPr>
            <p:nvPr/>
          </p:nvSpPr>
          <p:spPr bwMode="auto">
            <a:xfrm>
              <a:off x="1104" y="1632"/>
              <a:ext cx="96" cy="96"/>
            </a:xfrm>
            <a:prstGeom prst="ellipse">
              <a:avLst/>
            </a:prstGeom>
            <a:solidFill>
              <a:schemeClr val="tx1"/>
            </a:solidFill>
            <a:ln w="9525">
              <a:noFill/>
              <a:round/>
              <a:headEnd/>
              <a:tailEnd/>
            </a:ln>
            <a:effectLst/>
          </p:spPr>
          <p:txBody>
            <a:bodyPr wrap="none" anchor="ctr"/>
            <a:lstStyle/>
            <a:p>
              <a:endParaRPr lang="en-US"/>
            </a:p>
          </p:txBody>
        </p:sp>
        <p:sp>
          <p:nvSpPr>
            <p:cNvPr id="26643" name="Line 19"/>
            <p:cNvSpPr>
              <a:spLocks noChangeShapeType="1"/>
            </p:cNvSpPr>
            <p:nvPr/>
          </p:nvSpPr>
          <p:spPr bwMode="auto">
            <a:xfrm>
              <a:off x="1152" y="1728"/>
              <a:ext cx="0" cy="96"/>
            </a:xfrm>
            <a:prstGeom prst="line">
              <a:avLst/>
            </a:prstGeom>
            <a:noFill/>
            <a:ln w="28575">
              <a:solidFill>
                <a:schemeClr val="tx1"/>
              </a:solidFill>
              <a:round/>
              <a:headEnd/>
              <a:tailEnd/>
            </a:ln>
            <a:effectLst/>
          </p:spPr>
          <p:txBody>
            <a:bodyPr/>
            <a:lstStyle/>
            <a:p>
              <a:endParaRPr lang="en-US"/>
            </a:p>
          </p:txBody>
        </p:sp>
        <p:sp>
          <p:nvSpPr>
            <p:cNvPr id="26644" name="Line 20"/>
            <p:cNvSpPr>
              <a:spLocks noChangeShapeType="1"/>
            </p:cNvSpPr>
            <p:nvPr/>
          </p:nvSpPr>
          <p:spPr bwMode="auto">
            <a:xfrm>
              <a:off x="1104" y="1776"/>
              <a:ext cx="96" cy="0"/>
            </a:xfrm>
            <a:prstGeom prst="line">
              <a:avLst/>
            </a:prstGeom>
            <a:noFill/>
            <a:ln w="28575">
              <a:solidFill>
                <a:schemeClr val="tx1"/>
              </a:solidFill>
              <a:round/>
              <a:headEnd/>
              <a:tailEnd/>
            </a:ln>
            <a:effectLst/>
          </p:spPr>
          <p:txBody>
            <a:bodyPr/>
            <a:lstStyle/>
            <a:p>
              <a:endParaRPr lang="en-US"/>
            </a:p>
          </p:txBody>
        </p:sp>
        <p:sp>
          <p:nvSpPr>
            <p:cNvPr id="26645" name="Line 21"/>
            <p:cNvSpPr>
              <a:spLocks noChangeShapeType="1"/>
            </p:cNvSpPr>
            <p:nvPr/>
          </p:nvSpPr>
          <p:spPr bwMode="auto">
            <a:xfrm flipH="1">
              <a:off x="1104" y="1824"/>
              <a:ext cx="48" cy="96"/>
            </a:xfrm>
            <a:prstGeom prst="line">
              <a:avLst/>
            </a:prstGeom>
            <a:noFill/>
            <a:ln w="28575">
              <a:solidFill>
                <a:schemeClr val="tx1"/>
              </a:solidFill>
              <a:round/>
              <a:headEnd/>
              <a:tailEnd/>
            </a:ln>
            <a:effectLst/>
          </p:spPr>
          <p:txBody>
            <a:bodyPr/>
            <a:lstStyle/>
            <a:p>
              <a:endParaRPr lang="en-US"/>
            </a:p>
          </p:txBody>
        </p:sp>
        <p:sp>
          <p:nvSpPr>
            <p:cNvPr id="26646" name="Line 22"/>
            <p:cNvSpPr>
              <a:spLocks noChangeShapeType="1"/>
            </p:cNvSpPr>
            <p:nvPr/>
          </p:nvSpPr>
          <p:spPr bwMode="auto">
            <a:xfrm>
              <a:off x="1152" y="1824"/>
              <a:ext cx="48" cy="96"/>
            </a:xfrm>
            <a:prstGeom prst="line">
              <a:avLst/>
            </a:prstGeom>
            <a:noFill/>
            <a:ln w="28575">
              <a:solidFill>
                <a:schemeClr val="tx1"/>
              </a:solidFill>
              <a:round/>
              <a:headEnd/>
              <a:tailEnd/>
            </a:ln>
            <a:effectLst/>
          </p:spPr>
          <p:txBody>
            <a:bodyPr/>
            <a:lstStyle/>
            <a:p>
              <a:endParaRPr lang="en-US"/>
            </a:p>
          </p:txBody>
        </p:sp>
      </p:grpSp>
      <p:sp>
        <p:nvSpPr>
          <p:cNvPr id="26647" name="Text Box 23"/>
          <p:cNvSpPr txBox="1">
            <a:spLocks noChangeArrowheads="1"/>
          </p:cNvSpPr>
          <p:nvPr/>
        </p:nvSpPr>
        <p:spPr bwMode="auto">
          <a:xfrm>
            <a:off x="406294" y="2438401"/>
            <a:ext cx="824265" cy="446276"/>
          </a:xfrm>
          <a:prstGeom prst="rect">
            <a:avLst/>
          </a:prstGeom>
          <a:noFill/>
          <a:ln w="9525">
            <a:noFill/>
            <a:miter lim="800000"/>
            <a:headEnd/>
            <a:tailEnd/>
          </a:ln>
          <a:effectLst/>
        </p:spPr>
        <p:txBody>
          <a:bodyPr wrap="none">
            <a:spAutoFit/>
          </a:bodyPr>
          <a:lstStyle/>
          <a:p>
            <a:pPr>
              <a:spcBef>
                <a:spcPct val="0"/>
              </a:spcBef>
              <a:buFontTx/>
              <a:buNone/>
            </a:pPr>
            <a:r>
              <a:rPr lang="en-US"/>
              <a:t>SME</a:t>
            </a:r>
          </a:p>
        </p:txBody>
      </p:sp>
      <p:sp>
        <p:nvSpPr>
          <p:cNvPr id="26648" name="Text Box 24"/>
          <p:cNvSpPr txBox="1">
            <a:spLocks noChangeArrowheads="1"/>
          </p:cNvSpPr>
          <p:nvPr/>
        </p:nvSpPr>
        <p:spPr bwMode="auto">
          <a:xfrm>
            <a:off x="5484971" y="2362201"/>
            <a:ext cx="726481" cy="446276"/>
          </a:xfrm>
          <a:prstGeom prst="rect">
            <a:avLst/>
          </a:prstGeom>
          <a:noFill/>
          <a:ln w="9525">
            <a:noFill/>
            <a:miter lim="800000"/>
            <a:headEnd/>
            <a:tailEnd/>
          </a:ln>
          <a:effectLst/>
        </p:spPr>
        <p:txBody>
          <a:bodyPr wrap="none">
            <a:spAutoFit/>
          </a:bodyPr>
          <a:lstStyle/>
          <a:p>
            <a:pPr>
              <a:spcBef>
                <a:spcPct val="0"/>
              </a:spcBef>
              <a:buFontTx/>
              <a:buNone/>
            </a:pPr>
            <a:r>
              <a:rPr lang="en-US"/>
              <a:t>BAs</a:t>
            </a:r>
          </a:p>
        </p:txBody>
      </p:sp>
      <p:sp>
        <p:nvSpPr>
          <p:cNvPr id="26649" name="Text Box 25"/>
          <p:cNvSpPr txBox="1">
            <a:spLocks noChangeArrowheads="1"/>
          </p:cNvSpPr>
          <p:nvPr/>
        </p:nvSpPr>
        <p:spPr bwMode="auto">
          <a:xfrm>
            <a:off x="9954207" y="2438401"/>
            <a:ext cx="1673856" cy="446276"/>
          </a:xfrm>
          <a:prstGeom prst="rect">
            <a:avLst/>
          </a:prstGeom>
          <a:noFill/>
          <a:ln w="9525">
            <a:noFill/>
            <a:miter lim="800000"/>
            <a:headEnd/>
            <a:tailEnd/>
          </a:ln>
          <a:effectLst/>
        </p:spPr>
        <p:txBody>
          <a:bodyPr wrap="none">
            <a:spAutoFit/>
          </a:bodyPr>
          <a:lstStyle/>
          <a:p>
            <a:pPr>
              <a:spcBef>
                <a:spcPct val="0"/>
              </a:spcBef>
              <a:buFontTx/>
              <a:buNone/>
            </a:pPr>
            <a:r>
              <a:rPr lang="en-US"/>
              <a:t>Developers</a:t>
            </a:r>
          </a:p>
        </p:txBody>
      </p:sp>
      <p:sp>
        <p:nvSpPr>
          <p:cNvPr id="26650" name="Line 26"/>
          <p:cNvSpPr>
            <a:spLocks noChangeShapeType="1"/>
          </p:cNvSpPr>
          <p:nvPr/>
        </p:nvSpPr>
        <p:spPr bwMode="auto">
          <a:xfrm flipV="1">
            <a:off x="1117309" y="2209800"/>
            <a:ext cx="4266089" cy="0"/>
          </a:xfrm>
          <a:prstGeom prst="line">
            <a:avLst/>
          </a:prstGeom>
          <a:noFill/>
          <a:ln w="38100">
            <a:solidFill>
              <a:schemeClr val="tx1"/>
            </a:solidFill>
            <a:round/>
            <a:headEnd type="triangle" w="med" len="med"/>
            <a:tailEnd type="triangle" w="med" len="med"/>
          </a:ln>
          <a:effectLst/>
        </p:spPr>
        <p:txBody>
          <a:bodyPr/>
          <a:lstStyle/>
          <a:p>
            <a:endParaRPr lang="en-US"/>
          </a:p>
        </p:txBody>
      </p:sp>
      <p:sp>
        <p:nvSpPr>
          <p:cNvPr id="26651" name="Line 27"/>
          <p:cNvSpPr>
            <a:spLocks noChangeShapeType="1"/>
          </p:cNvSpPr>
          <p:nvPr/>
        </p:nvSpPr>
        <p:spPr bwMode="auto">
          <a:xfrm>
            <a:off x="6195986" y="2209800"/>
            <a:ext cx="4164515" cy="0"/>
          </a:xfrm>
          <a:prstGeom prst="line">
            <a:avLst/>
          </a:prstGeom>
          <a:noFill/>
          <a:ln w="38100">
            <a:solidFill>
              <a:schemeClr val="tx1"/>
            </a:solidFill>
            <a:round/>
            <a:headEnd type="triangle" w="med" len="med"/>
            <a:tailEnd type="triangle" w="med" len="med"/>
          </a:ln>
          <a:effectLst/>
        </p:spPr>
        <p:txBody>
          <a:bodyPr/>
          <a:lstStyle/>
          <a:p>
            <a:endParaRPr lang="en-US"/>
          </a:p>
        </p:txBody>
      </p:sp>
      <p:pic>
        <p:nvPicPr>
          <p:cNvPr id="26671" name="Picture 47"/>
          <p:cNvPicPr>
            <a:picLocks noChangeAspect="1" noChangeArrowheads="1"/>
          </p:cNvPicPr>
          <p:nvPr/>
        </p:nvPicPr>
        <p:blipFill>
          <a:blip r:embed="rId2" cstate="screen"/>
          <a:srcRect/>
          <a:stretch>
            <a:fillRect/>
          </a:stretch>
        </p:blipFill>
        <p:spPr bwMode="auto">
          <a:xfrm>
            <a:off x="2742486" y="1371600"/>
            <a:ext cx="609441" cy="433388"/>
          </a:xfrm>
          <a:prstGeom prst="rect">
            <a:avLst/>
          </a:prstGeom>
          <a:noFill/>
          <a:ln w="9525">
            <a:noFill/>
            <a:miter lim="800000"/>
            <a:headEnd/>
            <a:tailEnd/>
          </a:ln>
          <a:effectLst/>
        </p:spPr>
      </p:pic>
      <p:pic>
        <p:nvPicPr>
          <p:cNvPr id="26672" name="Picture 48"/>
          <p:cNvPicPr>
            <a:picLocks noChangeAspect="1" noChangeArrowheads="1"/>
          </p:cNvPicPr>
          <p:nvPr/>
        </p:nvPicPr>
        <p:blipFill>
          <a:blip r:embed="rId3" cstate="screen"/>
          <a:srcRect/>
          <a:stretch>
            <a:fillRect/>
          </a:stretch>
        </p:blipFill>
        <p:spPr bwMode="auto">
          <a:xfrm>
            <a:off x="8125883" y="1447800"/>
            <a:ext cx="609441" cy="433388"/>
          </a:xfrm>
          <a:prstGeom prst="rect">
            <a:avLst/>
          </a:prstGeom>
          <a:noFill/>
          <a:ln w="9525">
            <a:noFill/>
            <a:miter lim="800000"/>
            <a:headEnd/>
            <a:tailEnd/>
          </a:ln>
          <a:effectLst/>
        </p:spPr>
      </p:pic>
      <p:sp>
        <p:nvSpPr>
          <p:cNvPr id="26673" name="Text Box 49"/>
          <p:cNvSpPr txBox="1">
            <a:spLocks noChangeArrowheads="1"/>
          </p:cNvSpPr>
          <p:nvPr/>
        </p:nvSpPr>
        <p:spPr bwMode="auto">
          <a:xfrm>
            <a:off x="7719590" y="1828800"/>
            <a:ext cx="1298753" cy="307777"/>
          </a:xfrm>
          <a:prstGeom prst="rect">
            <a:avLst/>
          </a:prstGeom>
          <a:noFill/>
          <a:ln w="9525">
            <a:noFill/>
            <a:miter lim="800000"/>
            <a:headEnd/>
            <a:tailEnd/>
          </a:ln>
          <a:effectLst/>
        </p:spPr>
        <p:txBody>
          <a:bodyPr wrap="none">
            <a:spAutoFit/>
          </a:bodyPr>
          <a:lstStyle/>
          <a:p>
            <a:pPr>
              <a:spcBef>
                <a:spcPct val="0"/>
              </a:spcBef>
              <a:buFontTx/>
              <a:buNone/>
            </a:pPr>
            <a:r>
              <a:rPr lang="en-US" sz="1400"/>
              <a:t>Requirements</a:t>
            </a:r>
          </a:p>
        </p:txBody>
      </p:sp>
      <p:sp>
        <p:nvSpPr>
          <p:cNvPr id="26674" name="Text Box 50"/>
          <p:cNvSpPr txBox="1">
            <a:spLocks noChangeArrowheads="1"/>
          </p:cNvSpPr>
          <p:nvPr/>
        </p:nvSpPr>
        <p:spPr bwMode="auto">
          <a:xfrm>
            <a:off x="2336192" y="1828800"/>
            <a:ext cx="1298753" cy="307777"/>
          </a:xfrm>
          <a:prstGeom prst="rect">
            <a:avLst/>
          </a:prstGeom>
          <a:noFill/>
          <a:ln w="9525">
            <a:noFill/>
            <a:miter lim="800000"/>
            <a:headEnd/>
            <a:tailEnd/>
          </a:ln>
          <a:effectLst/>
        </p:spPr>
        <p:txBody>
          <a:bodyPr wrap="none">
            <a:spAutoFit/>
          </a:bodyPr>
          <a:lstStyle/>
          <a:p>
            <a:pPr>
              <a:spcBef>
                <a:spcPct val="0"/>
              </a:spcBef>
              <a:buFontTx/>
              <a:buNone/>
            </a:pPr>
            <a:r>
              <a:rPr lang="en-US" sz="1400"/>
              <a:t>Requirements</a:t>
            </a:r>
          </a:p>
        </p:txBody>
      </p:sp>
      <p:grpSp>
        <p:nvGrpSpPr>
          <p:cNvPr id="5" name="Group 54"/>
          <p:cNvGrpSpPr>
            <a:grpSpLocks/>
          </p:cNvGrpSpPr>
          <p:nvPr/>
        </p:nvGrpSpPr>
        <p:grpSpPr bwMode="auto">
          <a:xfrm>
            <a:off x="3453501" y="3352800"/>
            <a:ext cx="4069290" cy="2046288"/>
            <a:chOff x="1632" y="2112"/>
            <a:chExt cx="1923" cy="1289"/>
          </a:xfrm>
        </p:grpSpPr>
        <p:grpSp>
          <p:nvGrpSpPr>
            <p:cNvPr id="6" name="Group 29"/>
            <p:cNvGrpSpPr>
              <a:grpSpLocks/>
            </p:cNvGrpSpPr>
            <p:nvPr/>
          </p:nvGrpSpPr>
          <p:grpSpPr bwMode="auto">
            <a:xfrm>
              <a:off x="2112" y="2832"/>
              <a:ext cx="96" cy="288"/>
              <a:chOff x="1104" y="1632"/>
              <a:chExt cx="96" cy="288"/>
            </a:xfrm>
          </p:grpSpPr>
          <p:sp>
            <p:nvSpPr>
              <p:cNvPr id="26654" name="Oval 30"/>
              <p:cNvSpPr>
                <a:spLocks noChangeArrowheads="1"/>
              </p:cNvSpPr>
              <p:nvPr/>
            </p:nvSpPr>
            <p:spPr bwMode="auto">
              <a:xfrm>
                <a:off x="1104" y="1632"/>
                <a:ext cx="96" cy="96"/>
              </a:xfrm>
              <a:prstGeom prst="ellipse">
                <a:avLst/>
              </a:prstGeom>
              <a:solidFill>
                <a:schemeClr val="tx1"/>
              </a:solidFill>
              <a:ln w="9525">
                <a:noFill/>
                <a:round/>
                <a:headEnd/>
                <a:tailEnd/>
              </a:ln>
              <a:effectLst/>
            </p:spPr>
            <p:txBody>
              <a:bodyPr wrap="none" anchor="ctr"/>
              <a:lstStyle/>
              <a:p>
                <a:endParaRPr lang="en-US"/>
              </a:p>
            </p:txBody>
          </p:sp>
          <p:sp>
            <p:nvSpPr>
              <p:cNvPr id="26655" name="Line 31"/>
              <p:cNvSpPr>
                <a:spLocks noChangeShapeType="1"/>
              </p:cNvSpPr>
              <p:nvPr/>
            </p:nvSpPr>
            <p:spPr bwMode="auto">
              <a:xfrm>
                <a:off x="1152" y="1728"/>
                <a:ext cx="0" cy="96"/>
              </a:xfrm>
              <a:prstGeom prst="line">
                <a:avLst/>
              </a:prstGeom>
              <a:noFill/>
              <a:ln w="28575">
                <a:solidFill>
                  <a:schemeClr val="tx1"/>
                </a:solidFill>
                <a:round/>
                <a:headEnd/>
                <a:tailEnd/>
              </a:ln>
              <a:effectLst/>
            </p:spPr>
            <p:txBody>
              <a:bodyPr/>
              <a:lstStyle/>
              <a:p>
                <a:endParaRPr lang="en-US"/>
              </a:p>
            </p:txBody>
          </p:sp>
          <p:sp>
            <p:nvSpPr>
              <p:cNvPr id="26656" name="Line 32"/>
              <p:cNvSpPr>
                <a:spLocks noChangeShapeType="1"/>
              </p:cNvSpPr>
              <p:nvPr/>
            </p:nvSpPr>
            <p:spPr bwMode="auto">
              <a:xfrm>
                <a:off x="1104" y="1776"/>
                <a:ext cx="96" cy="0"/>
              </a:xfrm>
              <a:prstGeom prst="line">
                <a:avLst/>
              </a:prstGeom>
              <a:noFill/>
              <a:ln w="28575">
                <a:solidFill>
                  <a:schemeClr val="tx1"/>
                </a:solidFill>
                <a:round/>
                <a:headEnd/>
                <a:tailEnd/>
              </a:ln>
              <a:effectLst/>
            </p:spPr>
            <p:txBody>
              <a:bodyPr/>
              <a:lstStyle/>
              <a:p>
                <a:endParaRPr lang="en-US"/>
              </a:p>
            </p:txBody>
          </p:sp>
          <p:sp>
            <p:nvSpPr>
              <p:cNvPr id="26657" name="Line 33"/>
              <p:cNvSpPr>
                <a:spLocks noChangeShapeType="1"/>
              </p:cNvSpPr>
              <p:nvPr/>
            </p:nvSpPr>
            <p:spPr bwMode="auto">
              <a:xfrm flipH="1">
                <a:off x="1104" y="1824"/>
                <a:ext cx="48" cy="96"/>
              </a:xfrm>
              <a:prstGeom prst="line">
                <a:avLst/>
              </a:prstGeom>
              <a:noFill/>
              <a:ln w="28575">
                <a:solidFill>
                  <a:schemeClr val="tx1"/>
                </a:solidFill>
                <a:round/>
                <a:headEnd/>
                <a:tailEnd/>
              </a:ln>
              <a:effectLst/>
            </p:spPr>
            <p:txBody>
              <a:bodyPr/>
              <a:lstStyle/>
              <a:p>
                <a:endParaRPr lang="en-US"/>
              </a:p>
            </p:txBody>
          </p:sp>
          <p:sp>
            <p:nvSpPr>
              <p:cNvPr id="26658" name="Line 34"/>
              <p:cNvSpPr>
                <a:spLocks noChangeShapeType="1"/>
              </p:cNvSpPr>
              <p:nvPr/>
            </p:nvSpPr>
            <p:spPr bwMode="auto">
              <a:xfrm>
                <a:off x="1152" y="1824"/>
                <a:ext cx="48" cy="96"/>
              </a:xfrm>
              <a:prstGeom prst="line">
                <a:avLst/>
              </a:prstGeom>
              <a:noFill/>
              <a:ln w="28575">
                <a:solidFill>
                  <a:schemeClr val="tx1"/>
                </a:solidFill>
                <a:round/>
                <a:headEnd/>
                <a:tailEnd/>
              </a:ln>
              <a:effectLst/>
            </p:spPr>
            <p:txBody>
              <a:bodyPr/>
              <a:lstStyle/>
              <a:p>
                <a:endParaRPr lang="en-US"/>
              </a:p>
            </p:txBody>
          </p:sp>
        </p:grpSp>
        <p:sp>
          <p:nvSpPr>
            <p:cNvPr id="26659" name="Text Box 35"/>
            <p:cNvSpPr txBox="1">
              <a:spLocks noChangeArrowheads="1"/>
            </p:cNvSpPr>
            <p:nvPr/>
          </p:nvSpPr>
          <p:spPr bwMode="auto">
            <a:xfrm>
              <a:off x="1824" y="3120"/>
              <a:ext cx="615" cy="281"/>
            </a:xfrm>
            <a:prstGeom prst="rect">
              <a:avLst/>
            </a:prstGeom>
            <a:noFill/>
            <a:ln w="9525">
              <a:noFill/>
              <a:miter lim="800000"/>
              <a:headEnd/>
              <a:tailEnd/>
            </a:ln>
            <a:effectLst/>
          </p:spPr>
          <p:txBody>
            <a:bodyPr wrap="none">
              <a:spAutoFit/>
            </a:bodyPr>
            <a:lstStyle/>
            <a:p>
              <a:pPr>
                <a:spcBef>
                  <a:spcPct val="0"/>
                </a:spcBef>
                <a:buFontTx/>
                <a:buNone/>
              </a:pPr>
              <a:r>
                <a:rPr lang="en-US"/>
                <a:t>SME/BA</a:t>
              </a:r>
            </a:p>
          </p:txBody>
        </p:sp>
        <p:sp>
          <p:nvSpPr>
            <p:cNvPr id="26660" name="Line 36"/>
            <p:cNvSpPr>
              <a:spLocks noChangeShapeType="1"/>
            </p:cNvSpPr>
            <p:nvPr/>
          </p:nvSpPr>
          <p:spPr bwMode="auto">
            <a:xfrm>
              <a:off x="2352" y="2976"/>
              <a:ext cx="816" cy="0"/>
            </a:xfrm>
            <a:prstGeom prst="line">
              <a:avLst/>
            </a:prstGeom>
            <a:noFill/>
            <a:ln w="38100">
              <a:solidFill>
                <a:schemeClr val="tx1"/>
              </a:solidFill>
              <a:round/>
              <a:headEnd type="triangle" w="med" len="med"/>
              <a:tailEnd type="triangle" w="med" len="med"/>
            </a:ln>
            <a:effectLst/>
          </p:spPr>
          <p:txBody>
            <a:bodyPr/>
            <a:lstStyle/>
            <a:p>
              <a:endParaRPr lang="en-US"/>
            </a:p>
          </p:txBody>
        </p:sp>
        <p:pic>
          <p:nvPicPr>
            <p:cNvPr id="26661" name="Picture 37" descr="xml-spy-screen"/>
            <p:cNvPicPr>
              <a:picLocks noChangeAspect="1" noChangeArrowheads="1"/>
            </p:cNvPicPr>
            <p:nvPr/>
          </p:nvPicPr>
          <p:blipFill>
            <a:blip r:embed="rId4" cstate="screen"/>
            <a:srcRect/>
            <a:stretch>
              <a:fillRect/>
            </a:stretch>
          </p:blipFill>
          <p:spPr bwMode="auto">
            <a:xfrm>
              <a:off x="2448" y="2344"/>
              <a:ext cx="672" cy="485"/>
            </a:xfrm>
            <a:prstGeom prst="rect">
              <a:avLst/>
            </a:prstGeom>
            <a:noFill/>
            <a:ln w="9525">
              <a:solidFill>
                <a:schemeClr val="tx1"/>
              </a:solidFill>
              <a:miter lim="800000"/>
              <a:headEnd/>
              <a:tailEnd/>
            </a:ln>
          </p:spPr>
        </p:pic>
        <p:grpSp>
          <p:nvGrpSpPr>
            <p:cNvPr id="7" name="Group 38"/>
            <p:cNvGrpSpPr>
              <a:grpSpLocks/>
            </p:cNvGrpSpPr>
            <p:nvPr/>
          </p:nvGrpSpPr>
          <p:grpSpPr bwMode="auto">
            <a:xfrm>
              <a:off x="3264" y="2784"/>
              <a:ext cx="96" cy="288"/>
              <a:chOff x="1104" y="1632"/>
              <a:chExt cx="96" cy="288"/>
            </a:xfrm>
          </p:grpSpPr>
          <p:sp>
            <p:nvSpPr>
              <p:cNvPr id="26663" name="Oval 39"/>
              <p:cNvSpPr>
                <a:spLocks noChangeArrowheads="1"/>
              </p:cNvSpPr>
              <p:nvPr/>
            </p:nvSpPr>
            <p:spPr bwMode="auto">
              <a:xfrm>
                <a:off x="1104" y="1632"/>
                <a:ext cx="96" cy="96"/>
              </a:xfrm>
              <a:prstGeom prst="ellipse">
                <a:avLst/>
              </a:prstGeom>
              <a:solidFill>
                <a:schemeClr val="tx1"/>
              </a:solidFill>
              <a:ln w="9525">
                <a:noFill/>
                <a:round/>
                <a:headEnd/>
                <a:tailEnd/>
              </a:ln>
              <a:effectLst/>
            </p:spPr>
            <p:txBody>
              <a:bodyPr wrap="none" anchor="ctr"/>
              <a:lstStyle/>
              <a:p>
                <a:endParaRPr lang="en-US"/>
              </a:p>
            </p:txBody>
          </p:sp>
          <p:sp>
            <p:nvSpPr>
              <p:cNvPr id="26664" name="Line 40"/>
              <p:cNvSpPr>
                <a:spLocks noChangeShapeType="1"/>
              </p:cNvSpPr>
              <p:nvPr/>
            </p:nvSpPr>
            <p:spPr bwMode="auto">
              <a:xfrm>
                <a:off x="1152" y="1728"/>
                <a:ext cx="0" cy="96"/>
              </a:xfrm>
              <a:prstGeom prst="line">
                <a:avLst/>
              </a:prstGeom>
              <a:noFill/>
              <a:ln w="28575">
                <a:solidFill>
                  <a:schemeClr val="tx1"/>
                </a:solidFill>
                <a:round/>
                <a:headEnd/>
                <a:tailEnd/>
              </a:ln>
              <a:effectLst/>
            </p:spPr>
            <p:txBody>
              <a:bodyPr/>
              <a:lstStyle/>
              <a:p>
                <a:endParaRPr lang="en-US"/>
              </a:p>
            </p:txBody>
          </p:sp>
          <p:sp>
            <p:nvSpPr>
              <p:cNvPr id="26665" name="Line 41"/>
              <p:cNvSpPr>
                <a:spLocks noChangeShapeType="1"/>
              </p:cNvSpPr>
              <p:nvPr/>
            </p:nvSpPr>
            <p:spPr bwMode="auto">
              <a:xfrm>
                <a:off x="1104" y="1776"/>
                <a:ext cx="96" cy="0"/>
              </a:xfrm>
              <a:prstGeom prst="line">
                <a:avLst/>
              </a:prstGeom>
              <a:noFill/>
              <a:ln w="28575">
                <a:solidFill>
                  <a:schemeClr val="tx1"/>
                </a:solidFill>
                <a:round/>
                <a:headEnd/>
                <a:tailEnd/>
              </a:ln>
              <a:effectLst/>
            </p:spPr>
            <p:txBody>
              <a:bodyPr/>
              <a:lstStyle/>
              <a:p>
                <a:endParaRPr lang="en-US"/>
              </a:p>
            </p:txBody>
          </p:sp>
          <p:sp>
            <p:nvSpPr>
              <p:cNvPr id="26666" name="Line 42"/>
              <p:cNvSpPr>
                <a:spLocks noChangeShapeType="1"/>
              </p:cNvSpPr>
              <p:nvPr/>
            </p:nvSpPr>
            <p:spPr bwMode="auto">
              <a:xfrm flipH="1">
                <a:off x="1104" y="1824"/>
                <a:ext cx="48" cy="96"/>
              </a:xfrm>
              <a:prstGeom prst="line">
                <a:avLst/>
              </a:prstGeom>
              <a:noFill/>
              <a:ln w="28575">
                <a:solidFill>
                  <a:schemeClr val="tx1"/>
                </a:solidFill>
                <a:round/>
                <a:headEnd/>
                <a:tailEnd/>
              </a:ln>
              <a:effectLst/>
            </p:spPr>
            <p:txBody>
              <a:bodyPr/>
              <a:lstStyle/>
              <a:p>
                <a:endParaRPr lang="en-US"/>
              </a:p>
            </p:txBody>
          </p:sp>
          <p:sp>
            <p:nvSpPr>
              <p:cNvPr id="26667" name="Line 43"/>
              <p:cNvSpPr>
                <a:spLocks noChangeShapeType="1"/>
              </p:cNvSpPr>
              <p:nvPr/>
            </p:nvSpPr>
            <p:spPr bwMode="auto">
              <a:xfrm>
                <a:off x="1152" y="1824"/>
                <a:ext cx="48" cy="96"/>
              </a:xfrm>
              <a:prstGeom prst="line">
                <a:avLst/>
              </a:prstGeom>
              <a:noFill/>
              <a:ln w="28575">
                <a:solidFill>
                  <a:schemeClr val="tx1"/>
                </a:solidFill>
                <a:round/>
                <a:headEnd/>
                <a:tailEnd/>
              </a:ln>
              <a:effectLst/>
            </p:spPr>
            <p:txBody>
              <a:bodyPr/>
              <a:lstStyle/>
              <a:p>
                <a:endParaRPr lang="en-US"/>
              </a:p>
            </p:txBody>
          </p:sp>
        </p:grpSp>
        <p:sp>
          <p:nvSpPr>
            <p:cNvPr id="26668" name="Text Box 44"/>
            <p:cNvSpPr txBox="1">
              <a:spLocks noChangeArrowheads="1"/>
            </p:cNvSpPr>
            <p:nvPr/>
          </p:nvSpPr>
          <p:spPr bwMode="auto">
            <a:xfrm>
              <a:off x="3024" y="3120"/>
              <a:ext cx="531" cy="281"/>
            </a:xfrm>
            <a:prstGeom prst="rect">
              <a:avLst/>
            </a:prstGeom>
            <a:noFill/>
            <a:ln w="9525">
              <a:noFill/>
              <a:miter lim="800000"/>
              <a:headEnd/>
              <a:tailEnd/>
            </a:ln>
            <a:effectLst/>
          </p:spPr>
          <p:txBody>
            <a:bodyPr wrap="none">
              <a:spAutoFit/>
            </a:bodyPr>
            <a:lstStyle/>
            <a:p>
              <a:pPr>
                <a:spcBef>
                  <a:spcPct val="0"/>
                </a:spcBef>
                <a:buFontTx/>
                <a:buNone/>
              </a:pPr>
              <a:r>
                <a:rPr lang="en-US"/>
                <a:t>IT Staff</a:t>
              </a:r>
            </a:p>
          </p:txBody>
        </p:sp>
        <p:sp>
          <p:nvSpPr>
            <p:cNvPr id="26675" name="Text Box 51"/>
            <p:cNvSpPr txBox="1">
              <a:spLocks noChangeArrowheads="1"/>
            </p:cNvSpPr>
            <p:nvPr/>
          </p:nvSpPr>
          <p:spPr bwMode="auto">
            <a:xfrm>
              <a:off x="1632" y="2112"/>
              <a:ext cx="1710" cy="194"/>
            </a:xfrm>
            <a:prstGeom prst="rect">
              <a:avLst/>
            </a:prstGeom>
            <a:noFill/>
            <a:ln w="9525">
              <a:noFill/>
              <a:miter lim="800000"/>
              <a:headEnd/>
              <a:tailEnd/>
            </a:ln>
            <a:effectLst/>
          </p:spPr>
          <p:txBody>
            <a:bodyPr wrap="none">
              <a:spAutoFit/>
            </a:bodyPr>
            <a:lstStyle/>
            <a:p>
              <a:pPr>
                <a:spcBef>
                  <a:spcPct val="0"/>
                </a:spcBef>
                <a:buFontTx/>
                <a:buNone/>
              </a:pPr>
              <a:r>
                <a:rPr lang="en-US" sz="1400"/>
                <a:t>Graphical Requirements and Specifications</a:t>
              </a:r>
            </a:p>
          </p:txBody>
        </p:sp>
      </p:grpSp>
      <p:sp>
        <p:nvSpPr>
          <p:cNvPr id="26677" name="Text Box 53"/>
          <p:cNvSpPr txBox="1">
            <a:spLocks noChangeArrowheads="1"/>
          </p:cNvSpPr>
          <p:nvPr/>
        </p:nvSpPr>
        <p:spPr bwMode="auto">
          <a:xfrm>
            <a:off x="5463810" y="2855913"/>
            <a:ext cx="561372" cy="446276"/>
          </a:xfrm>
          <a:prstGeom prst="rect">
            <a:avLst/>
          </a:prstGeom>
          <a:noFill/>
          <a:ln w="9525">
            <a:noFill/>
            <a:miter lim="800000"/>
            <a:headEnd/>
            <a:tailEnd/>
          </a:ln>
          <a:effectLst/>
        </p:spPr>
        <p:txBody>
          <a:bodyPr wrap="none">
            <a:spAutoFit/>
          </a:bodyPr>
          <a:lstStyle/>
          <a:p>
            <a:pPr>
              <a:spcBef>
                <a:spcPct val="0"/>
              </a:spcBef>
              <a:buFontTx/>
              <a:buNone/>
            </a:pPr>
            <a:r>
              <a:rPr lang="en-US"/>
              <a:t>vs.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lide Number Placeholder 5"/>
          <p:cNvSpPr>
            <a:spLocks noGrp="1"/>
          </p:cNvSpPr>
          <p:nvPr>
            <p:ph type="sldNum" sz="quarter" idx="4294967295"/>
          </p:nvPr>
        </p:nvSpPr>
        <p:spPr>
          <a:xfrm>
            <a:off x="9345613" y="6381750"/>
            <a:ext cx="2843212" cy="476250"/>
          </a:xfrm>
          <a:prstGeom prst="rect">
            <a:avLst/>
          </a:prstGeom>
        </p:spPr>
        <p:txBody>
          <a:bodyPr/>
          <a:lstStyle/>
          <a:p>
            <a:pPr algn="r"/>
            <a:fld id="{4A63407D-69A1-484E-8541-F85DF8AF09C6}" type="slidenum">
              <a:rPr lang="en-US" sz="1200"/>
              <a:pPr algn="r"/>
              <a:t>51</a:t>
            </a:fld>
            <a:endParaRPr lang="en-US" sz="1200" dirty="0"/>
          </a:p>
        </p:txBody>
      </p:sp>
      <p:sp>
        <p:nvSpPr>
          <p:cNvPr id="14338" name="Rectangle 2"/>
          <p:cNvSpPr>
            <a:spLocks noGrp="1" noChangeArrowheads="1"/>
          </p:cNvSpPr>
          <p:nvPr>
            <p:ph type="title" idx="4294967295"/>
          </p:nvPr>
        </p:nvSpPr>
        <p:spPr>
          <a:xfrm>
            <a:off x="1979612" y="228600"/>
            <a:ext cx="8382000" cy="968375"/>
          </a:xfrm>
        </p:spPr>
        <p:txBody>
          <a:bodyPr/>
          <a:lstStyle/>
          <a:p>
            <a:r>
              <a:rPr lang="en-US" dirty="0"/>
              <a:t>Semantic Triangle</a:t>
            </a:r>
          </a:p>
        </p:txBody>
      </p:sp>
      <p:sp>
        <p:nvSpPr>
          <p:cNvPr id="14339" name="Rectangle 3"/>
          <p:cNvSpPr>
            <a:spLocks noGrp="1" noChangeArrowheads="1"/>
          </p:cNvSpPr>
          <p:nvPr>
            <p:ph type="body" idx="4294967295"/>
          </p:nvPr>
        </p:nvSpPr>
        <p:spPr>
          <a:xfrm>
            <a:off x="2032000" y="5257800"/>
            <a:ext cx="10156825" cy="715963"/>
          </a:xfrm>
        </p:spPr>
        <p:txBody>
          <a:bodyPr/>
          <a:lstStyle/>
          <a:p>
            <a:pPr>
              <a:lnSpc>
                <a:spcPct val="80000"/>
              </a:lnSpc>
            </a:pPr>
            <a:r>
              <a:rPr lang="en-US" sz="2000" dirty="0"/>
              <a:t>Symbols can only link to referents through concepts</a:t>
            </a:r>
          </a:p>
          <a:p>
            <a:pPr>
              <a:lnSpc>
                <a:spcPct val="80000"/>
              </a:lnSpc>
            </a:pPr>
            <a:r>
              <a:rPr lang="en-US" sz="2000" dirty="0"/>
              <a:t>You can not link directly from a symbol to a referent</a:t>
            </a:r>
          </a:p>
        </p:txBody>
      </p:sp>
      <p:sp>
        <p:nvSpPr>
          <p:cNvPr id="14345" name="Text Box 9"/>
          <p:cNvSpPr txBox="1">
            <a:spLocks noChangeArrowheads="1"/>
          </p:cNvSpPr>
          <p:nvPr/>
        </p:nvSpPr>
        <p:spPr bwMode="auto">
          <a:xfrm>
            <a:off x="2031471" y="4648201"/>
            <a:ext cx="979755" cy="369332"/>
          </a:xfrm>
          <a:prstGeom prst="rect">
            <a:avLst/>
          </a:prstGeom>
          <a:noFill/>
          <a:ln w="57150">
            <a:noFill/>
            <a:miter lim="800000"/>
            <a:headEnd/>
            <a:tailEnd/>
          </a:ln>
          <a:effectLst/>
        </p:spPr>
        <p:txBody>
          <a:bodyPr wrap="none">
            <a:spAutoFit/>
          </a:bodyPr>
          <a:lstStyle/>
          <a:p>
            <a:r>
              <a:rPr lang="en-US" sz="1800"/>
              <a:t>referent</a:t>
            </a:r>
          </a:p>
        </p:txBody>
      </p:sp>
      <p:sp>
        <p:nvSpPr>
          <p:cNvPr id="14346" name="Text Box 10"/>
          <p:cNvSpPr txBox="1">
            <a:spLocks noChangeArrowheads="1"/>
          </p:cNvSpPr>
          <p:nvPr/>
        </p:nvSpPr>
        <p:spPr bwMode="auto">
          <a:xfrm>
            <a:off x="5078677" y="1371601"/>
            <a:ext cx="992579" cy="369332"/>
          </a:xfrm>
          <a:prstGeom prst="rect">
            <a:avLst/>
          </a:prstGeom>
          <a:noFill/>
          <a:ln w="57150">
            <a:noFill/>
            <a:miter lim="800000"/>
            <a:headEnd/>
            <a:tailEnd/>
          </a:ln>
          <a:effectLst/>
        </p:spPr>
        <p:txBody>
          <a:bodyPr wrap="none">
            <a:spAutoFit/>
          </a:bodyPr>
          <a:lstStyle/>
          <a:p>
            <a:r>
              <a:rPr lang="en-US" sz="1800"/>
              <a:t>concept</a:t>
            </a:r>
          </a:p>
        </p:txBody>
      </p:sp>
      <p:sp>
        <p:nvSpPr>
          <p:cNvPr id="14347" name="Line 11"/>
          <p:cNvSpPr>
            <a:spLocks noChangeShapeType="1"/>
          </p:cNvSpPr>
          <p:nvPr/>
        </p:nvSpPr>
        <p:spPr bwMode="auto">
          <a:xfrm flipV="1">
            <a:off x="2844059" y="1828800"/>
            <a:ext cx="2844059" cy="2743200"/>
          </a:xfrm>
          <a:prstGeom prst="line">
            <a:avLst/>
          </a:prstGeom>
          <a:noFill/>
          <a:ln w="57150">
            <a:solidFill>
              <a:schemeClr val="tx2"/>
            </a:solidFill>
            <a:round/>
            <a:headEnd type="triangle" w="med" len="med"/>
            <a:tailEnd type="triangle" w="med" len="med"/>
          </a:ln>
          <a:effectLst/>
        </p:spPr>
        <p:txBody>
          <a:bodyPr wrap="none">
            <a:spAutoFit/>
          </a:bodyPr>
          <a:lstStyle/>
          <a:p>
            <a:endParaRPr lang="en-US"/>
          </a:p>
        </p:txBody>
      </p:sp>
      <p:sp>
        <p:nvSpPr>
          <p:cNvPr id="14348" name="Line 12"/>
          <p:cNvSpPr>
            <a:spLocks noChangeShapeType="1"/>
          </p:cNvSpPr>
          <p:nvPr/>
        </p:nvSpPr>
        <p:spPr bwMode="auto">
          <a:xfrm flipH="1" flipV="1">
            <a:off x="6094412" y="1828800"/>
            <a:ext cx="2742486" cy="2743200"/>
          </a:xfrm>
          <a:prstGeom prst="line">
            <a:avLst/>
          </a:prstGeom>
          <a:noFill/>
          <a:ln w="57150">
            <a:solidFill>
              <a:schemeClr val="tx2"/>
            </a:solidFill>
            <a:round/>
            <a:headEnd type="triangle" w="med" len="med"/>
            <a:tailEnd type="triangle" w="med" len="med"/>
          </a:ln>
          <a:effectLst/>
        </p:spPr>
        <p:txBody>
          <a:bodyPr>
            <a:spAutoFit/>
          </a:bodyPr>
          <a:lstStyle/>
          <a:p>
            <a:endParaRPr lang="en-US"/>
          </a:p>
        </p:txBody>
      </p:sp>
      <p:sp>
        <p:nvSpPr>
          <p:cNvPr id="14349" name="Text Box 13"/>
          <p:cNvSpPr txBox="1">
            <a:spLocks noChangeArrowheads="1"/>
          </p:cNvSpPr>
          <p:nvPr/>
        </p:nvSpPr>
        <p:spPr bwMode="auto">
          <a:xfrm>
            <a:off x="8227458" y="4495801"/>
            <a:ext cx="915635" cy="369332"/>
          </a:xfrm>
          <a:prstGeom prst="rect">
            <a:avLst/>
          </a:prstGeom>
          <a:noFill/>
          <a:ln w="57150">
            <a:noFill/>
            <a:miter lim="800000"/>
            <a:headEnd/>
            <a:tailEnd/>
          </a:ln>
          <a:effectLst/>
        </p:spPr>
        <p:txBody>
          <a:bodyPr wrap="none">
            <a:spAutoFit/>
          </a:bodyPr>
          <a:lstStyle/>
          <a:p>
            <a:r>
              <a:rPr lang="en-US" sz="1800"/>
              <a:t>symbol</a:t>
            </a:r>
          </a:p>
        </p:txBody>
      </p:sp>
      <p:sp>
        <p:nvSpPr>
          <p:cNvPr id="14352" name="Text Box 16"/>
          <p:cNvSpPr txBox="1">
            <a:spLocks noChangeArrowheads="1"/>
          </p:cNvSpPr>
          <p:nvPr/>
        </p:nvSpPr>
        <p:spPr bwMode="auto">
          <a:xfrm>
            <a:off x="9243192" y="3889375"/>
            <a:ext cx="1192955" cy="646331"/>
          </a:xfrm>
          <a:prstGeom prst="rect">
            <a:avLst/>
          </a:prstGeom>
          <a:noFill/>
          <a:ln w="57150">
            <a:noFill/>
            <a:miter lim="800000"/>
            <a:headEnd/>
            <a:tailEnd/>
          </a:ln>
          <a:effectLst/>
        </p:spPr>
        <p:txBody>
          <a:bodyPr wrap="none">
            <a:spAutoFit/>
          </a:bodyPr>
          <a:lstStyle/>
          <a:p>
            <a:r>
              <a:rPr lang="en-US" sz="2400"/>
              <a:t> </a:t>
            </a:r>
            <a:r>
              <a:rPr lang="en-US" sz="3600"/>
              <a:t>“cat”</a:t>
            </a:r>
          </a:p>
        </p:txBody>
      </p:sp>
      <p:pic>
        <p:nvPicPr>
          <p:cNvPr id="14354" name="Picture 18" descr="bd05199_"/>
          <p:cNvPicPr>
            <a:picLocks noChangeAspect="1" noChangeArrowheads="1"/>
          </p:cNvPicPr>
          <p:nvPr/>
        </p:nvPicPr>
        <p:blipFill>
          <a:blip r:embed="rId3" cstate="screen"/>
          <a:srcRect/>
          <a:stretch>
            <a:fillRect/>
          </a:stretch>
        </p:blipFill>
        <p:spPr bwMode="auto">
          <a:xfrm>
            <a:off x="6399133" y="1371600"/>
            <a:ext cx="1422030" cy="908050"/>
          </a:xfrm>
          <a:prstGeom prst="rect">
            <a:avLst/>
          </a:prstGeom>
          <a:noFill/>
        </p:spPr>
      </p:pic>
      <p:sp>
        <p:nvSpPr>
          <p:cNvPr id="14355" name="Line 19"/>
          <p:cNvSpPr>
            <a:spLocks noChangeShapeType="1"/>
          </p:cNvSpPr>
          <p:nvPr/>
        </p:nvSpPr>
        <p:spPr bwMode="auto">
          <a:xfrm flipV="1">
            <a:off x="3656647" y="4419600"/>
            <a:ext cx="4469236" cy="0"/>
          </a:xfrm>
          <a:prstGeom prst="line">
            <a:avLst/>
          </a:prstGeom>
          <a:noFill/>
          <a:ln w="57150">
            <a:solidFill>
              <a:schemeClr val="tx2"/>
            </a:solidFill>
            <a:prstDash val="dash"/>
            <a:round/>
            <a:headEnd type="triangle" w="med" len="med"/>
            <a:tailEnd type="triangle" w="med" len="med"/>
          </a:ln>
          <a:effectLst/>
        </p:spPr>
        <p:txBody>
          <a:bodyPr>
            <a:spAutoFit/>
          </a:bodyPr>
          <a:lstStyle/>
          <a:p>
            <a:endParaRPr lang="en-US"/>
          </a:p>
        </p:txBody>
      </p:sp>
      <p:sp>
        <p:nvSpPr>
          <p:cNvPr id="14356" name="Text Box 20"/>
          <p:cNvSpPr txBox="1">
            <a:spLocks noChangeArrowheads="1"/>
          </p:cNvSpPr>
          <p:nvPr/>
        </p:nvSpPr>
        <p:spPr bwMode="auto">
          <a:xfrm>
            <a:off x="7313295" y="6096001"/>
            <a:ext cx="3018775" cy="369332"/>
          </a:xfrm>
          <a:prstGeom prst="rect">
            <a:avLst/>
          </a:prstGeom>
          <a:noFill/>
          <a:ln w="57150">
            <a:noFill/>
            <a:miter lim="800000"/>
            <a:headEnd/>
            <a:tailEnd/>
          </a:ln>
          <a:effectLst/>
        </p:spPr>
        <p:txBody>
          <a:bodyPr wrap="none">
            <a:spAutoFit/>
          </a:bodyPr>
          <a:lstStyle/>
          <a:p>
            <a:r>
              <a:rPr lang="en-US" sz="1800"/>
              <a:t>Wikipedia: Semiotic triangle</a:t>
            </a:r>
          </a:p>
        </p:txBody>
      </p:sp>
      <p:grpSp>
        <p:nvGrpSpPr>
          <p:cNvPr id="2" name="Group 22"/>
          <p:cNvGrpSpPr>
            <a:grpSpLocks noChangeAspect="1"/>
          </p:cNvGrpSpPr>
          <p:nvPr/>
        </p:nvGrpSpPr>
        <p:grpSpPr bwMode="auto">
          <a:xfrm>
            <a:off x="1015735" y="3657600"/>
            <a:ext cx="1523603" cy="920750"/>
            <a:chOff x="480" y="2304"/>
            <a:chExt cx="720" cy="580"/>
          </a:xfrm>
        </p:grpSpPr>
        <p:sp>
          <p:nvSpPr>
            <p:cNvPr id="14357" name="AutoShape 21"/>
            <p:cNvSpPr>
              <a:spLocks noChangeAspect="1" noChangeArrowheads="1" noTextEdit="1"/>
            </p:cNvSpPr>
            <p:nvPr/>
          </p:nvSpPr>
          <p:spPr bwMode="auto">
            <a:xfrm>
              <a:off x="480" y="2304"/>
              <a:ext cx="720" cy="580"/>
            </a:xfrm>
            <a:prstGeom prst="rect">
              <a:avLst/>
            </a:prstGeom>
            <a:noFill/>
            <a:ln w="9525">
              <a:noFill/>
              <a:miter lim="800000"/>
              <a:headEnd/>
              <a:tailEnd/>
            </a:ln>
          </p:spPr>
          <p:txBody>
            <a:bodyPr/>
            <a:lstStyle/>
            <a:p>
              <a:endParaRPr lang="en-US"/>
            </a:p>
          </p:txBody>
        </p:sp>
        <p:sp>
          <p:nvSpPr>
            <p:cNvPr id="14359" name="Freeform 23"/>
            <p:cNvSpPr>
              <a:spLocks/>
            </p:cNvSpPr>
            <p:nvPr/>
          </p:nvSpPr>
          <p:spPr bwMode="auto">
            <a:xfrm>
              <a:off x="571" y="2310"/>
              <a:ext cx="45" cy="68"/>
            </a:xfrm>
            <a:custGeom>
              <a:avLst/>
              <a:gdLst/>
              <a:ahLst/>
              <a:cxnLst>
                <a:cxn ang="0">
                  <a:pos x="28" y="0"/>
                </a:cxn>
                <a:cxn ang="0">
                  <a:pos x="33" y="5"/>
                </a:cxn>
                <a:cxn ang="0">
                  <a:pos x="47" y="19"/>
                </a:cxn>
                <a:cxn ang="0">
                  <a:pos x="68" y="37"/>
                </a:cxn>
                <a:cxn ang="0">
                  <a:pos x="89" y="61"/>
                </a:cxn>
                <a:cxn ang="0">
                  <a:pos x="111" y="86"/>
                </a:cxn>
                <a:cxn ang="0">
                  <a:pos x="127" y="112"/>
                </a:cxn>
                <a:cxn ang="0">
                  <a:pos x="135" y="134"/>
                </a:cxn>
                <a:cxn ang="0">
                  <a:pos x="133" y="154"/>
                </a:cxn>
                <a:cxn ang="0">
                  <a:pos x="124" y="169"/>
                </a:cxn>
                <a:cxn ang="0">
                  <a:pos x="114" y="183"/>
                </a:cxn>
                <a:cxn ang="0">
                  <a:pos x="103" y="192"/>
                </a:cxn>
                <a:cxn ang="0">
                  <a:pos x="91" y="200"/>
                </a:cxn>
                <a:cxn ang="0">
                  <a:pos x="78" y="202"/>
                </a:cxn>
                <a:cxn ang="0">
                  <a:pos x="63" y="200"/>
                </a:cxn>
                <a:cxn ang="0">
                  <a:pos x="46" y="192"/>
                </a:cxn>
                <a:cxn ang="0">
                  <a:pos x="28" y="177"/>
                </a:cxn>
                <a:cxn ang="0">
                  <a:pos x="11" y="158"/>
                </a:cxn>
                <a:cxn ang="0">
                  <a:pos x="3" y="135"/>
                </a:cxn>
                <a:cxn ang="0">
                  <a:pos x="0" y="112"/>
                </a:cxn>
                <a:cxn ang="0">
                  <a:pos x="1" y="87"/>
                </a:cxn>
                <a:cxn ang="0">
                  <a:pos x="5" y="63"/>
                </a:cxn>
                <a:cxn ang="0">
                  <a:pos x="13" y="39"/>
                </a:cxn>
                <a:cxn ang="0">
                  <a:pos x="20" y="19"/>
                </a:cxn>
                <a:cxn ang="0">
                  <a:pos x="28" y="0"/>
                </a:cxn>
              </a:cxnLst>
              <a:rect l="0" t="0" r="r" b="b"/>
              <a:pathLst>
                <a:path w="135" h="202">
                  <a:moveTo>
                    <a:pt x="28" y="0"/>
                  </a:moveTo>
                  <a:lnTo>
                    <a:pt x="33" y="5"/>
                  </a:lnTo>
                  <a:lnTo>
                    <a:pt x="47" y="19"/>
                  </a:lnTo>
                  <a:lnTo>
                    <a:pt x="68" y="37"/>
                  </a:lnTo>
                  <a:lnTo>
                    <a:pt x="89" y="61"/>
                  </a:lnTo>
                  <a:lnTo>
                    <a:pt x="111" y="86"/>
                  </a:lnTo>
                  <a:lnTo>
                    <a:pt x="127" y="112"/>
                  </a:lnTo>
                  <a:lnTo>
                    <a:pt x="135" y="134"/>
                  </a:lnTo>
                  <a:lnTo>
                    <a:pt x="133" y="154"/>
                  </a:lnTo>
                  <a:lnTo>
                    <a:pt x="124" y="169"/>
                  </a:lnTo>
                  <a:lnTo>
                    <a:pt x="114" y="183"/>
                  </a:lnTo>
                  <a:lnTo>
                    <a:pt x="103" y="192"/>
                  </a:lnTo>
                  <a:lnTo>
                    <a:pt x="91" y="200"/>
                  </a:lnTo>
                  <a:lnTo>
                    <a:pt x="78" y="202"/>
                  </a:lnTo>
                  <a:lnTo>
                    <a:pt x="63" y="200"/>
                  </a:lnTo>
                  <a:lnTo>
                    <a:pt x="46" y="192"/>
                  </a:lnTo>
                  <a:lnTo>
                    <a:pt x="28" y="177"/>
                  </a:lnTo>
                  <a:lnTo>
                    <a:pt x="11" y="158"/>
                  </a:lnTo>
                  <a:lnTo>
                    <a:pt x="3" y="135"/>
                  </a:lnTo>
                  <a:lnTo>
                    <a:pt x="0" y="112"/>
                  </a:lnTo>
                  <a:lnTo>
                    <a:pt x="1" y="87"/>
                  </a:lnTo>
                  <a:lnTo>
                    <a:pt x="5" y="63"/>
                  </a:lnTo>
                  <a:lnTo>
                    <a:pt x="13" y="39"/>
                  </a:lnTo>
                  <a:lnTo>
                    <a:pt x="20" y="19"/>
                  </a:lnTo>
                  <a:lnTo>
                    <a:pt x="28" y="0"/>
                  </a:lnTo>
                  <a:close/>
                </a:path>
              </a:pathLst>
            </a:custGeom>
            <a:solidFill>
              <a:schemeClr val="bg1"/>
            </a:solidFill>
            <a:ln w="9525">
              <a:noFill/>
              <a:round/>
              <a:headEnd/>
              <a:tailEnd/>
            </a:ln>
          </p:spPr>
          <p:txBody>
            <a:bodyPr/>
            <a:lstStyle/>
            <a:p>
              <a:endParaRPr lang="en-US"/>
            </a:p>
          </p:txBody>
        </p:sp>
        <p:sp>
          <p:nvSpPr>
            <p:cNvPr id="14360" name="Freeform 24"/>
            <p:cNvSpPr>
              <a:spLocks/>
            </p:cNvSpPr>
            <p:nvPr/>
          </p:nvSpPr>
          <p:spPr bwMode="auto">
            <a:xfrm>
              <a:off x="736" y="2317"/>
              <a:ext cx="47" cy="83"/>
            </a:xfrm>
            <a:custGeom>
              <a:avLst/>
              <a:gdLst/>
              <a:ahLst/>
              <a:cxnLst>
                <a:cxn ang="0">
                  <a:pos x="127" y="0"/>
                </a:cxn>
                <a:cxn ang="0">
                  <a:pos x="122" y="2"/>
                </a:cxn>
                <a:cxn ang="0">
                  <a:pos x="109" y="11"/>
                </a:cxn>
                <a:cxn ang="0">
                  <a:pos x="90" y="22"/>
                </a:cxn>
                <a:cxn ang="0">
                  <a:pos x="67" y="39"/>
                </a:cxn>
                <a:cxn ang="0">
                  <a:pos x="43" y="59"/>
                </a:cxn>
                <a:cxn ang="0">
                  <a:pos x="23" y="84"/>
                </a:cxn>
                <a:cxn ang="0">
                  <a:pos x="8" y="111"/>
                </a:cxn>
                <a:cxn ang="0">
                  <a:pos x="0" y="140"/>
                </a:cxn>
                <a:cxn ang="0">
                  <a:pos x="0" y="169"/>
                </a:cxn>
                <a:cxn ang="0">
                  <a:pos x="6" y="195"/>
                </a:cxn>
                <a:cxn ang="0">
                  <a:pos x="15" y="217"/>
                </a:cxn>
                <a:cxn ang="0">
                  <a:pos x="27" y="234"/>
                </a:cxn>
                <a:cxn ang="0">
                  <a:pos x="42" y="246"/>
                </a:cxn>
                <a:cxn ang="0">
                  <a:pos x="59" y="250"/>
                </a:cxn>
                <a:cxn ang="0">
                  <a:pos x="77" y="247"/>
                </a:cxn>
                <a:cxn ang="0">
                  <a:pos x="95" y="235"/>
                </a:cxn>
                <a:cxn ang="0">
                  <a:pos x="111" y="216"/>
                </a:cxn>
                <a:cxn ang="0">
                  <a:pos x="123" y="192"/>
                </a:cxn>
                <a:cxn ang="0">
                  <a:pos x="133" y="163"/>
                </a:cxn>
                <a:cxn ang="0">
                  <a:pos x="138" y="131"/>
                </a:cxn>
                <a:cxn ang="0">
                  <a:pos x="140" y="99"/>
                </a:cxn>
                <a:cxn ang="0">
                  <a:pos x="139" y="64"/>
                </a:cxn>
                <a:cxn ang="0">
                  <a:pos x="135" y="32"/>
                </a:cxn>
                <a:cxn ang="0">
                  <a:pos x="127" y="0"/>
                </a:cxn>
              </a:cxnLst>
              <a:rect l="0" t="0" r="r" b="b"/>
              <a:pathLst>
                <a:path w="140" h="250">
                  <a:moveTo>
                    <a:pt x="127" y="0"/>
                  </a:moveTo>
                  <a:lnTo>
                    <a:pt x="122" y="2"/>
                  </a:lnTo>
                  <a:lnTo>
                    <a:pt x="109" y="11"/>
                  </a:lnTo>
                  <a:lnTo>
                    <a:pt x="90" y="22"/>
                  </a:lnTo>
                  <a:lnTo>
                    <a:pt x="67" y="39"/>
                  </a:lnTo>
                  <a:lnTo>
                    <a:pt x="43" y="59"/>
                  </a:lnTo>
                  <a:lnTo>
                    <a:pt x="23" y="84"/>
                  </a:lnTo>
                  <a:lnTo>
                    <a:pt x="8" y="111"/>
                  </a:lnTo>
                  <a:lnTo>
                    <a:pt x="0" y="140"/>
                  </a:lnTo>
                  <a:lnTo>
                    <a:pt x="0" y="169"/>
                  </a:lnTo>
                  <a:lnTo>
                    <a:pt x="6" y="195"/>
                  </a:lnTo>
                  <a:lnTo>
                    <a:pt x="15" y="217"/>
                  </a:lnTo>
                  <a:lnTo>
                    <a:pt x="27" y="234"/>
                  </a:lnTo>
                  <a:lnTo>
                    <a:pt x="42" y="246"/>
                  </a:lnTo>
                  <a:lnTo>
                    <a:pt x="59" y="250"/>
                  </a:lnTo>
                  <a:lnTo>
                    <a:pt x="77" y="247"/>
                  </a:lnTo>
                  <a:lnTo>
                    <a:pt x="95" y="235"/>
                  </a:lnTo>
                  <a:lnTo>
                    <a:pt x="111" y="216"/>
                  </a:lnTo>
                  <a:lnTo>
                    <a:pt x="123" y="192"/>
                  </a:lnTo>
                  <a:lnTo>
                    <a:pt x="133" y="163"/>
                  </a:lnTo>
                  <a:lnTo>
                    <a:pt x="138" y="131"/>
                  </a:lnTo>
                  <a:lnTo>
                    <a:pt x="140" y="99"/>
                  </a:lnTo>
                  <a:lnTo>
                    <a:pt x="139" y="64"/>
                  </a:lnTo>
                  <a:lnTo>
                    <a:pt x="135" y="32"/>
                  </a:lnTo>
                  <a:lnTo>
                    <a:pt x="127" y="0"/>
                  </a:lnTo>
                  <a:close/>
                </a:path>
              </a:pathLst>
            </a:custGeom>
            <a:solidFill>
              <a:schemeClr val="bg1"/>
            </a:solidFill>
            <a:ln w="9525">
              <a:noFill/>
              <a:round/>
              <a:headEnd/>
              <a:tailEnd/>
            </a:ln>
          </p:spPr>
          <p:txBody>
            <a:bodyPr/>
            <a:lstStyle/>
            <a:p>
              <a:endParaRPr lang="en-US"/>
            </a:p>
          </p:txBody>
        </p:sp>
        <p:sp>
          <p:nvSpPr>
            <p:cNvPr id="14361" name="Freeform 25"/>
            <p:cNvSpPr>
              <a:spLocks/>
            </p:cNvSpPr>
            <p:nvPr/>
          </p:nvSpPr>
          <p:spPr bwMode="auto">
            <a:xfrm>
              <a:off x="581" y="2347"/>
              <a:ext cx="456" cy="529"/>
            </a:xfrm>
            <a:custGeom>
              <a:avLst/>
              <a:gdLst/>
              <a:ahLst/>
              <a:cxnLst>
                <a:cxn ang="0">
                  <a:pos x="21" y="263"/>
                </a:cxn>
                <a:cxn ang="0">
                  <a:pos x="4" y="361"/>
                </a:cxn>
                <a:cxn ang="0">
                  <a:pos x="86" y="452"/>
                </a:cxn>
                <a:cxn ang="0">
                  <a:pos x="158" y="487"/>
                </a:cxn>
                <a:cxn ang="0">
                  <a:pos x="226" y="524"/>
                </a:cxn>
                <a:cxn ang="0">
                  <a:pos x="258" y="523"/>
                </a:cxn>
                <a:cxn ang="0">
                  <a:pos x="306" y="572"/>
                </a:cxn>
                <a:cxn ang="0">
                  <a:pos x="319" y="722"/>
                </a:cxn>
                <a:cxn ang="0">
                  <a:pos x="380" y="881"/>
                </a:cxn>
                <a:cxn ang="0">
                  <a:pos x="468" y="1002"/>
                </a:cxn>
                <a:cxn ang="0">
                  <a:pos x="516" y="1089"/>
                </a:cxn>
                <a:cxn ang="0">
                  <a:pos x="521" y="1218"/>
                </a:cxn>
                <a:cxn ang="0">
                  <a:pos x="485" y="1381"/>
                </a:cxn>
                <a:cxn ang="0">
                  <a:pos x="439" y="1398"/>
                </a:cxn>
                <a:cxn ang="0">
                  <a:pos x="428" y="1469"/>
                </a:cxn>
                <a:cxn ang="0">
                  <a:pos x="403" y="1457"/>
                </a:cxn>
                <a:cxn ang="0">
                  <a:pos x="367" y="1462"/>
                </a:cxn>
                <a:cxn ang="0">
                  <a:pos x="305" y="1540"/>
                </a:cxn>
                <a:cxn ang="0">
                  <a:pos x="362" y="1551"/>
                </a:cxn>
                <a:cxn ang="0">
                  <a:pos x="380" y="1560"/>
                </a:cxn>
                <a:cxn ang="0">
                  <a:pos x="475" y="1585"/>
                </a:cxn>
                <a:cxn ang="0">
                  <a:pos x="567" y="1546"/>
                </a:cxn>
                <a:cxn ang="0">
                  <a:pos x="589" y="1503"/>
                </a:cxn>
                <a:cxn ang="0">
                  <a:pos x="620" y="1468"/>
                </a:cxn>
                <a:cxn ang="0">
                  <a:pos x="706" y="1468"/>
                </a:cxn>
                <a:cxn ang="0">
                  <a:pos x="757" y="1476"/>
                </a:cxn>
                <a:cxn ang="0">
                  <a:pos x="715" y="1526"/>
                </a:cxn>
                <a:cxn ang="0">
                  <a:pos x="746" y="1572"/>
                </a:cxn>
                <a:cxn ang="0">
                  <a:pos x="829" y="1545"/>
                </a:cxn>
                <a:cxn ang="0">
                  <a:pos x="878" y="1534"/>
                </a:cxn>
                <a:cxn ang="0">
                  <a:pos x="946" y="1527"/>
                </a:cxn>
                <a:cxn ang="0">
                  <a:pos x="1030" y="1531"/>
                </a:cxn>
                <a:cxn ang="0">
                  <a:pos x="1119" y="1546"/>
                </a:cxn>
                <a:cxn ang="0">
                  <a:pos x="1202" y="1553"/>
                </a:cxn>
                <a:cxn ang="0">
                  <a:pos x="1284" y="1545"/>
                </a:cxn>
                <a:cxn ang="0">
                  <a:pos x="1363" y="1511"/>
                </a:cxn>
                <a:cxn ang="0">
                  <a:pos x="1302" y="1455"/>
                </a:cxn>
                <a:cxn ang="0">
                  <a:pos x="1339" y="1382"/>
                </a:cxn>
                <a:cxn ang="0">
                  <a:pos x="1360" y="1242"/>
                </a:cxn>
                <a:cxn ang="0">
                  <a:pos x="1316" y="1090"/>
                </a:cxn>
                <a:cxn ang="0">
                  <a:pos x="1214" y="895"/>
                </a:cxn>
                <a:cxn ang="0">
                  <a:pos x="1037" y="729"/>
                </a:cxn>
                <a:cxn ang="0">
                  <a:pos x="933" y="655"/>
                </a:cxn>
                <a:cxn ang="0">
                  <a:pos x="906" y="632"/>
                </a:cxn>
                <a:cxn ang="0">
                  <a:pos x="868" y="584"/>
                </a:cxn>
                <a:cxn ang="0">
                  <a:pos x="776" y="509"/>
                </a:cxn>
                <a:cxn ang="0">
                  <a:pos x="673" y="452"/>
                </a:cxn>
                <a:cxn ang="0">
                  <a:pos x="594" y="420"/>
                </a:cxn>
                <a:cxn ang="0">
                  <a:pos x="561" y="386"/>
                </a:cxn>
                <a:cxn ang="0">
                  <a:pos x="588" y="321"/>
                </a:cxn>
                <a:cxn ang="0">
                  <a:pos x="549" y="189"/>
                </a:cxn>
                <a:cxn ang="0">
                  <a:pos x="455" y="109"/>
                </a:cxn>
                <a:cxn ang="0">
                  <a:pos x="431" y="37"/>
                </a:cxn>
                <a:cxn ang="0">
                  <a:pos x="337" y="6"/>
                </a:cxn>
                <a:cxn ang="0">
                  <a:pos x="249" y="0"/>
                </a:cxn>
                <a:cxn ang="0">
                  <a:pos x="177" y="6"/>
                </a:cxn>
                <a:cxn ang="0">
                  <a:pos x="135" y="28"/>
                </a:cxn>
                <a:cxn ang="0">
                  <a:pos x="45" y="110"/>
                </a:cxn>
              </a:cxnLst>
              <a:rect l="0" t="0" r="r" b="b"/>
              <a:pathLst>
                <a:path w="1369" h="1586">
                  <a:moveTo>
                    <a:pt x="36" y="143"/>
                  </a:moveTo>
                  <a:lnTo>
                    <a:pt x="39" y="155"/>
                  </a:lnTo>
                  <a:lnTo>
                    <a:pt x="41" y="184"/>
                  </a:lnTo>
                  <a:lnTo>
                    <a:pt x="36" y="223"/>
                  </a:lnTo>
                  <a:lnTo>
                    <a:pt x="21" y="263"/>
                  </a:lnTo>
                  <a:lnTo>
                    <a:pt x="12" y="281"/>
                  </a:lnTo>
                  <a:lnTo>
                    <a:pt x="4" y="300"/>
                  </a:lnTo>
                  <a:lnTo>
                    <a:pt x="0" y="321"/>
                  </a:lnTo>
                  <a:lnTo>
                    <a:pt x="0" y="340"/>
                  </a:lnTo>
                  <a:lnTo>
                    <a:pt x="4" y="361"/>
                  </a:lnTo>
                  <a:lnTo>
                    <a:pt x="13" y="381"/>
                  </a:lnTo>
                  <a:lnTo>
                    <a:pt x="27" y="402"/>
                  </a:lnTo>
                  <a:lnTo>
                    <a:pt x="46" y="422"/>
                  </a:lnTo>
                  <a:lnTo>
                    <a:pt x="68" y="439"/>
                  </a:lnTo>
                  <a:lnTo>
                    <a:pt x="86" y="452"/>
                  </a:lnTo>
                  <a:lnTo>
                    <a:pt x="103" y="461"/>
                  </a:lnTo>
                  <a:lnTo>
                    <a:pt x="118" y="468"/>
                  </a:lnTo>
                  <a:lnTo>
                    <a:pt x="132" y="473"/>
                  </a:lnTo>
                  <a:lnTo>
                    <a:pt x="146" y="478"/>
                  </a:lnTo>
                  <a:lnTo>
                    <a:pt x="158" y="487"/>
                  </a:lnTo>
                  <a:lnTo>
                    <a:pt x="171" y="498"/>
                  </a:lnTo>
                  <a:lnTo>
                    <a:pt x="184" y="510"/>
                  </a:lnTo>
                  <a:lnTo>
                    <a:pt x="198" y="517"/>
                  </a:lnTo>
                  <a:lnTo>
                    <a:pt x="213" y="521"/>
                  </a:lnTo>
                  <a:lnTo>
                    <a:pt x="226" y="524"/>
                  </a:lnTo>
                  <a:lnTo>
                    <a:pt x="238" y="524"/>
                  </a:lnTo>
                  <a:lnTo>
                    <a:pt x="248" y="523"/>
                  </a:lnTo>
                  <a:lnTo>
                    <a:pt x="254" y="521"/>
                  </a:lnTo>
                  <a:lnTo>
                    <a:pt x="256" y="521"/>
                  </a:lnTo>
                  <a:lnTo>
                    <a:pt x="258" y="523"/>
                  </a:lnTo>
                  <a:lnTo>
                    <a:pt x="266" y="526"/>
                  </a:lnTo>
                  <a:lnTo>
                    <a:pt x="274" y="532"/>
                  </a:lnTo>
                  <a:lnTo>
                    <a:pt x="286" y="542"/>
                  </a:lnTo>
                  <a:lnTo>
                    <a:pt x="297" y="555"/>
                  </a:lnTo>
                  <a:lnTo>
                    <a:pt x="306" y="572"/>
                  </a:lnTo>
                  <a:lnTo>
                    <a:pt x="313" y="595"/>
                  </a:lnTo>
                  <a:lnTo>
                    <a:pt x="315" y="622"/>
                  </a:lnTo>
                  <a:lnTo>
                    <a:pt x="315" y="653"/>
                  </a:lnTo>
                  <a:lnTo>
                    <a:pt x="316" y="687"/>
                  </a:lnTo>
                  <a:lnTo>
                    <a:pt x="319" y="722"/>
                  </a:lnTo>
                  <a:lnTo>
                    <a:pt x="324" y="758"/>
                  </a:lnTo>
                  <a:lnTo>
                    <a:pt x="332" y="792"/>
                  </a:lnTo>
                  <a:lnTo>
                    <a:pt x="342" y="825"/>
                  </a:lnTo>
                  <a:lnTo>
                    <a:pt x="358" y="855"/>
                  </a:lnTo>
                  <a:lnTo>
                    <a:pt x="380" y="881"/>
                  </a:lnTo>
                  <a:lnTo>
                    <a:pt x="403" y="906"/>
                  </a:lnTo>
                  <a:lnTo>
                    <a:pt x="422" y="930"/>
                  </a:lnTo>
                  <a:lnTo>
                    <a:pt x="439" y="955"/>
                  </a:lnTo>
                  <a:lnTo>
                    <a:pt x="454" y="979"/>
                  </a:lnTo>
                  <a:lnTo>
                    <a:pt x="468" y="1002"/>
                  </a:lnTo>
                  <a:lnTo>
                    <a:pt x="479" y="1022"/>
                  </a:lnTo>
                  <a:lnTo>
                    <a:pt x="490" y="1040"/>
                  </a:lnTo>
                  <a:lnTo>
                    <a:pt x="500" y="1055"/>
                  </a:lnTo>
                  <a:lnTo>
                    <a:pt x="508" y="1071"/>
                  </a:lnTo>
                  <a:lnTo>
                    <a:pt x="516" y="1089"/>
                  </a:lnTo>
                  <a:lnTo>
                    <a:pt x="521" y="1109"/>
                  </a:lnTo>
                  <a:lnTo>
                    <a:pt x="524" y="1134"/>
                  </a:lnTo>
                  <a:lnTo>
                    <a:pt x="525" y="1160"/>
                  </a:lnTo>
                  <a:lnTo>
                    <a:pt x="524" y="1188"/>
                  </a:lnTo>
                  <a:lnTo>
                    <a:pt x="521" y="1218"/>
                  </a:lnTo>
                  <a:lnTo>
                    <a:pt x="515" y="1250"/>
                  </a:lnTo>
                  <a:lnTo>
                    <a:pt x="502" y="1306"/>
                  </a:lnTo>
                  <a:lnTo>
                    <a:pt x="492" y="1348"/>
                  </a:lnTo>
                  <a:lnTo>
                    <a:pt x="487" y="1373"/>
                  </a:lnTo>
                  <a:lnTo>
                    <a:pt x="485" y="1381"/>
                  </a:lnTo>
                  <a:lnTo>
                    <a:pt x="481" y="1381"/>
                  </a:lnTo>
                  <a:lnTo>
                    <a:pt x="474" y="1383"/>
                  </a:lnTo>
                  <a:lnTo>
                    <a:pt x="463" y="1386"/>
                  </a:lnTo>
                  <a:lnTo>
                    <a:pt x="451" y="1391"/>
                  </a:lnTo>
                  <a:lnTo>
                    <a:pt x="439" y="1398"/>
                  </a:lnTo>
                  <a:lnTo>
                    <a:pt x="431" y="1409"/>
                  </a:lnTo>
                  <a:lnTo>
                    <a:pt x="426" y="1424"/>
                  </a:lnTo>
                  <a:lnTo>
                    <a:pt x="427" y="1443"/>
                  </a:lnTo>
                  <a:lnTo>
                    <a:pt x="430" y="1460"/>
                  </a:lnTo>
                  <a:lnTo>
                    <a:pt x="428" y="1469"/>
                  </a:lnTo>
                  <a:lnTo>
                    <a:pt x="424" y="1472"/>
                  </a:lnTo>
                  <a:lnTo>
                    <a:pt x="419" y="1470"/>
                  </a:lnTo>
                  <a:lnTo>
                    <a:pt x="412" y="1465"/>
                  </a:lnTo>
                  <a:lnTo>
                    <a:pt x="407" y="1461"/>
                  </a:lnTo>
                  <a:lnTo>
                    <a:pt x="403" y="1457"/>
                  </a:lnTo>
                  <a:lnTo>
                    <a:pt x="400" y="1455"/>
                  </a:lnTo>
                  <a:lnTo>
                    <a:pt x="398" y="1455"/>
                  </a:lnTo>
                  <a:lnTo>
                    <a:pt x="391" y="1456"/>
                  </a:lnTo>
                  <a:lnTo>
                    <a:pt x="380" y="1458"/>
                  </a:lnTo>
                  <a:lnTo>
                    <a:pt x="367" y="1462"/>
                  </a:lnTo>
                  <a:lnTo>
                    <a:pt x="352" y="1471"/>
                  </a:lnTo>
                  <a:lnTo>
                    <a:pt x="337" y="1482"/>
                  </a:lnTo>
                  <a:lnTo>
                    <a:pt x="323" y="1498"/>
                  </a:lnTo>
                  <a:lnTo>
                    <a:pt x="310" y="1519"/>
                  </a:lnTo>
                  <a:lnTo>
                    <a:pt x="305" y="1540"/>
                  </a:lnTo>
                  <a:lnTo>
                    <a:pt x="308" y="1551"/>
                  </a:lnTo>
                  <a:lnTo>
                    <a:pt x="318" y="1556"/>
                  </a:lnTo>
                  <a:lnTo>
                    <a:pt x="332" y="1557"/>
                  </a:lnTo>
                  <a:lnTo>
                    <a:pt x="348" y="1554"/>
                  </a:lnTo>
                  <a:lnTo>
                    <a:pt x="362" y="1551"/>
                  </a:lnTo>
                  <a:lnTo>
                    <a:pt x="371" y="1546"/>
                  </a:lnTo>
                  <a:lnTo>
                    <a:pt x="376" y="1545"/>
                  </a:lnTo>
                  <a:lnTo>
                    <a:pt x="376" y="1547"/>
                  </a:lnTo>
                  <a:lnTo>
                    <a:pt x="377" y="1553"/>
                  </a:lnTo>
                  <a:lnTo>
                    <a:pt x="380" y="1560"/>
                  </a:lnTo>
                  <a:lnTo>
                    <a:pt x="386" y="1569"/>
                  </a:lnTo>
                  <a:lnTo>
                    <a:pt x="397" y="1576"/>
                  </a:lnTo>
                  <a:lnTo>
                    <a:pt x="416" y="1583"/>
                  </a:lnTo>
                  <a:lnTo>
                    <a:pt x="440" y="1586"/>
                  </a:lnTo>
                  <a:lnTo>
                    <a:pt x="475" y="1585"/>
                  </a:lnTo>
                  <a:lnTo>
                    <a:pt x="508" y="1580"/>
                  </a:lnTo>
                  <a:lnTo>
                    <a:pt x="533" y="1573"/>
                  </a:lnTo>
                  <a:lnTo>
                    <a:pt x="550" y="1565"/>
                  </a:lnTo>
                  <a:lnTo>
                    <a:pt x="561" y="1556"/>
                  </a:lnTo>
                  <a:lnTo>
                    <a:pt x="567" y="1546"/>
                  </a:lnTo>
                  <a:lnTo>
                    <a:pt x="572" y="1537"/>
                  </a:lnTo>
                  <a:lnTo>
                    <a:pt x="575" y="1528"/>
                  </a:lnTo>
                  <a:lnTo>
                    <a:pt x="579" y="1519"/>
                  </a:lnTo>
                  <a:lnTo>
                    <a:pt x="585" y="1512"/>
                  </a:lnTo>
                  <a:lnTo>
                    <a:pt x="589" y="1503"/>
                  </a:lnTo>
                  <a:lnTo>
                    <a:pt x="594" y="1494"/>
                  </a:lnTo>
                  <a:lnTo>
                    <a:pt x="599" y="1487"/>
                  </a:lnTo>
                  <a:lnTo>
                    <a:pt x="605" y="1479"/>
                  </a:lnTo>
                  <a:lnTo>
                    <a:pt x="612" y="1473"/>
                  </a:lnTo>
                  <a:lnTo>
                    <a:pt x="620" y="1468"/>
                  </a:lnTo>
                  <a:lnTo>
                    <a:pt x="630" y="1464"/>
                  </a:lnTo>
                  <a:lnTo>
                    <a:pt x="644" y="1463"/>
                  </a:lnTo>
                  <a:lnTo>
                    <a:pt x="663" y="1464"/>
                  </a:lnTo>
                  <a:lnTo>
                    <a:pt x="684" y="1465"/>
                  </a:lnTo>
                  <a:lnTo>
                    <a:pt x="706" y="1468"/>
                  </a:lnTo>
                  <a:lnTo>
                    <a:pt x="726" y="1470"/>
                  </a:lnTo>
                  <a:lnTo>
                    <a:pt x="743" y="1472"/>
                  </a:lnTo>
                  <a:lnTo>
                    <a:pt x="755" y="1473"/>
                  </a:lnTo>
                  <a:lnTo>
                    <a:pt x="759" y="1474"/>
                  </a:lnTo>
                  <a:lnTo>
                    <a:pt x="757" y="1476"/>
                  </a:lnTo>
                  <a:lnTo>
                    <a:pt x="751" y="1482"/>
                  </a:lnTo>
                  <a:lnTo>
                    <a:pt x="741" y="1489"/>
                  </a:lnTo>
                  <a:lnTo>
                    <a:pt x="731" y="1500"/>
                  </a:lnTo>
                  <a:lnTo>
                    <a:pt x="723" y="1512"/>
                  </a:lnTo>
                  <a:lnTo>
                    <a:pt x="715" y="1526"/>
                  </a:lnTo>
                  <a:lnTo>
                    <a:pt x="712" y="1540"/>
                  </a:lnTo>
                  <a:lnTo>
                    <a:pt x="714" y="1555"/>
                  </a:lnTo>
                  <a:lnTo>
                    <a:pt x="722" y="1567"/>
                  </a:lnTo>
                  <a:lnTo>
                    <a:pt x="732" y="1571"/>
                  </a:lnTo>
                  <a:lnTo>
                    <a:pt x="746" y="1572"/>
                  </a:lnTo>
                  <a:lnTo>
                    <a:pt x="762" y="1569"/>
                  </a:lnTo>
                  <a:lnTo>
                    <a:pt x="780" y="1564"/>
                  </a:lnTo>
                  <a:lnTo>
                    <a:pt x="797" y="1556"/>
                  </a:lnTo>
                  <a:lnTo>
                    <a:pt x="813" y="1550"/>
                  </a:lnTo>
                  <a:lnTo>
                    <a:pt x="829" y="1545"/>
                  </a:lnTo>
                  <a:lnTo>
                    <a:pt x="837" y="1543"/>
                  </a:lnTo>
                  <a:lnTo>
                    <a:pt x="846" y="1541"/>
                  </a:lnTo>
                  <a:lnTo>
                    <a:pt x="856" y="1539"/>
                  </a:lnTo>
                  <a:lnTo>
                    <a:pt x="866" y="1537"/>
                  </a:lnTo>
                  <a:lnTo>
                    <a:pt x="878" y="1534"/>
                  </a:lnTo>
                  <a:lnTo>
                    <a:pt x="890" y="1532"/>
                  </a:lnTo>
                  <a:lnTo>
                    <a:pt x="903" y="1530"/>
                  </a:lnTo>
                  <a:lnTo>
                    <a:pt x="917" y="1528"/>
                  </a:lnTo>
                  <a:lnTo>
                    <a:pt x="931" y="1527"/>
                  </a:lnTo>
                  <a:lnTo>
                    <a:pt x="946" y="1527"/>
                  </a:lnTo>
                  <a:lnTo>
                    <a:pt x="962" y="1526"/>
                  </a:lnTo>
                  <a:lnTo>
                    <a:pt x="978" y="1527"/>
                  </a:lnTo>
                  <a:lnTo>
                    <a:pt x="994" y="1527"/>
                  </a:lnTo>
                  <a:lnTo>
                    <a:pt x="1011" y="1529"/>
                  </a:lnTo>
                  <a:lnTo>
                    <a:pt x="1030" y="1531"/>
                  </a:lnTo>
                  <a:lnTo>
                    <a:pt x="1048" y="1534"/>
                  </a:lnTo>
                  <a:lnTo>
                    <a:pt x="1066" y="1538"/>
                  </a:lnTo>
                  <a:lnTo>
                    <a:pt x="1085" y="1541"/>
                  </a:lnTo>
                  <a:lnTo>
                    <a:pt x="1102" y="1544"/>
                  </a:lnTo>
                  <a:lnTo>
                    <a:pt x="1119" y="1546"/>
                  </a:lnTo>
                  <a:lnTo>
                    <a:pt x="1136" y="1548"/>
                  </a:lnTo>
                  <a:lnTo>
                    <a:pt x="1152" y="1551"/>
                  </a:lnTo>
                  <a:lnTo>
                    <a:pt x="1170" y="1552"/>
                  </a:lnTo>
                  <a:lnTo>
                    <a:pt x="1186" y="1552"/>
                  </a:lnTo>
                  <a:lnTo>
                    <a:pt x="1202" y="1553"/>
                  </a:lnTo>
                  <a:lnTo>
                    <a:pt x="1218" y="1552"/>
                  </a:lnTo>
                  <a:lnTo>
                    <a:pt x="1234" y="1551"/>
                  </a:lnTo>
                  <a:lnTo>
                    <a:pt x="1250" y="1550"/>
                  </a:lnTo>
                  <a:lnTo>
                    <a:pt x="1268" y="1547"/>
                  </a:lnTo>
                  <a:lnTo>
                    <a:pt x="1284" y="1545"/>
                  </a:lnTo>
                  <a:lnTo>
                    <a:pt x="1300" y="1542"/>
                  </a:lnTo>
                  <a:lnTo>
                    <a:pt x="1317" y="1538"/>
                  </a:lnTo>
                  <a:lnTo>
                    <a:pt x="1344" y="1529"/>
                  </a:lnTo>
                  <a:lnTo>
                    <a:pt x="1359" y="1519"/>
                  </a:lnTo>
                  <a:lnTo>
                    <a:pt x="1363" y="1511"/>
                  </a:lnTo>
                  <a:lnTo>
                    <a:pt x="1358" y="1500"/>
                  </a:lnTo>
                  <a:lnTo>
                    <a:pt x="1349" y="1489"/>
                  </a:lnTo>
                  <a:lnTo>
                    <a:pt x="1333" y="1478"/>
                  </a:lnTo>
                  <a:lnTo>
                    <a:pt x="1317" y="1466"/>
                  </a:lnTo>
                  <a:lnTo>
                    <a:pt x="1302" y="1455"/>
                  </a:lnTo>
                  <a:lnTo>
                    <a:pt x="1286" y="1436"/>
                  </a:lnTo>
                  <a:lnTo>
                    <a:pt x="1286" y="1422"/>
                  </a:lnTo>
                  <a:lnTo>
                    <a:pt x="1299" y="1411"/>
                  </a:lnTo>
                  <a:lnTo>
                    <a:pt x="1318" y="1398"/>
                  </a:lnTo>
                  <a:lnTo>
                    <a:pt x="1339" y="1382"/>
                  </a:lnTo>
                  <a:lnTo>
                    <a:pt x="1358" y="1359"/>
                  </a:lnTo>
                  <a:lnTo>
                    <a:pt x="1369" y="1324"/>
                  </a:lnTo>
                  <a:lnTo>
                    <a:pt x="1367" y="1276"/>
                  </a:lnTo>
                  <a:lnTo>
                    <a:pt x="1365" y="1261"/>
                  </a:lnTo>
                  <a:lnTo>
                    <a:pt x="1360" y="1242"/>
                  </a:lnTo>
                  <a:lnTo>
                    <a:pt x="1355" y="1218"/>
                  </a:lnTo>
                  <a:lnTo>
                    <a:pt x="1349" y="1191"/>
                  </a:lnTo>
                  <a:lnTo>
                    <a:pt x="1340" y="1160"/>
                  </a:lnTo>
                  <a:lnTo>
                    <a:pt x="1329" y="1127"/>
                  </a:lnTo>
                  <a:lnTo>
                    <a:pt x="1316" y="1090"/>
                  </a:lnTo>
                  <a:lnTo>
                    <a:pt x="1301" y="1052"/>
                  </a:lnTo>
                  <a:lnTo>
                    <a:pt x="1284" y="1013"/>
                  </a:lnTo>
                  <a:lnTo>
                    <a:pt x="1263" y="973"/>
                  </a:lnTo>
                  <a:lnTo>
                    <a:pt x="1240" y="935"/>
                  </a:lnTo>
                  <a:lnTo>
                    <a:pt x="1214" y="895"/>
                  </a:lnTo>
                  <a:lnTo>
                    <a:pt x="1185" y="857"/>
                  </a:lnTo>
                  <a:lnTo>
                    <a:pt x="1151" y="821"/>
                  </a:lnTo>
                  <a:lnTo>
                    <a:pt x="1115" y="787"/>
                  </a:lnTo>
                  <a:lnTo>
                    <a:pt x="1075" y="756"/>
                  </a:lnTo>
                  <a:lnTo>
                    <a:pt x="1037" y="729"/>
                  </a:lnTo>
                  <a:lnTo>
                    <a:pt x="1005" y="706"/>
                  </a:lnTo>
                  <a:lnTo>
                    <a:pt x="980" y="688"/>
                  </a:lnTo>
                  <a:lnTo>
                    <a:pt x="960" y="674"/>
                  </a:lnTo>
                  <a:lnTo>
                    <a:pt x="943" y="663"/>
                  </a:lnTo>
                  <a:lnTo>
                    <a:pt x="933" y="655"/>
                  </a:lnTo>
                  <a:lnTo>
                    <a:pt x="924" y="649"/>
                  </a:lnTo>
                  <a:lnTo>
                    <a:pt x="918" y="643"/>
                  </a:lnTo>
                  <a:lnTo>
                    <a:pt x="913" y="639"/>
                  </a:lnTo>
                  <a:lnTo>
                    <a:pt x="909" y="636"/>
                  </a:lnTo>
                  <a:lnTo>
                    <a:pt x="906" y="632"/>
                  </a:lnTo>
                  <a:lnTo>
                    <a:pt x="903" y="626"/>
                  </a:lnTo>
                  <a:lnTo>
                    <a:pt x="897" y="620"/>
                  </a:lnTo>
                  <a:lnTo>
                    <a:pt x="891" y="611"/>
                  </a:lnTo>
                  <a:lnTo>
                    <a:pt x="881" y="599"/>
                  </a:lnTo>
                  <a:lnTo>
                    <a:pt x="868" y="584"/>
                  </a:lnTo>
                  <a:lnTo>
                    <a:pt x="852" y="568"/>
                  </a:lnTo>
                  <a:lnTo>
                    <a:pt x="835" y="552"/>
                  </a:lnTo>
                  <a:lnTo>
                    <a:pt x="816" y="537"/>
                  </a:lnTo>
                  <a:lnTo>
                    <a:pt x="797" y="523"/>
                  </a:lnTo>
                  <a:lnTo>
                    <a:pt x="776" y="509"/>
                  </a:lnTo>
                  <a:lnTo>
                    <a:pt x="756" y="496"/>
                  </a:lnTo>
                  <a:lnTo>
                    <a:pt x="734" y="484"/>
                  </a:lnTo>
                  <a:lnTo>
                    <a:pt x="714" y="473"/>
                  </a:lnTo>
                  <a:lnTo>
                    <a:pt x="694" y="462"/>
                  </a:lnTo>
                  <a:lnTo>
                    <a:pt x="673" y="452"/>
                  </a:lnTo>
                  <a:lnTo>
                    <a:pt x="655" y="444"/>
                  </a:lnTo>
                  <a:lnTo>
                    <a:pt x="637" y="436"/>
                  </a:lnTo>
                  <a:lnTo>
                    <a:pt x="621" y="430"/>
                  </a:lnTo>
                  <a:lnTo>
                    <a:pt x="606" y="424"/>
                  </a:lnTo>
                  <a:lnTo>
                    <a:pt x="594" y="420"/>
                  </a:lnTo>
                  <a:lnTo>
                    <a:pt x="585" y="417"/>
                  </a:lnTo>
                  <a:lnTo>
                    <a:pt x="571" y="410"/>
                  </a:lnTo>
                  <a:lnTo>
                    <a:pt x="563" y="403"/>
                  </a:lnTo>
                  <a:lnTo>
                    <a:pt x="561" y="395"/>
                  </a:lnTo>
                  <a:lnTo>
                    <a:pt x="561" y="386"/>
                  </a:lnTo>
                  <a:lnTo>
                    <a:pt x="565" y="376"/>
                  </a:lnTo>
                  <a:lnTo>
                    <a:pt x="570" y="366"/>
                  </a:lnTo>
                  <a:lnTo>
                    <a:pt x="575" y="356"/>
                  </a:lnTo>
                  <a:lnTo>
                    <a:pt x="579" y="347"/>
                  </a:lnTo>
                  <a:lnTo>
                    <a:pt x="588" y="321"/>
                  </a:lnTo>
                  <a:lnTo>
                    <a:pt x="594" y="285"/>
                  </a:lnTo>
                  <a:lnTo>
                    <a:pt x="593" y="249"/>
                  </a:lnTo>
                  <a:lnTo>
                    <a:pt x="579" y="217"/>
                  </a:lnTo>
                  <a:lnTo>
                    <a:pt x="566" y="204"/>
                  </a:lnTo>
                  <a:lnTo>
                    <a:pt x="549" y="189"/>
                  </a:lnTo>
                  <a:lnTo>
                    <a:pt x="530" y="174"/>
                  </a:lnTo>
                  <a:lnTo>
                    <a:pt x="509" y="159"/>
                  </a:lnTo>
                  <a:lnTo>
                    <a:pt x="489" y="143"/>
                  </a:lnTo>
                  <a:lnTo>
                    <a:pt x="471" y="126"/>
                  </a:lnTo>
                  <a:lnTo>
                    <a:pt x="455" y="109"/>
                  </a:lnTo>
                  <a:lnTo>
                    <a:pt x="445" y="92"/>
                  </a:lnTo>
                  <a:lnTo>
                    <a:pt x="439" y="76"/>
                  </a:lnTo>
                  <a:lnTo>
                    <a:pt x="437" y="62"/>
                  </a:lnTo>
                  <a:lnTo>
                    <a:pt x="434" y="49"/>
                  </a:lnTo>
                  <a:lnTo>
                    <a:pt x="431" y="37"/>
                  </a:lnTo>
                  <a:lnTo>
                    <a:pt x="422" y="27"/>
                  </a:lnTo>
                  <a:lnTo>
                    <a:pt x="409" y="19"/>
                  </a:lnTo>
                  <a:lnTo>
                    <a:pt x="388" y="12"/>
                  </a:lnTo>
                  <a:lnTo>
                    <a:pt x="355" y="8"/>
                  </a:lnTo>
                  <a:lnTo>
                    <a:pt x="337" y="6"/>
                  </a:lnTo>
                  <a:lnTo>
                    <a:pt x="319" y="5"/>
                  </a:lnTo>
                  <a:lnTo>
                    <a:pt x="300" y="3"/>
                  </a:lnTo>
                  <a:lnTo>
                    <a:pt x="282" y="2"/>
                  </a:lnTo>
                  <a:lnTo>
                    <a:pt x="265" y="0"/>
                  </a:lnTo>
                  <a:lnTo>
                    <a:pt x="249" y="0"/>
                  </a:lnTo>
                  <a:lnTo>
                    <a:pt x="232" y="0"/>
                  </a:lnTo>
                  <a:lnTo>
                    <a:pt x="217" y="0"/>
                  </a:lnTo>
                  <a:lnTo>
                    <a:pt x="202" y="2"/>
                  </a:lnTo>
                  <a:lnTo>
                    <a:pt x="189" y="3"/>
                  </a:lnTo>
                  <a:lnTo>
                    <a:pt x="177" y="6"/>
                  </a:lnTo>
                  <a:lnTo>
                    <a:pt x="166" y="8"/>
                  </a:lnTo>
                  <a:lnTo>
                    <a:pt x="156" y="12"/>
                  </a:lnTo>
                  <a:lnTo>
                    <a:pt x="147" y="17"/>
                  </a:lnTo>
                  <a:lnTo>
                    <a:pt x="141" y="22"/>
                  </a:lnTo>
                  <a:lnTo>
                    <a:pt x="135" y="28"/>
                  </a:lnTo>
                  <a:lnTo>
                    <a:pt x="115" y="55"/>
                  </a:lnTo>
                  <a:lnTo>
                    <a:pt x="95" y="75"/>
                  </a:lnTo>
                  <a:lnTo>
                    <a:pt x="75" y="90"/>
                  </a:lnTo>
                  <a:lnTo>
                    <a:pt x="58" y="102"/>
                  </a:lnTo>
                  <a:lnTo>
                    <a:pt x="45" y="110"/>
                  </a:lnTo>
                  <a:lnTo>
                    <a:pt x="35" y="120"/>
                  </a:lnTo>
                  <a:lnTo>
                    <a:pt x="32" y="130"/>
                  </a:lnTo>
                  <a:lnTo>
                    <a:pt x="36" y="143"/>
                  </a:lnTo>
                  <a:close/>
                </a:path>
              </a:pathLst>
            </a:custGeom>
            <a:solidFill>
              <a:srgbClr val="FFFFFF"/>
            </a:solidFill>
            <a:ln w="9525">
              <a:noFill/>
              <a:round/>
              <a:headEnd/>
              <a:tailEnd/>
            </a:ln>
          </p:spPr>
          <p:txBody>
            <a:bodyPr/>
            <a:lstStyle/>
            <a:p>
              <a:endParaRPr lang="en-US"/>
            </a:p>
          </p:txBody>
        </p:sp>
        <p:sp>
          <p:nvSpPr>
            <p:cNvPr id="14362" name="Freeform 26"/>
            <p:cNvSpPr>
              <a:spLocks/>
            </p:cNvSpPr>
            <p:nvPr/>
          </p:nvSpPr>
          <p:spPr bwMode="auto">
            <a:xfrm>
              <a:off x="1144" y="2513"/>
              <a:ext cx="49" cy="53"/>
            </a:xfrm>
            <a:custGeom>
              <a:avLst/>
              <a:gdLst/>
              <a:ahLst/>
              <a:cxnLst>
                <a:cxn ang="0">
                  <a:pos x="48" y="0"/>
                </a:cxn>
                <a:cxn ang="0">
                  <a:pos x="53" y="2"/>
                </a:cxn>
                <a:cxn ang="0">
                  <a:pos x="63" y="7"/>
                </a:cxn>
                <a:cxn ang="0">
                  <a:pos x="79" y="16"/>
                </a:cxn>
                <a:cxn ang="0">
                  <a:pos x="97" y="29"/>
                </a:cxn>
                <a:cxn ang="0">
                  <a:pos x="115" y="45"/>
                </a:cxn>
                <a:cxn ang="0">
                  <a:pos x="131" y="65"/>
                </a:cxn>
                <a:cxn ang="0">
                  <a:pos x="143" y="88"/>
                </a:cxn>
                <a:cxn ang="0">
                  <a:pos x="149" y="115"/>
                </a:cxn>
                <a:cxn ang="0">
                  <a:pos x="149" y="139"/>
                </a:cxn>
                <a:cxn ang="0">
                  <a:pos x="144" y="152"/>
                </a:cxn>
                <a:cxn ang="0">
                  <a:pos x="136" y="157"/>
                </a:cxn>
                <a:cxn ang="0">
                  <a:pos x="126" y="156"/>
                </a:cxn>
                <a:cxn ang="0">
                  <a:pos x="115" y="150"/>
                </a:cxn>
                <a:cxn ang="0">
                  <a:pos x="103" y="140"/>
                </a:cxn>
                <a:cxn ang="0">
                  <a:pos x="91" y="128"/>
                </a:cxn>
                <a:cxn ang="0">
                  <a:pos x="82" y="115"/>
                </a:cxn>
                <a:cxn ang="0">
                  <a:pos x="71" y="101"/>
                </a:cxn>
                <a:cxn ang="0">
                  <a:pos x="59" y="86"/>
                </a:cxn>
                <a:cxn ang="0">
                  <a:pos x="45" y="70"/>
                </a:cxn>
                <a:cxn ang="0">
                  <a:pos x="32" y="55"/>
                </a:cxn>
                <a:cxn ang="0">
                  <a:pos x="19" y="41"/>
                </a:cxn>
                <a:cxn ang="0">
                  <a:pos x="10" y="30"/>
                </a:cxn>
                <a:cxn ang="0">
                  <a:pos x="2" y="22"/>
                </a:cxn>
                <a:cxn ang="0">
                  <a:pos x="0" y="19"/>
                </a:cxn>
                <a:cxn ang="0">
                  <a:pos x="48" y="0"/>
                </a:cxn>
              </a:cxnLst>
              <a:rect l="0" t="0" r="r" b="b"/>
              <a:pathLst>
                <a:path w="149" h="157">
                  <a:moveTo>
                    <a:pt x="48" y="0"/>
                  </a:moveTo>
                  <a:lnTo>
                    <a:pt x="53" y="2"/>
                  </a:lnTo>
                  <a:lnTo>
                    <a:pt x="63" y="7"/>
                  </a:lnTo>
                  <a:lnTo>
                    <a:pt x="79" y="16"/>
                  </a:lnTo>
                  <a:lnTo>
                    <a:pt x="97" y="29"/>
                  </a:lnTo>
                  <a:lnTo>
                    <a:pt x="115" y="45"/>
                  </a:lnTo>
                  <a:lnTo>
                    <a:pt x="131" y="65"/>
                  </a:lnTo>
                  <a:lnTo>
                    <a:pt x="143" y="88"/>
                  </a:lnTo>
                  <a:lnTo>
                    <a:pt x="149" y="115"/>
                  </a:lnTo>
                  <a:lnTo>
                    <a:pt x="149" y="139"/>
                  </a:lnTo>
                  <a:lnTo>
                    <a:pt x="144" y="152"/>
                  </a:lnTo>
                  <a:lnTo>
                    <a:pt x="136" y="157"/>
                  </a:lnTo>
                  <a:lnTo>
                    <a:pt x="126" y="156"/>
                  </a:lnTo>
                  <a:lnTo>
                    <a:pt x="115" y="150"/>
                  </a:lnTo>
                  <a:lnTo>
                    <a:pt x="103" y="140"/>
                  </a:lnTo>
                  <a:lnTo>
                    <a:pt x="91" y="128"/>
                  </a:lnTo>
                  <a:lnTo>
                    <a:pt x="82" y="115"/>
                  </a:lnTo>
                  <a:lnTo>
                    <a:pt x="71" y="101"/>
                  </a:lnTo>
                  <a:lnTo>
                    <a:pt x="59" y="86"/>
                  </a:lnTo>
                  <a:lnTo>
                    <a:pt x="45" y="70"/>
                  </a:lnTo>
                  <a:lnTo>
                    <a:pt x="32" y="55"/>
                  </a:lnTo>
                  <a:lnTo>
                    <a:pt x="19" y="41"/>
                  </a:lnTo>
                  <a:lnTo>
                    <a:pt x="10" y="30"/>
                  </a:lnTo>
                  <a:lnTo>
                    <a:pt x="2" y="22"/>
                  </a:lnTo>
                  <a:lnTo>
                    <a:pt x="0" y="19"/>
                  </a:lnTo>
                  <a:lnTo>
                    <a:pt x="48" y="0"/>
                  </a:lnTo>
                  <a:close/>
                </a:path>
              </a:pathLst>
            </a:custGeom>
            <a:solidFill>
              <a:srgbClr val="FFFFFF"/>
            </a:solidFill>
            <a:ln w="9525">
              <a:noFill/>
              <a:round/>
              <a:headEnd/>
              <a:tailEnd/>
            </a:ln>
          </p:spPr>
          <p:txBody>
            <a:bodyPr/>
            <a:lstStyle/>
            <a:p>
              <a:endParaRPr lang="en-US"/>
            </a:p>
          </p:txBody>
        </p:sp>
        <p:sp>
          <p:nvSpPr>
            <p:cNvPr id="14363" name="Freeform 27"/>
            <p:cNvSpPr>
              <a:spLocks/>
            </p:cNvSpPr>
            <p:nvPr/>
          </p:nvSpPr>
          <p:spPr bwMode="auto">
            <a:xfrm>
              <a:off x="734" y="2327"/>
              <a:ext cx="17" cy="36"/>
            </a:xfrm>
            <a:custGeom>
              <a:avLst/>
              <a:gdLst/>
              <a:ahLst/>
              <a:cxnLst>
                <a:cxn ang="0">
                  <a:pos x="51" y="0"/>
                </a:cxn>
                <a:cxn ang="0">
                  <a:pos x="46" y="7"/>
                </a:cxn>
                <a:cxn ang="0">
                  <a:pos x="41" y="13"/>
                </a:cxn>
                <a:cxn ang="0">
                  <a:pos x="36" y="21"/>
                </a:cxn>
                <a:cxn ang="0">
                  <a:pos x="32" y="27"/>
                </a:cxn>
                <a:cxn ang="0">
                  <a:pos x="27" y="33"/>
                </a:cxn>
                <a:cxn ang="0">
                  <a:pos x="22" y="41"/>
                </a:cxn>
                <a:cxn ang="0">
                  <a:pos x="18" y="48"/>
                </a:cxn>
                <a:cxn ang="0">
                  <a:pos x="13" y="54"/>
                </a:cxn>
                <a:cxn ang="0">
                  <a:pos x="4" y="67"/>
                </a:cxn>
                <a:cxn ang="0">
                  <a:pos x="0" y="81"/>
                </a:cxn>
                <a:cxn ang="0">
                  <a:pos x="0" y="95"/>
                </a:cxn>
                <a:cxn ang="0">
                  <a:pos x="6" y="109"/>
                </a:cxn>
                <a:cxn ang="0">
                  <a:pos x="7" y="109"/>
                </a:cxn>
                <a:cxn ang="0">
                  <a:pos x="8" y="109"/>
                </a:cxn>
                <a:cxn ang="0">
                  <a:pos x="10" y="107"/>
                </a:cxn>
                <a:cxn ang="0">
                  <a:pos x="10" y="106"/>
                </a:cxn>
                <a:cxn ang="0">
                  <a:pos x="5" y="91"/>
                </a:cxn>
                <a:cxn ang="0">
                  <a:pos x="6" y="77"/>
                </a:cxn>
                <a:cxn ang="0">
                  <a:pos x="12" y="64"/>
                </a:cxn>
                <a:cxn ang="0">
                  <a:pos x="19" y="50"/>
                </a:cxn>
                <a:cxn ang="0">
                  <a:pos x="22" y="43"/>
                </a:cxn>
                <a:cxn ang="0">
                  <a:pos x="26" y="37"/>
                </a:cxn>
                <a:cxn ang="0">
                  <a:pos x="30" y="30"/>
                </a:cxn>
                <a:cxn ang="0">
                  <a:pos x="34" y="24"/>
                </a:cxn>
                <a:cxn ang="0">
                  <a:pos x="38" y="18"/>
                </a:cxn>
                <a:cxn ang="0">
                  <a:pos x="43" y="12"/>
                </a:cxn>
                <a:cxn ang="0">
                  <a:pos x="47" y="7"/>
                </a:cxn>
                <a:cxn ang="0">
                  <a:pos x="52" y="1"/>
                </a:cxn>
                <a:cxn ang="0">
                  <a:pos x="52" y="0"/>
                </a:cxn>
                <a:cxn ang="0">
                  <a:pos x="52" y="0"/>
                </a:cxn>
                <a:cxn ang="0">
                  <a:pos x="51" y="0"/>
                </a:cxn>
                <a:cxn ang="0">
                  <a:pos x="51" y="0"/>
                </a:cxn>
                <a:cxn ang="0">
                  <a:pos x="51" y="0"/>
                </a:cxn>
              </a:cxnLst>
              <a:rect l="0" t="0" r="r" b="b"/>
              <a:pathLst>
                <a:path w="52" h="109">
                  <a:moveTo>
                    <a:pt x="51" y="0"/>
                  </a:moveTo>
                  <a:lnTo>
                    <a:pt x="46" y="7"/>
                  </a:lnTo>
                  <a:lnTo>
                    <a:pt x="41" y="13"/>
                  </a:lnTo>
                  <a:lnTo>
                    <a:pt x="36" y="21"/>
                  </a:lnTo>
                  <a:lnTo>
                    <a:pt x="32" y="27"/>
                  </a:lnTo>
                  <a:lnTo>
                    <a:pt x="27" y="33"/>
                  </a:lnTo>
                  <a:lnTo>
                    <a:pt x="22" y="41"/>
                  </a:lnTo>
                  <a:lnTo>
                    <a:pt x="18" y="48"/>
                  </a:lnTo>
                  <a:lnTo>
                    <a:pt x="13" y="54"/>
                  </a:lnTo>
                  <a:lnTo>
                    <a:pt x="4" y="67"/>
                  </a:lnTo>
                  <a:lnTo>
                    <a:pt x="0" y="81"/>
                  </a:lnTo>
                  <a:lnTo>
                    <a:pt x="0" y="95"/>
                  </a:lnTo>
                  <a:lnTo>
                    <a:pt x="6" y="109"/>
                  </a:lnTo>
                  <a:lnTo>
                    <a:pt x="7" y="109"/>
                  </a:lnTo>
                  <a:lnTo>
                    <a:pt x="8" y="109"/>
                  </a:lnTo>
                  <a:lnTo>
                    <a:pt x="10" y="107"/>
                  </a:lnTo>
                  <a:lnTo>
                    <a:pt x="10" y="106"/>
                  </a:lnTo>
                  <a:lnTo>
                    <a:pt x="5" y="91"/>
                  </a:lnTo>
                  <a:lnTo>
                    <a:pt x="6" y="77"/>
                  </a:lnTo>
                  <a:lnTo>
                    <a:pt x="12" y="64"/>
                  </a:lnTo>
                  <a:lnTo>
                    <a:pt x="19" y="50"/>
                  </a:lnTo>
                  <a:lnTo>
                    <a:pt x="22" y="43"/>
                  </a:lnTo>
                  <a:lnTo>
                    <a:pt x="26" y="37"/>
                  </a:lnTo>
                  <a:lnTo>
                    <a:pt x="30" y="30"/>
                  </a:lnTo>
                  <a:lnTo>
                    <a:pt x="34" y="24"/>
                  </a:lnTo>
                  <a:lnTo>
                    <a:pt x="38" y="18"/>
                  </a:lnTo>
                  <a:lnTo>
                    <a:pt x="43" y="12"/>
                  </a:lnTo>
                  <a:lnTo>
                    <a:pt x="47" y="7"/>
                  </a:lnTo>
                  <a:lnTo>
                    <a:pt x="52" y="1"/>
                  </a:lnTo>
                  <a:lnTo>
                    <a:pt x="52" y="0"/>
                  </a:lnTo>
                  <a:lnTo>
                    <a:pt x="52" y="0"/>
                  </a:lnTo>
                  <a:lnTo>
                    <a:pt x="51" y="0"/>
                  </a:lnTo>
                  <a:lnTo>
                    <a:pt x="51" y="0"/>
                  </a:lnTo>
                  <a:lnTo>
                    <a:pt x="51" y="0"/>
                  </a:lnTo>
                  <a:close/>
                </a:path>
              </a:pathLst>
            </a:custGeom>
            <a:solidFill>
              <a:srgbClr val="000000"/>
            </a:solidFill>
            <a:ln w="9525">
              <a:noFill/>
              <a:round/>
              <a:headEnd/>
              <a:tailEnd/>
            </a:ln>
          </p:spPr>
          <p:txBody>
            <a:bodyPr/>
            <a:lstStyle/>
            <a:p>
              <a:endParaRPr lang="en-US"/>
            </a:p>
          </p:txBody>
        </p:sp>
        <p:sp>
          <p:nvSpPr>
            <p:cNvPr id="14364" name="Freeform 28"/>
            <p:cNvSpPr>
              <a:spLocks/>
            </p:cNvSpPr>
            <p:nvPr/>
          </p:nvSpPr>
          <p:spPr bwMode="auto">
            <a:xfrm>
              <a:off x="764" y="2373"/>
              <a:ext cx="8" cy="21"/>
            </a:xfrm>
            <a:custGeom>
              <a:avLst/>
              <a:gdLst/>
              <a:ahLst/>
              <a:cxnLst>
                <a:cxn ang="0">
                  <a:pos x="4" y="0"/>
                </a:cxn>
                <a:cxn ang="0">
                  <a:pos x="9" y="2"/>
                </a:cxn>
                <a:cxn ang="0">
                  <a:pos x="12" y="4"/>
                </a:cxn>
                <a:cxn ang="0">
                  <a:pos x="15" y="8"/>
                </a:cxn>
                <a:cxn ang="0">
                  <a:pos x="17" y="11"/>
                </a:cxn>
                <a:cxn ang="0">
                  <a:pos x="21" y="16"/>
                </a:cxn>
                <a:cxn ang="0">
                  <a:pos x="21" y="23"/>
                </a:cxn>
                <a:cxn ang="0">
                  <a:pos x="20" y="28"/>
                </a:cxn>
                <a:cxn ang="0">
                  <a:pos x="17" y="35"/>
                </a:cxn>
                <a:cxn ang="0">
                  <a:pos x="14" y="41"/>
                </a:cxn>
                <a:cxn ang="0">
                  <a:pos x="10" y="47"/>
                </a:cxn>
                <a:cxn ang="0">
                  <a:pos x="4" y="52"/>
                </a:cxn>
                <a:cxn ang="0">
                  <a:pos x="0" y="58"/>
                </a:cxn>
                <a:cxn ang="0">
                  <a:pos x="0" y="61"/>
                </a:cxn>
                <a:cxn ang="0">
                  <a:pos x="1" y="62"/>
                </a:cxn>
                <a:cxn ang="0">
                  <a:pos x="2" y="62"/>
                </a:cxn>
                <a:cxn ang="0">
                  <a:pos x="4" y="61"/>
                </a:cxn>
                <a:cxn ang="0">
                  <a:pos x="11" y="53"/>
                </a:cxn>
                <a:cxn ang="0">
                  <a:pos x="17" y="44"/>
                </a:cxn>
                <a:cxn ang="0">
                  <a:pos x="22" y="36"/>
                </a:cxn>
                <a:cxn ang="0">
                  <a:pos x="25" y="26"/>
                </a:cxn>
                <a:cxn ang="0">
                  <a:pos x="24" y="17"/>
                </a:cxn>
                <a:cxn ang="0">
                  <a:pos x="20" y="10"/>
                </a:cxn>
                <a:cxn ang="0">
                  <a:pos x="12" y="4"/>
                </a:cxn>
                <a:cxn ang="0">
                  <a:pos x="4" y="0"/>
                </a:cxn>
                <a:cxn ang="0">
                  <a:pos x="4" y="0"/>
                </a:cxn>
                <a:cxn ang="0">
                  <a:pos x="4" y="0"/>
                </a:cxn>
                <a:cxn ang="0">
                  <a:pos x="4" y="0"/>
                </a:cxn>
                <a:cxn ang="0">
                  <a:pos x="4" y="0"/>
                </a:cxn>
                <a:cxn ang="0">
                  <a:pos x="4" y="0"/>
                </a:cxn>
              </a:cxnLst>
              <a:rect l="0" t="0" r="r" b="b"/>
              <a:pathLst>
                <a:path w="25" h="62">
                  <a:moveTo>
                    <a:pt x="4" y="0"/>
                  </a:moveTo>
                  <a:lnTo>
                    <a:pt x="9" y="2"/>
                  </a:lnTo>
                  <a:lnTo>
                    <a:pt x="12" y="4"/>
                  </a:lnTo>
                  <a:lnTo>
                    <a:pt x="15" y="8"/>
                  </a:lnTo>
                  <a:lnTo>
                    <a:pt x="17" y="11"/>
                  </a:lnTo>
                  <a:lnTo>
                    <a:pt x="21" y="16"/>
                  </a:lnTo>
                  <a:lnTo>
                    <a:pt x="21" y="23"/>
                  </a:lnTo>
                  <a:lnTo>
                    <a:pt x="20" y="28"/>
                  </a:lnTo>
                  <a:lnTo>
                    <a:pt x="17" y="35"/>
                  </a:lnTo>
                  <a:lnTo>
                    <a:pt x="14" y="41"/>
                  </a:lnTo>
                  <a:lnTo>
                    <a:pt x="10" y="47"/>
                  </a:lnTo>
                  <a:lnTo>
                    <a:pt x="4" y="52"/>
                  </a:lnTo>
                  <a:lnTo>
                    <a:pt x="0" y="58"/>
                  </a:lnTo>
                  <a:lnTo>
                    <a:pt x="0" y="61"/>
                  </a:lnTo>
                  <a:lnTo>
                    <a:pt x="1" y="62"/>
                  </a:lnTo>
                  <a:lnTo>
                    <a:pt x="2" y="62"/>
                  </a:lnTo>
                  <a:lnTo>
                    <a:pt x="4" y="61"/>
                  </a:lnTo>
                  <a:lnTo>
                    <a:pt x="11" y="53"/>
                  </a:lnTo>
                  <a:lnTo>
                    <a:pt x="17" y="44"/>
                  </a:lnTo>
                  <a:lnTo>
                    <a:pt x="22" y="36"/>
                  </a:lnTo>
                  <a:lnTo>
                    <a:pt x="25" y="26"/>
                  </a:lnTo>
                  <a:lnTo>
                    <a:pt x="24" y="17"/>
                  </a:lnTo>
                  <a:lnTo>
                    <a:pt x="20" y="10"/>
                  </a:lnTo>
                  <a:lnTo>
                    <a:pt x="12" y="4"/>
                  </a:lnTo>
                  <a:lnTo>
                    <a:pt x="4" y="0"/>
                  </a:lnTo>
                  <a:lnTo>
                    <a:pt x="4" y="0"/>
                  </a:lnTo>
                  <a:lnTo>
                    <a:pt x="4" y="0"/>
                  </a:lnTo>
                  <a:lnTo>
                    <a:pt x="4" y="0"/>
                  </a:lnTo>
                  <a:lnTo>
                    <a:pt x="4" y="0"/>
                  </a:lnTo>
                  <a:lnTo>
                    <a:pt x="4" y="0"/>
                  </a:lnTo>
                  <a:close/>
                </a:path>
              </a:pathLst>
            </a:custGeom>
            <a:solidFill>
              <a:srgbClr val="000000"/>
            </a:solidFill>
            <a:ln w="9525">
              <a:noFill/>
              <a:round/>
              <a:headEnd/>
              <a:tailEnd/>
            </a:ln>
          </p:spPr>
          <p:txBody>
            <a:bodyPr/>
            <a:lstStyle/>
            <a:p>
              <a:endParaRPr lang="en-US"/>
            </a:p>
          </p:txBody>
        </p:sp>
        <p:sp>
          <p:nvSpPr>
            <p:cNvPr id="14365" name="Freeform 29"/>
            <p:cNvSpPr>
              <a:spLocks/>
            </p:cNvSpPr>
            <p:nvPr/>
          </p:nvSpPr>
          <p:spPr bwMode="auto">
            <a:xfrm>
              <a:off x="627" y="2471"/>
              <a:ext cx="20" cy="16"/>
            </a:xfrm>
            <a:custGeom>
              <a:avLst/>
              <a:gdLst/>
              <a:ahLst/>
              <a:cxnLst>
                <a:cxn ang="0">
                  <a:pos x="0" y="1"/>
                </a:cxn>
                <a:cxn ang="0">
                  <a:pos x="5" y="7"/>
                </a:cxn>
                <a:cxn ang="0">
                  <a:pos x="9" y="15"/>
                </a:cxn>
                <a:cxn ang="0">
                  <a:pos x="15" y="22"/>
                </a:cxn>
                <a:cxn ang="0">
                  <a:pos x="20" y="29"/>
                </a:cxn>
                <a:cxn ang="0">
                  <a:pos x="24" y="32"/>
                </a:cxn>
                <a:cxn ang="0">
                  <a:pos x="28" y="35"/>
                </a:cxn>
                <a:cxn ang="0">
                  <a:pos x="31" y="38"/>
                </a:cxn>
                <a:cxn ang="0">
                  <a:pos x="35" y="42"/>
                </a:cxn>
                <a:cxn ang="0">
                  <a:pos x="38" y="43"/>
                </a:cxn>
                <a:cxn ang="0">
                  <a:pos x="43" y="44"/>
                </a:cxn>
                <a:cxn ang="0">
                  <a:pos x="47" y="45"/>
                </a:cxn>
                <a:cxn ang="0">
                  <a:pos x="51" y="46"/>
                </a:cxn>
                <a:cxn ang="0">
                  <a:pos x="55" y="45"/>
                </a:cxn>
                <a:cxn ang="0">
                  <a:pos x="57" y="42"/>
                </a:cxn>
                <a:cxn ang="0">
                  <a:pos x="59" y="38"/>
                </a:cxn>
                <a:cxn ang="0">
                  <a:pos x="58" y="35"/>
                </a:cxn>
                <a:cxn ang="0">
                  <a:pos x="56" y="32"/>
                </a:cxn>
                <a:cxn ang="0">
                  <a:pos x="52" y="31"/>
                </a:cxn>
                <a:cxn ang="0">
                  <a:pos x="50" y="29"/>
                </a:cxn>
                <a:cxn ang="0">
                  <a:pos x="47" y="28"/>
                </a:cxn>
                <a:cxn ang="0">
                  <a:pos x="43" y="27"/>
                </a:cxn>
                <a:cxn ang="0">
                  <a:pos x="40" y="24"/>
                </a:cxn>
                <a:cxn ang="0">
                  <a:pos x="35" y="22"/>
                </a:cxn>
                <a:cxn ang="0">
                  <a:pos x="31" y="20"/>
                </a:cxn>
                <a:cxn ang="0">
                  <a:pos x="22" y="17"/>
                </a:cxn>
                <a:cxn ang="0">
                  <a:pos x="15" y="13"/>
                </a:cxn>
                <a:cxn ang="0">
                  <a:pos x="7" y="6"/>
                </a:cxn>
                <a:cxn ang="0">
                  <a:pos x="1" y="0"/>
                </a:cxn>
                <a:cxn ang="0">
                  <a:pos x="1" y="0"/>
                </a:cxn>
                <a:cxn ang="0">
                  <a:pos x="1" y="0"/>
                </a:cxn>
                <a:cxn ang="0">
                  <a:pos x="0" y="1"/>
                </a:cxn>
                <a:cxn ang="0">
                  <a:pos x="0" y="1"/>
                </a:cxn>
                <a:cxn ang="0">
                  <a:pos x="0" y="1"/>
                </a:cxn>
              </a:cxnLst>
              <a:rect l="0" t="0" r="r" b="b"/>
              <a:pathLst>
                <a:path w="59" h="46">
                  <a:moveTo>
                    <a:pt x="0" y="1"/>
                  </a:moveTo>
                  <a:lnTo>
                    <a:pt x="5" y="7"/>
                  </a:lnTo>
                  <a:lnTo>
                    <a:pt x="9" y="15"/>
                  </a:lnTo>
                  <a:lnTo>
                    <a:pt x="15" y="22"/>
                  </a:lnTo>
                  <a:lnTo>
                    <a:pt x="20" y="29"/>
                  </a:lnTo>
                  <a:lnTo>
                    <a:pt x="24" y="32"/>
                  </a:lnTo>
                  <a:lnTo>
                    <a:pt x="28" y="35"/>
                  </a:lnTo>
                  <a:lnTo>
                    <a:pt x="31" y="38"/>
                  </a:lnTo>
                  <a:lnTo>
                    <a:pt x="35" y="42"/>
                  </a:lnTo>
                  <a:lnTo>
                    <a:pt x="38" y="43"/>
                  </a:lnTo>
                  <a:lnTo>
                    <a:pt x="43" y="44"/>
                  </a:lnTo>
                  <a:lnTo>
                    <a:pt x="47" y="45"/>
                  </a:lnTo>
                  <a:lnTo>
                    <a:pt x="51" y="46"/>
                  </a:lnTo>
                  <a:lnTo>
                    <a:pt x="55" y="45"/>
                  </a:lnTo>
                  <a:lnTo>
                    <a:pt x="57" y="42"/>
                  </a:lnTo>
                  <a:lnTo>
                    <a:pt x="59" y="38"/>
                  </a:lnTo>
                  <a:lnTo>
                    <a:pt x="58" y="35"/>
                  </a:lnTo>
                  <a:lnTo>
                    <a:pt x="56" y="32"/>
                  </a:lnTo>
                  <a:lnTo>
                    <a:pt x="52" y="31"/>
                  </a:lnTo>
                  <a:lnTo>
                    <a:pt x="50" y="29"/>
                  </a:lnTo>
                  <a:lnTo>
                    <a:pt x="47" y="28"/>
                  </a:lnTo>
                  <a:lnTo>
                    <a:pt x="43" y="27"/>
                  </a:lnTo>
                  <a:lnTo>
                    <a:pt x="40" y="24"/>
                  </a:lnTo>
                  <a:lnTo>
                    <a:pt x="35" y="22"/>
                  </a:lnTo>
                  <a:lnTo>
                    <a:pt x="31" y="20"/>
                  </a:lnTo>
                  <a:lnTo>
                    <a:pt x="22" y="17"/>
                  </a:lnTo>
                  <a:lnTo>
                    <a:pt x="15" y="13"/>
                  </a:lnTo>
                  <a:lnTo>
                    <a:pt x="7" y="6"/>
                  </a:lnTo>
                  <a:lnTo>
                    <a:pt x="1" y="0"/>
                  </a:lnTo>
                  <a:lnTo>
                    <a:pt x="1" y="0"/>
                  </a:lnTo>
                  <a:lnTo>
                    <a:pt x="1"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66" name="Freeform 30"/>
            <p:cNvSpPr>
              <a:spLocks/>
            </p:cNvSpPr>
            <p:nvPr/>
          </p:nvSpPr>
          <p:spPr bwMode="auto">
            <a:xfrm>
              <a:off x="641" y="2475"/>
              <a:ext cx="23" cy="12"/>
            </a:xfrm>
            <a:custGeom>
              <a:avLst/>
              <a:gdLst/>
              <a:ahLst/>
              <a:cxnLst>
                <a:cxn ang="0">
                  <a:pos x="68" y="0"/>
                </a:cxn>
                <a:cxn ang="0">
                  <a:pos x="63" y="1"/>
                </a:cxn>
                <a:cxn ang="0">
                  <a:pos x="59" y="3"/>
                </a:cxn>
                <a:cxn ang="0">
                  <a:pos x="55" y="4"/>
                </a:cxn>
                <a:cxn ang="0">
                  <a:pos x="50" y="5"/>
                </a:cxn>
                <a:cxn ang="0">
                  <a:pos x="46" y="6"/>
                </a:cxn>
                <a:cxn ang="0">
                  <a:pos x="42" y="7"/>
                </a:cxn>
                <a:cxn ang="0">
                  <a:pos x="37" y="9"/>
                </a:cxn>
                <a:cxn ang="0">
                  <a:pos x="33" y="10"/>
                </a:cxn>
                <a:cxn ang="0">
                  <a:pos x="25" y="14"/>
                </a:cxn>
                <a:cxn ang="0">
                  <a:pos x="18" y="20"/>
                </a:cxn>
                <a:cxn ang="0">
                  <a:pos x="10" y="25"/>
                </a:cxn>
                <a:cxn ang="0">
                  <a:pos x="3" y="31"/>
                </a:cxn>
                <a:cxn ang="0">
                  <a:pos x="1" y="33"/>
                </a:cxn>
                <a:cxn ang="0">
                  <a:pos x="0" y="36"/>
                </a:cxn>
                <a:cxn ang="0">
                  <a:pos x="0" y="38"/>
                </a:cxn>
                <a:cxn ang="0">
                  <a:pos x="3" y="38"/>
                </a:cxn>
                <a:cxn ang="0">
                  <a:pos x="11" y="36"/>
                </a:cxn>
                <a:cxn ang="0">
                  <a:pos x="18" y="32"/>
                </a:cxn>
                <a:cxn ang="0">
                  <a:pos x="24" y="27"/>
                </a:cxn>
                <a:cxn ang="0">
                  <a:pos x="31" y="22"/>
                </a:cxn>
                <a:cxn ang="0">
                  <a:pos x="35" y="19"/>
                </a:cxn>
                <a:cxn ang="0">
                  <a:pos x="39" y="17"/>
                </a:cxn>
                <a:cxn ang="0">
                  <a:pos x="44" y="14"/>
                </a:cxn>
                <a:cxn ang="0">
                  <a:pos x="49" y="12"/>
                </a:cxn>
                <a:cxn ang="0">
                  <a:pos x="53" y="9"/>
                </a:cxn>
                <a:cxn ang="0">
                  <a:pos x="58" y="7"/>
                </a:cxn>
                <a:cxn ang="0">
                  <a:pos x="63" y="5"/>
                </a:cxn>
                <a:cxn ang="0">
                  <a:pos x="68" y="3"/>
                </a:cxn>
                <a:cxn ang="0">
                  <a:pos x="68" y="1"/>
                </a:cxn>
                <a:cxn ang="0">
                  <a:pos x="68" y="0"/>
                </a:cxn>
                <a:cxn ang="0">
                  <a:pos x="68" y="0"/>
                </a:cxn>
                <a:cxn ang="0">
                  <a:pos x="68" y="0"/>
                </a:cxn>
                <a:cxn ang="0">
                  <a:pos x="68" y="0"/>
                </a:cxn>
              </a:cxnLst>
              <a:rect l="0" t="0" r="r" b="b"/>
              <a:pathLst>
                <a:path w="68" h="38">
                  <a:moveTo>
                    <a:pt x="68" y="0"/>
                  </a:moveTo>
                  <a:lnTo>
                    <a:pt x="63" y="1"/>
                  </a:lnTo>
                  <a:lnTo>
                    <a:pt x="59" y="3"/>
                  </a:lnTo>
                  <a:lnTo>
                    <a:pt x="55" y="4"/>
                  </a:lnTo>
                  <a:lnTo>
                    <a:pt x="50" y="5"/>
                  </a:lnTo>
                  <a:lnTo>
                    <a:pt x="46" y="6"/>
                  </a:lnTo>
                  <a:lnTo>
                    <a:pt x="42" y="7"/>
                  </a:lnTo>
                  <a:lnTo>
                    <a:pt x="37" y="9"/>
                  </a:lnTo>
                  <a:lnTo>
                    <a:pt x="33" y="10"/>
                  </a:lnTo>
                  <a:lnTo>
                    <a:pt x="25" y="14"/>
                  </a:lnTo>
                  <a:lnTo>
                    <a:pt x="18" y="20"/>
                  </a:lnTo>
                  <a:lnTo>
                    <a:pt x="10" y="25"/>
                  </a:lnTo>
                  <a:lnTo>
                    <a:pt x="3" y="31"/>
                  </a:lnTo>
                  <a:lnTo>
                    <a:pt x="1" y="33"/>
                  </a:lnTo>
                  <a:lnTo>
                    <a:pt x="0" y="36"/>
                  </a:lnTo>
                  <a:lnTo>
                    <a:pt x="0" y="38"/>
                  </a:lnTo>
                  <a:lnTo>
                    <a:pt x="3" y="38"/>
                  </a:lnTo>
                  <a:lnTo>
                    <a:pt x="11" y="36"/>
                  </a:lnTo>
                  <a:lnTo>
                    <a:pt x="18" y="32"/>
                  </a:lnTo>
                  <a:lnTo>
                    <a:pt x="24" y="27"/>
                  </a:lnTo>
                  <a:lnTo>
                    <a:pt x="31" y="22"/>
                  </a:lnTo>
                  <a:lnTo>
                    <a:pt x="35" y="19"/>
                  </a:lnTo>
                  <a:lnTo>
                    <a:pt x="39" y="17"/>
                  </a:lnTo>
                  <a:lnTo>
                    <a:pt x="44" y="14"/>
                  </a:lnTo>
                  <a:lnTo>
                    <a:pt x="49" y="12"/>
                  </a:lnTo>
                  <a:lnTo>
                    <a:pt x="53" y="9"/>
                  </a:lnTo>
                  <a:lnTo>
                    <a:pt x="58" y="7"/>
                  </a:lnTo>
                  <a:lnTo>
                    <a:pt x="63" y="5"/>
                  </a:lnTo>
                  <a:lnTo>
                    <a:pt x="68" y="3"/>
                  </a:lnTo>
                  <a:lnTo>
                    <a:pt x="68" y="1"/>
                  </a:lnTo>
                  <a:lnTo>
                    <a:pt x="68" y="0"/>
                  </a:lnTo>
                  <a:lnTo>
                    <a:pt x="68" y="0"/>
                  </a:lnTo>
                  <a:lnTo>
                    <a:pt x="68" y="0"/>
                  </a:lnTo>
                  <a:lnTo>
                    <a:pt x="68" y="0"/>
                  </a:lnTo>
                  <a:close/>
                </a:path>
              </a:pathLst>
            </a:custGeom>
            <a:solidFill>
              <a:srgbClr val="000000"/>
            </a:solidFill>
            <a:ln w="9525">
              <a:noFill/>
              <a:round/>
              <a:headEnd/>
              <a:tailEnd/>
            </a:ln>
          </p:spPr>
          <p:txBody>
            <a:bodyPr/>
            <a:lstStyle/>
            <a:p>
              <a:endParaRPr lang="en-US"/>
            </a:p>
          </p:txBody>
        </p:sp>
        <p:sp>
          <p:nvSpPr>
            <p:cNvPr id="14367" name="Freeform 31"/>
            <p:cNvSpPr>
              <a:spLocks/>
            </p:cNvSpPr>
            <p:nvPr/>
          </p:nvSpPr>
          <p:spPr bwMode="auto">
            <a:xfrm>
              <a:off x="628" y="2471"/>
              <a:ext cx="34" cy="7"/>
            </a:xfrm>
            <a:custGeom>
              <a:avLst/>
              <a:gdLst/>
              <a:ahLst/>
              <a:cxnLst>
                <a:cxn ang="0">
                  <a:pos x="0" y="1"/>
                </a:cxn>
                <a:cxn ang="0">
                  <a:pos x="12" y="7"/>
                </a:cxn>
                <a:cxn ang="0">
                  <a:pos x="25" y="11"/>
                </a:cxn>
                <a:cxn ang="0">
                  <a:pos x="37" y="16"/>
                </a:cxn>
                <a:cxn ang="0">
                  <a:pos x="48" y="19"/>
                </a:cxn>
                <a:cxn ang="0">
                  <a:pos x="60" y="20"/>
                </a:cxn>
                <a:cxn ang="0">
                  <a:pos x="73" y="20"/>
                </a:cxn>
                <a:cxn ang="0">
                  <a:pos x="86" y="18"/>
                </a:cxn>
                <a:cxn ang="0">
                  <a:pos x="99" y="14"/>
                </a:cxn>
                <a:cxn ang="0">
                  <a:pos x="100" y="13"/>
                </a:cxn>
                <a:cxn ang="0">
                  <a:pos x="101" y="10"/>
                </a:cxn>
                <a:cxn ang="0">
                  <a:pos x="101" y="8"/>
                </a:cxn>
                <a:cxn ang="0">
                  <a:pos x="100" y="8"/>
                </a:cxn>
                <a:cxn ang="0">
                  <a:pos x="87" y="11"/>
                </a:cxn>
                <a:cxn ang="0">
                  <a:pos x="74" y="13"/>
                </a:cxn>
                <a:cxn ang="0">
                  <a:pos x="62" y="14"/>
                </a:cxn>
                <a:cxn ang="0">
                  <a:pos x="49" y="13"/>
                </a:cxn>
                <a:cxn ang="0">
                  <a:pos x="37" y="11"/>
                </a:cxn>
                <a:cxn ang="0">
                  <a:pos x="24" y="8"/>
                </a:cxn>
                <a:cxn ang="0">
                  <a:pos x="12" y="5"/>
                </a:cxn>
                <a:cxn ang="0">
                  <a:pos x="0" y="0"/>
                </a:cxn>
                <a:cxn ang="0">
                  <a:pos x="0" y="0"/>
                </a:cxn>
                <a:cxn ang="0">
                  <a:pos x="0" y="0"/>
                </a:cxn>
                <a:cxn ang="0">
                  <a:pos x="0" y="1"/>
                </a:cxn>
                <a:cxn ang="0">
                  <a:pos x="0" y="1"/>
                </a:cxn>
                <a:cxn ang="0">
                  <a:pos x="0" y="1"/>
                </a:cxn>
              </a:cxnLst>
              <a:rect l="0" t="0" r="r" b="b"/>
              <a:pathLst>
                <a:path w="101" h="20">
                  <a:moveTo>
                    <a:pt x="0" y="1"/>
                  </a:moveTo>
                  <a:lnTo>
                    <a:pt x="12" y="7"/>
                  </a:lnTo>
                  <a:lnTo>
                    <a:pt x="25" y="11"/>
                  </a:lnTo>
                  <a:lnTo>
                    <a:pt x="37" y="16"/>
                  </a:lnTo>
                  <a:lnTo>
                    <a:pt x="48" y="19"/>
                  </a:lnTo>
                  <a:lnTo>
                    <a:pt x="60" y="20"/>
                  </a:lnTo>
                  <a:lnTo>
                    <a:pt x="73" y="20"/>
                  </a:lnTo>
                  <a:lnTo>
                    <a:pt x="86" y="18"/>
                  </a:lnTo>
                  <a:lnTo>
                    <a:pt x="99" y="14"/>
                  </a:lnTo>
                  <a:lnTo>
                    <a:pt x="100" y="13"/>
                  </a:lnTo>
                  <a:lnTo>
                    <a:pt x="101" y="10"/>
                  </a:lnTo>
                  <a:lnTo>
                    <a:pt x="101" y="8"/>
                  </a:lnTo>
                  <a:lnTo>
                    <a:pt x="100" y="8"/>
                  </a:lnTo>
                  <a:lnTo>
                    <a:pt x="87" y="11"/>
                  </a:lnTo>
                  <a:lnTo>
                    <a:pt x="74" y="13"/>
                  </a:lnTo>
                  <a:lnTo>
                    <a:pt x="62" y="14"/>
                  </a:lnTo>
                  <a:lnTo>
                    <a:pt x="49" y="13"/>
                  </a:lnTo>
                  <a:lnTo>
                    <a:pt x="37" y="11"/>
                  </a:lnTo>
                  <a:lnTo>
                    <a:pt x="24" y="8"/>
                  </a:lnTo>
                  <a:lnTo>
                    <a:pt x="12" y="5"/>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68" name="Freeform 32"/>
            <p:cNvSpPr>
              <a:spLocks/>
            </p:cNvSpPr>
            <p:nvPr/>
          </p:nvSpPr>
          <p:spPr bwMode="auto">
            <a:xfrm>
              <a:off x="574" y="2304"/>
              <a:ext cx="58" cy="42"/>
            </a:xfrm>
            <a:custGeom>
              <a:avLst/>
              <a:gdLst/>
              <a:ahLst/>
              <a:cxnLst>
                <a:cxn ang="0">
                  <a:pos x="0" y="0"/>
                </a:cxn>
                <a:cxn ang="0">
                  <a:pos x="17" y="20"/>
                </a:cxn>
                <a:cxn ang="0">
                  <a:pos x="36" y="40"/>
                </a:cxn>
                <a:cxn ang="0">
                  <a:pos x="54" y="59"/>
                </a:cxn>
                <a:cxn ang="0">
                  <a:pos x="75" y="77"/>
                </a:cxn>
                <a:cxn ang="0">
                  <a:pos x="96" y="94"/>
                </a:cxn>
                <a:cxn ang="0">
                  <a:pos x="119" y="107"/>
                </a:cxn>
                <a:cxn ang="0">
                  <a:pos x="142" y="118"/>
                </a:cxn>
                <a:cxn ang="0">
                  <a:pos x="168" y="125"/>
                </a:cxn>
                <a:cxn ang="0">
                  <a:pos x="170" y="124"/>
                </a:cxn>
                <a:cxn ang="0">
                  <a:pos x="173" y="122"/>
                </a:cxn>
                <a:cxn ang="0">
                  <a:pos x="174" y="120"/>
                </a:cxn>
                <a:cxn ang="0">
                  <a:pos x="173" y="119"/>
                </a:cxn>
                <a:cxn ang="0">
                  <a:pos x="160" y="113"/>
                </a:cxn>
                <a:cxn ang="0">
                  <a:pos x="148" y="107"/>
                </a:cxn>
                <a:cxn ang="0">
                  <a:pos x="136" y="101"/>
                </a:cxn>
                <a:cxn ang="0">
                  <a:pos x="124" y="95"/>
                </a:cxn>
                <a:cxn ang="0">
                  <a:pos x="112" y="90"/>
                </a:cxn>
                <a:cxn ang="0">
                  <a:pos x="102" y="83"/>
                </a:cxn>
                <a:cxn ang="0">
                  <a:pos x="90" y="76"/>
                </a:cxn>
                <a:cxn ang="0">
                  <a:pos x="79" y="69"/>
                </a:cxn>
                <a:cxn ang="0">
                  <a:pos x="68" y="61"/>
                </a:cxn>
                <a:cxn ang="0">
                  <a:pos x="58" y="54"/>
                </a:cxn>
                <a:cxn ang="0">
                  <a:pos x="48" y="46"/>
                </a:cxn>
                <a:cxn ang="0">
                  <a:pos x="38" y="38"/>
                </a:cxn>
                <a:cxn ang="0">
                  <a:pos x="28" y="29"/>
                </a:cxn>
                <a:cxn ang="0">
                  <a:pos x="19" y="20"/>
                </a:cxn>
                <a:cxn ang="0">
                  <a:pos x="10" y="10"/>
                </a:cxn>
                <a:cxn ang="0">
                  <a:pos x="0" y="0"/>
                </a:cxn>
                <a:cxn ang="0">
                  <a:pos x="0" y="0"/>
                </a:cxn>
                <a:cxn ang="0">
                  <a:pos x="0" y="0"/>
                </a:cxn>
                <a:cxn ang="0">
                  <a:pos x="0" y="0"/>
                </a:cxn>
                <a:cxn ang="0">
                  <a:pos x="0" y="0"/>
                </a:cxn>
                <a:cxn ang="0">
                  <a:pos x="0" y="0"/>
                </a:cxn>
              </a:cxnLst>
              <a:rect l="0" t="0" r="r" b="b"/>
              <a:pathLst>
                <a:path w="174" h="125">
                  <a:moveTo>
                    <a:pt x="0" y="0"/>
                  </a:moveTo>
                  <a:lnTo>
                    <a:pt x="17" y="20"/>
                  </a:lnTo>
                  <a:lnTo>
                    <a:pt x="36" y="40"/>
                  </a:lnTo>
                  <a:lnTo>
                    <a:pt x="54" y="59"/>
                  </a:lnTo>
                  <a:lnTo>
                    <a:pt x="75" y="77"/>
                  </a:lnTo>
                  <a:lnTo>
                    <a:pt x="96" y="94"/>
                  </a:lnTo>
                  <a:lnTo>
                    <a:pt x="119" y="107"/>
                  </a:lnTo>
                  <a:lnTo>
                    <a:pt x="142" y="118"/>
                  </a:lnTo>
                  <a:lnTo>
                    <a:pt x="168" y="125"/>
                  </a:lnTo>
                  <a:lnTo>
                    <a:pt x="170" y="124"/>
                  </a:lnTo>
                  <a:lnTo>
                    <a:pt x="173" y="122"/>
                  </a:lnTo>
                  <a:lnTo>
                    <a:pt x="174" y="120"/>
                  </a:lnTo>
                  <a:lnTo>
                    <a:pt x="173" y="119"/>
                  </a:lnTo>
                  <a:lnTo>
                    <a:pt x="160" y="113"/>
                  </a:lnTo>
                  <a:lnTo>
                    <a:pt x="148" y="107"/>
                  </a:lnTo>
                  <a:lnTo>
                    <a:pt x="136" y="101"/>
                  </a:lnTo>
                  <a:lnTo>
                    <a:pt x="124" y="95"/>
                  </a:lnTo>
                  <a:lnTo>
                    <a:pt x="112" y="90"/>
                  </a:lnTo>
                  <a:lnTo>
                    <a:pt x="102" y="83"/>
                  </a:lnTo>
                  <a:lnTo>
                    <a:pt x="90" y="76"/>
                  </a:lnTo>
                  <a:lnTo>
                    <a:pt x="79" y="69"/>
                  </a:lnTo>
                  <a:lnTo>
                    <a:pt x="68" y="61"/>
                  </a:lnTo>
                  <a:lnTo>
                    <a:pt x="58" y="54"/>
                  </a:lnTo>
                  <a:lnTo>
                    <a:pt x="48" y="46"/>
                  </a:lnTo>
                  <a:lnTo>
                    <a:pt x="38" y="38"/>
                  </a:lnTo>
                  <a:lnTo>
                    <a:pt x="28" y="29"/>
                  </a:lnTo>
                  <a:lnTo>
                    <a:pt x="19" y="20"/>
                  </a:lnTo>
                  <a:lnTo>
                    <a:pt x="10" y="10"/>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369" name="Freeform 33"/>
            <p:cNvSpPr>
              <a:spLocks/>
            </p:cNvSpPr>
            <p:nvPr/>
          </p:nvSpPr>
          <p:spPr bwMode="auto">
            <a:xfrm>
              <a:off x="575" y="2404"/>
              <a:ext cx="16" cy="41"/>
            </a:xfrm>
            <a:custGeom>
              <a:avLst/>
              <a:gdLst/>
              <a:ahLst/>
              <a:cxnLst>
                <a:cxn ang="0">
                  <a:pos x="0" y="123"/>
                </a:cxn>
                <a:cxn ang="0">
                  <a:pos x="9" y="111"/>
                </a:cxn>
                <a:cxn ang="0">
                  <a:pos x="19" y="97"/>
                </a:cxn>
                <a:cxn ang="0">
                  <a:pos x="28" y="82"/>
                </a:cxn>
                <a:cxn ang="0">
                  <a:pos x="37" y="66"/>
                </a:cxn>
                <a:cxn ang="0">
                  <a:pos x="44" y="50"/>
                </a:cxn>
                <a:cxn ang="0">
                  <a:pos x="47" y="33"/>
                </a:cxn>
                <a:cxn ang="0">
                  <a:pos x="46" y="17"/>
                </a:cxn>
                <a:cxn ang="0">
                  <a:pos x="40" y="2"/>
                </a:cxn>
                <a:cxn ang="0">
                  <a:pos x="35" y="0"/>
                </a:cxn>
                <a:cxn ang="0">
                  <a:pos x="30" y="2"/>
                </a:cxn>
                <a:cxn ang="0">
                  <a:pos x="25" y="6"/>
                </a:cxn>
                <a:cxn ang="0">
                  <a:pos x="23" y="12"/>
                </a:cxn>
                <a:cxn ang="0">
                  <a:pos x="23" y="23"/>
                </a:cxn>
                <a:cxn ang="0">
                  <a:pos x="25" y="34"/>
                </a:cxn>
                <a:cxn ang="0">
                  <a:pos x="26" y="45"/>
                </a:cxn>
                <a:cxn ang="0">
                  <a:pos x="26" y="57"/>
                </a:cxn>
                <a:cxn ang="0">
                  <a:pos x="24" y="74"/>
                </a:cxn>
                <a:cxn ang="0">
                  <a:pos x="19" y="92"/>
                </a:cxn>
                <a:cxn ang="0">
                  <a:pos x="10" y="108"/>
                </a:cxn>
                <a:cxn ang="0">
                  <a:pos x="0" y="123"/>
                </a:cxn>
                <a:cxn ang="0">
                  <a:pos x="0" y="124"/>
                </a:cxn>
                <a:cxn ang="0">
                  <a:pos x="0" y="124"/>
                </a:cxn>
                <a:cxn ang="0">
                  <a:pos x="0" y="124"/>
                </a:cxn>
                <a:cxn ang="0">
                  <a:pos x="0" y="123"/>
                </a:cxn>
                <a:cxn ang="0">
                  <a:pos x="0" y="123"/>
                </a:cxn>
              </a:cxnLst>
              <a:rect l="0" t="0" r="r" b="b"/>
              <a:pathLst>
                <a:path w="47" h="124">
                  <a:moveTo>
                    <a:pt x="0" y="123"/>
                  </a:moveTo>
                  <a:lnTo>
                    <a:pt x="9" y="111"/>
                  </a:lnTo>
                  <a:lnTo>
                    <a:pt x="19" y="97"/>
                  </a:lnTo>
                  <a:lnTo>
                    <a:pt x="28" y="82"/>
                  </a:lnTo>
                  <a:lnTo>
                    <a:pt x="37" y="66"/>
                  </a:lnTo>
                  <a:lnTo>
                    <a:pt x="44" y="50"/>
                  </a:lnTo>
                  <a:lnTo>
                    <a:pt x="47" y="33"/>
                  </a:lnTo>
                  <a:lnTo>
                    <a:pt x="46" y="17"/>
                  </a:lnTo>
                  <a:lnTo>
                    <a:pt x="40" y="2"/>
                  </a:lnTo>
                  <a:lnTo>
                    <a:pt x="35" y="0"/>
                  </a:lnTo>
                  <a:lnTo>
                    <a:pt x="30" y="2"/>
                  </a:lnTo>
                  <a:lnTo>
                    <a:pt x="25" y="6"/>
                  </a:lnTo>
                  <a:lnTo>
                    <a:pt x="23" y="12"/>
                  </a:lnTo>
                  <a:lnTo>
                    <a:pt x="23" y="23"/>
                  </a:lnTo>
                  <a:lnTo>
                    <a:pt x="25" y="34"/>
                  </a:lnTo>
                  <a:lnTo>
                    <a:pt x="26" y="45"/>
                  </a:lnTo>
                  <a:lnTo>
                    <a:pt x="26" y="57"/>
                  </a:lnTo>
                  <a:lnTo>
                    <a:pt x="24" y="74"/>
                  </a:lnTo>
                  <a:lnTo>
                    <a:pt x="19" y="92"/>
                  </a:lnTo>
                  <a:lnTo>
                    <a:pt x="10" y="108"/>
                  </a:lnTo>
                  <a:lnTo>
                    <a:pt x="0" y="123"/>
                  </a:lnTo>
                  <a:lnTo>
                    <a:pt x="0" y="124"/>
                  </a:lnTo>
                  <a:lnTo>
                    <a:pt x="0" y="124"/>
                  </a:lnTo>
                  <a:lnTo>
                    <a:pt x="0" y="124"/>
                  </a:lnTo>
                  <a:lnTo>
                    <a:pt x="0" y="123"/>
                  </a:lnTo>
                  <a:lnTo>
                    <a:pt x="0" y="123"/>
                  </a:lnTo>
                  <a:close/>
                </a:path>
              </a:pathLst>
            </a:custGeom>
            <a:solidFill>
              <a:srgbClr val="000000"/>
            </a:solidFill>
            <a:ln w="9525">
              <a:noFill/>
              <a:round/>
              <a:headEnd/>
              <a:tailEnd/>
            </a:ln>
          </p:spPr>
          <p:txBody>
            <a:bodyPr/>
            <a:lstStyle/>
            <a:p>
              <a:endParaRPr lang="en-US"/>
            </a:p>
          </p:txBody>
        </p:sp>
        <p:sp>
          <p:nvSpPr>
            <p:cNvPr id="14370" name="Freeform 34"/>
            <p:cNvSpPr>
              <a:spLocks/>
            </p:cNvSpPr>
            <p:nvPr/>
          </p:nvSpPr>
          <p:spPr bwMode="auto">
            <a:xfrm>
              <a:off x="528" y="2469"/>
              <a:ext cx="96" cy="16"/>
            </a:xfrm>
            <a:custGeom>
              <a:avLst/>
              <a:gdLst/>
              <a:ahLst/>
              <a:cxnLst>
                <a:cxn ang="0">
                  <a:pos x="0" y="1"/>
                </a:cxn>
                <a:cxn ang="0">
                  <a:pos x="19" y="2"/>
                </a:cxn>
                <a:cxn ang="0">
                  <a:pos x="37" y="3"/>
                </a:cxn>
                <a:cxn ang="0">
                  <a:pos x="54" y="4"/>
                </a:cxn>
                <a:cxn ang="0">
                  <a:pos x="72" y="7"/>
                </a:cxn>
                <a:cxn ang="0">
                  <a:pos x="90" y="9"/>
                </a:cxn>
                <a:cxn ang="0">
                  <a:pos x="108" y="12"/>
                </a:cxn>
                <a:cxn ang="0">
                  <a:pos x="125" y="14"/>
                </a:cxn>
                <a:cxn ang="0">
                  <a:pos x="144" y="17"/>
                </a:cxn>
                <a:cxn ang="0">
                  <a:pos x="161" y="22"/>
                </a:cxn>
                <a:cxn ang="0">
                  <a:pos x="178" y="25"/>
                </a:cxn>
                <a:cxn ang="0">
                  <a:pos x="196" y="29"/>
                </a:cxn>
                <a:cxn ang="0">
                  <a:pos x="214" y="32"/>
                </a:cxn>
                <a:cxn ang="0">
                  <a:pos x="231" y="37"/>
                </a:cxn>
                <a:cxn ang="0">
                  <a:pos x="248" y="41"/>
                </a:cxn>
                <a:cxn ang="0">
                  <a:pos x="266" y="45"/>
                </a:cxn>
                <a:cxn ang="0">
                  <a:pos x="284" y="50"/>
                </a:cxn>
                <a:cxn ang="0">
                  <a:pos x="285" y="50"/>
                </a:cxn>
                <a:cxn ang="0">
                  <a:pos x="287" y="49"/>
                </a:cxn>
                <a:cxn ang="0">
                  <a:pos x="288" y="48"/>
                </a:cxn>
                <a:cxn ang="0">
                  <a:pos x="287" y="46"/>
                </a:cxn>
                <a:cxn ang="0">
                  <a:pos x="269" y="41"/>
                </a:cxn>
                <a:cxn ang="0">
                  <a:pos x="251" y="36"/>
                </a:cxn>
                <a:cxn ang="0">
                  <a:pos x="233" y="31"/>
                </a:cxn>
                <a:cxn ang="0">
                  <a:pos x="216" y="27"/>
                </a:cxn>
                <a:cxn ang="0">
                  <a:pos x="197" y="23"/>
                </a:cxn>
                <a:cxn ang="0">
                  <a:pos x="180" y="19"/>
                </a:cxn>
                <a:cxn ang="0">
                  <a:pos x="163" y="16"/>
                </a:cxn>
                <a:cxn ang="0">
                  <a:pos x="145" y="13"/>
                </a:cxn>
                <a:cxn ang="0">
                  <a:pos x="127" y="11"/>
                </a:cxn>
                <a:cxn ang="0">
                  <a:pos x="109" y="8"/>
                </a:cxn>
                <a:cxn ang="0">
                  <a:pos x="92" y="5"/>
                </a:cxn>
                <a:cxn ang="0">
                  <a:pos x="74" y="4"/>
                </a:cxn>
                <a:cxn ang="0">
                  <a:pos x="55" y="2"/>
                </a:cxn>
                <a:cxn ang="0">
                  <a:pos x="37" y="1"/>
                </a:cxn>
                <a:cxn ang="0">
                  <a:pos x="19" y="1"/>
                </a:cxn>
                <a:cxn ang="0">
                  <a:pos x="0" y="0"/>
                </a:cxn>
                <a:cxn ang="0">
                  <a:pos x="0" y="0"/>
                </a:cxn>
                <a:cxn ang="0">
                  <a:pos x="0" y="0"/>
                </a:cxn>
                <a:cxn ang="0">
                  <a:pos x="0" y="1"/>
                </a:cxn>
                <a:cxn ang="0">
                  <a:pos x="0" y="1"/>
                </a:cxn>
                <a:cxn ang="0">
                  <a:pos x="0" y="1"/>
                </a:cxn>
              </a:cxnLst>
              <a:rect l="0" t="0" r="r" b="b"/>
              <a:pathLst>
                <a:path w="288" h="50">
                  <a:moveTo>
                    <a:pt x="0" y="1"/>
                  </a:moveTo>
                  <a:lnTo>
                    <a:pt x="19" y="2"/>
                  </a:lnTo>
                  <a:lnTo>
                    <a:pt x="37" y="3"/>
                  </a:lnTo>
                  <a:lnTo>
                    <a:pt x="54" y="4"/>
                  </a:lnTo>
                  <a:lnTo>
                    <a:pt x="72" y="7"/>
                  </a:lnTo>
                  <a:lnTo>
                    <a:pt x="90" y="9"/>
                  </a:lnTo>
                  <a:lnTo>
                    <a:pt x="108" y="12"/>
                  </a:lnTo>
                  <a:lnTo>
                    <a:pt x="125" y="14"/>
                  </a:lnTo>
                  <a:lnTo>
                    <a:pt x="144" y="17"/>
                  </a:lnTo>
                  <a:lnTo>
                    <a:pt x="161" y="22"/>
                  </a:lnTo>
                  <a:lnTo>
                    <a:pt x="178" y="25"/>
                  </a:lnTo>
                  <a:lnTo>
                    <a:pt x="196" y="29"/>
                  </a:lnTo>
                  <a:lnTo>
                    <a:pt x="214" y="32"/>
                  </a:lnTo>
                  <a:lnTo>
                    <a:pt x="231" y="37"/>
                  </a:lnTo>
                  <a:lnTo>
                    <a:pt x="248" y="41"/>
                  </a:lnTo>
                  <a:lnTo>
                    <a:pt x="266" y="45"/>
                  </a:lnTo>
                  <a:lnTo>
                    <a:pt x="284" y="50"/>
                  </a:lnTo>
                  <a:lnTo>
                    <a:pt x="285" y="50"/>
                  </a:lnTo>
                  <a:lnTo>
                    <a:pt x="287" y="49"/>
                  </a:lnTo>
                  <a:lnTo>
                    <a:pt x="288" y="48"/>
                  </a:lnTo>
                  <a:lnTo>
                    <a:pt x="287" y="46"/>
                  </a:lnTo>
                  <a:lnTo>
                    <a:pt x="269" y="41"/>
                  </a:lnTo>
                  <a:lnTo>
                    <a:pt x="251" y="36"/>
                  </a:lnTo>
                  <a:lnTo>
                    <a:pt x="233" y="31"/>
                  </a:lnTo>
                  <a:lnTo>
                    <a:pt x="216" y="27"/>
                  </a:lnTo>
                  <a:lnTo>
                    <a:pt x="197" y="23"/>
                  </a:lnTo>
                  <a:lnTo>
                    <a:pt x="180" y="19"/>
                  </a:lnTo>
                  <a:lnTo>
                    <a:pt x="163" y="16"/>
                  </a:lnTo>
                  <a:lnTo>
                    <a:pt x="145" y="13"/>
                  </a:lnTo>
                  <a:lnTo>
                    <a:pt x="127" y="11"/>
                  </a:lnTo>
                  <a:lnTo>
                    <a:pt x="109" y="8"/>
                  </a:lnTo>
                  <a:lnTo>
                    <a:pt x="92" y="5"/>
                  </a:lnTo>
                  <a:lnTo>
                    <a:pt x="74" y="4"/>
                  </a:lnTo>
                  <a:lnTo>
                    <a:pt x="55" y="2"/>
                  </a:lnTo>
                  <a:lnTo>
                    <a:pt x="37" y="1"/>
                  </a:lnTo>
                  <a:lnTo>
                    <a:pt x="19" y="1"/>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71" name="Freeform 35"/>
            <p:cNvSpPr>
              <a:spLocks/>
            </p:cNvSpPr>
            <p:nvPr/>
          </p:nvSpPr>
          <p:spPr bwMode="auto">
            <a:xfrm>
              <a:off x="522" y="2485"/>
              <a:ext cx="105" cy="6"/>
            </a:xfrm>
            <a:custGeom>
              <a:avLst/>
              <a:gdLst/>
              <a:ahLst/>
              <a:cxnLst>
                <a:cxn ang="0">
                  <a:pos x="0" y="19"/>
                </a:cxn>
                <a:cxn ang="0">
                  <a:pos x="19" y="17"/>
                </a:cxn>
                <a:cxn ang="0">
                  <a:pos x="39" y="14"/>
                </a:cxn>
                <a:cxn ang="0">
                  <a:pos x="58" y="11"/>
                </a:cxn>
                <a:cxn ang="0">
                  <a:pos x="78" y="10"/>
                </a:cxn>
                <a:cxn ang="0">
                  <a:pos x="98" y="9"/>
                </a:cxn>
                <a:cxn ang="0">
                  <a:pos x="117" y="7"/>
                </a:cxn>
                <a:cxn ang="0">
                  <a:pos x="137" y="7"/>
                </a:cxn>
                <a:cxn ang="0">
                  <a:pos x="157" y="6"/>
                </a:cxn>
                <a:cxn ang="0">
                  <a:pos x="177" y="6"/>
                </a:cxn>
                <a:cxn ang="0">
                  <a:pos x="196" y="6"/>
                </a:cxn>
                <a:cxn ang="0">
                  <a:pos x="215" y="6"/>
                </a:cxn>
                <a:cxn ang="0">
                  <a:pos x="236" y="6"/>
                </a:cxn>
                <a:cxn ang="0">
                  <a:pos x="255" y="7"/>
                </a:cxn>
                <a:cxn ang="0">
                  <a:pos x="275" y="8"/>
                </a:cxn>
                <a:cxn ang="0">
                  <a:pos x="294" y="9"/>
                </a:cxn>
                <a:cxn ang="0">
                  <a:pos x="313" y="10"/>
                </a:cxn>
                <a:cxn ang="0">
                  <a:pos x="315" y="10"/>
                </a:cxn>
                <a:cxn ang="0">
                  <a:pos x="316" y="9"/>
                </a:cxn>
                <a:cxn ang="0">
                  <a:pos x="316" y="8"/>
                </a:cxn>
                <a:cxn ang="0">
                  <a:pos x="315" y="8"/>
                </a:cxn>
                <a:cxn ang="0">
                  <a:pos x="295" y="6"/>
                </a:cxn>
                <a:cxn ang="0">
                  <a:pos x="275" y="5"/>
                </a:cxn>
                <a:cxn ang="0">
                  <a:pos x="255" y="3"/>
                </a:cxn>
                <a:cxn ang="0">
                  <a:pos x="236" y="2"/>
                </a:cxn>
                <a:cxn ang="0">
                  <a:pos x="215" y="1"/>
                </a:cxn>
                <a:cxn ang="0">
                  <a:pos x="196" y="0"/>
                </a:cxn>
                <a:cxn ang="0">
                  <a:pos x="177" y="0"/>
                </a:cxn>
                <a:cxn ang="0">
                  <a:pos x="157" y="0"/>
                </a:cxn>
                <a:cxn ang="0">
                  <a:pos x="137" y="1"/>
                </a:cxn>
                <a:cxn ang="0">
                  <a:pos x="117" y="2"/>
                </a:cxn>
                <a:cxn ang="0">
                  <a:pos x="98" y="3"/>
                </a:cxn>
                <a:cxn ang="0">
                  <a:pos x="79" y="5"/>
                </a:cxn>
                <a:cxn ang="0">
                  <a:pos x="59" y="7"/>
                </a:cxn>
                <a:cxn ang="0">
                  <a:pos x="39" y="10"/>
                </a:cxn>
                <a:cxn ang="0">
                  <a:pos x="19" y="15"/>
                </a:cxn>
                <a:cxn ang="0">
                  <a:pos x="0" y="19"/>
                </a:cxn>
                <a:cxn ang="0">
                  <a:pos x="0" y="19"/>
                </a:cxn>
                <a:cxn ang="0">
                  <a:pos x="0" y="19"/>
                </a:cxn>
                <a:cxn ang="0">
                  <a:pos x="0" y="19"/>
                </a:cxn>
                <a:cxn ang="0">
                  <a:pos x="0" y="19"/>
                </a:cxn>
                <a:cxn ang="0">
                  <a:pos x="0" y="19"/>
                </a:cxn>
              </a:cxnLst>
              <a:rect l="0" t="0" r="r" b="b"/>
              <a:pathLst>
                <a:path w="316" h="19">
                  <a:moveTo>
                    <a:pt x="0" y="19"/>
                  </a:moveTo>
                  <a:lnTo>
                    <a:pt x="19" y="17"/>
                  </a:lnTo>
                  <a:lnTo>
                    <a:pt x="39" y="14"/>
                  </a:lnTo>
                  <a:lnTo>
                    <a:pt x="58" y="11"/>
                  </a:lnTo>
                  <a:lnTo>
                    <a:pt x="78" y="10"/>
                  </a:lnTo>
                  <a:lnTo>
                    <a:pt x="98" y="9"/>
                  </a:lnTo>
                  <a:lnTo>
                    <a:pt x="117" y="7"/>
                  </a:lnTo>
                  <a:lnTo>
                    <a:pt x="137" y="7"/>
                  </a:lnTo>
                  <a:lnTo>
                    <a:pt x="157" y="6"/>
                  </a:lnTo>
                  <a:lnTo>
                    <a:pt x="177" y="6"/>
                  </a:lnTo>
                  <a:lnTo>
                    <a:pt x="196" y="6"/>
                  </a:lnTo>
                  <a:lnTo>
                    <a:pt x="215" y="6"/>
                  </a:lnTo>
                  <a:lnTo>
                    <a:pt x="236" y="6"/>
                  </a:lnTo>
                  <a:lnTo>
                    <a:pt x="255" y="7"/>
                  </a:lnTo>
                  <a:lnTo>
                    <a:pt x="275" y="8"/>
                  </a:lnTo>
                  <a:lnTo>
                    <a:pt x="294" y="9"/>
                  </a:lnTo>
                  <a:lnTo>
                    <a:pt x="313" y="10"/>
                  </a:lnTo>
                  <a:lnTo>
                    <a:pt x="315" y="10"/>
                  </a:lnTo>
                  <a:lnTo>
                    <a:pt x="316" y="9"/>
                  </a:lnTo>
                  <a:lnTo>
                    <a:pt x="316" y="8"/>
                  </a:lnTo>
                  <a:lnTo>
                    <a:pt x="315" y="8"/>
                  </a:lnTo>
                  <a:lnTo>
                    <a:pt x="295" y="6"/>
                  </a:lnTo>
                  <a:lnTo>
                    <a:pt x="275" y="5"/>
                  </a:lnTo>
                  <a:lnTo>
                    <a:pt x="255" y="3"/>
                  </a:lnTo>
                  <a:lnTo>
                    <a:pt x="236" y="2"/>
                  </a:lnTo>
                  <a:lnTo>
                    <a:pt x="215" y="1"/>
                  </a:lnTo>
                  <a:lnTo>
                    <a:pt x="196" y="0"/>
                  </a:lnTo>
                  <a:lnTo>
                    <a:pt x="177" y="0"/>
                  </a:lnTo>
                  <a:lnTo>
                    <a:pt x="157" y="0"/>
                  </a:lnTo>
                  <a:lnTo>
                    <a:pt x="137" y="1"/>
                  </a:lnTo>
                  <a:lnTo>
                    <a:pt x="117" y="2"/>
                  </a:lnTo>
                  <a:lnTo>
                    <a:pt x="98" y="3"/>
                  </a:lnTo>
                  <a:lnTo>
                    <a:pt x="79" y="5"/>
                  </a:lnTo>
                  <a:lnTo>
                    <a:pt x="59" y="7"/>
                  </a:lnTo>
                  <a:lnTo>
                    <a:pt x="39" y="10"/>
                  </a:lnTo>
                  <a:lnTo>
                    <a:pt x="19" y="15"/>
                  </a:lnTo>
                  <a:lnTo>
                    <a:pt x="0" y="19"/>
                  </a:lnTo>
                  <a:lnTo>
                    <a:pt x="0" y="19"/>
                  </a:lnTo>
                  <a:lnTo>
                    <a:pt x="0" y="19"/>
                  </a:lnTo>
                  <a:lnTo>
                    <a:pt x="0" y="19"/>
                  </a:lnTo>
                  <a:lnTo>
                    <a:pt x="0" y="19"/>
                  </a:lnTo>
                  <a:lnTo>
                    <a:pt x="0" y="19"/>
                  </a:lnTo>
                  <a:close/>
                </a:path>
              </a:pathLst>
            </a:custGeom>
            <a:solidFill>
              <a:srgbClr val="000000"/>
            </a:solidFill>
            <a:ln w="9525">
              <a:noFill/>
              <a:round/>
              <a:headEnd/>
              <a:tailEnd/>
            </a:ln>
          </p:spPr>
          <p:txBody>
            <a:bodyPr/>
            <a:lstStyle/>
            <a:p>
              <a:endParaRPr lang="en-US"/>
            </a:p>
          </p:txBody>
        </p:sp>
        <p:sp>
          <p:nvSpPr>
            <p:cNvPr id="14372" name="Freeform 36"/>
            <p:cNvSpPr>
              <a:spLocks/>
            </p:cNvSpPr>
            <p:nvPr/>
          </p:nvSpPr>
          <p:spPr bwMode="auto">
            <a:xfrm>
              <a:off x="670" y="2481"/>
              <a:ext cx="132" cy="12"/>
            </a:xfrm>
            <a:custGeom>
              <a:avLst/>
              <a:gdLst/>
              <a:ahLst/>
              <a:cxnLst>
                <a:cxn ang="0">
                  <a:pos x="383" y="32"/>
                </a:cxn>
                <a:cxn ang="0">
                  <a:pos x="361" y="27"/>
                </a:cxn>
                <a:cxn ang="0">
                  <a:pos x="338" y="21"/>
                </a:cxn>
                <a:cxn ang="0">
                  <a:pos x="316" y="16"/>
                </a:cxn>
                <a:cxn ang="0">
                  <a:pos x="293" y="12"/>
                </a:cxn>
                <a:cxn ang="0">
                  <a:pos x="270" y="8"/>
                </a:cxn>
                <a:cxn ang="0">
                  <a:pos x="248" y="5"/>
                </a:cxn>
                <a:cxn ang="0">
                  <a:pos x="225" y="2"/>
                </a:cxn>
                <a:cxn ang="0">
                  <a:pos x="200" y="0"/>
                </a:cxn>
                <a:cxn ang="0">
                  <a:pos x="173" y="0"/>
                </a:cxn>
                <a:cxn ang="0">
                  <a:pos x="148" y="0"/>
                </a:cxn>
                <a:cxn ang="0">
                  <a:pos x="121" y="2"/>
                </a:cxn>
                <a:cxn ang="0">
                  <a:pos x="95" y="4"/>
                </a:cxn>
                <a:cxn ang="0">
                  <a:pos x="68" y="6"/>
                </a:cxn>
                <a:cxn ang="0">
                  <a:pos x="42" y="9"/>
                </a:cxn>
                <a:cxn ang="0">
                  <a:pos x="15" y="13"/>
                </a:cxn>
                <a:cxn ang="0">
                  <a:pos x="1" y="14"/>
                </a:cxn>
                <a:cxn ang="0">
                  <a:pos x="0" y="17"/>
                </a:cxn>
                <a:cxn ang="0">
                  <a:pos x="13" y="17"/>
                </a:cxn>
                <a:cxn ang="0">
                  <a:pos x="36" y="15"/>
                </a:cxn>
                <a:cxn ang="0">
                  <a:pos x="58" y="13"/>
                </a:cxn>
                <a:cxn ang="0">
                  <a:pos x="81" y="10"/>
                </a:cxn>
                <a:cxn ang="0">
                  <a:pos x="103" y="8"/>
                </a:cxn>
                <a:cxn ang="0">
                  <a:pos x="126" y="6"/>
                </a:cxn>
                <a:cxn ang="0">
                  <a:pos x="149" y="4"/>
                </a:cxn>
                <a:cxn ang="0">
                  <a:pos x="171" y="3"/>
                </a:cxn>
                <a:cxn ang="0">
                  <a:pos x="196" y="3"/>
                </a:cxn>
                <a:cxn ang="0">
                  <a:pos x="223" y="4"/>
                </a:cxn>
                <a:cxn ang="0">
                  <a:pos x="250" y="6"/>
                </a:cxn>
                <a:cxn ang="0">
                  <a:pos x="277" y="9"/>
                </a:cxn>
                <a:cxn ang="0">
                  <a:pos x="303" y="15"/>
                </a:cxn>
                <a:cxn ang="0">
                  <a:pos x="330" y="19"/>
                </a:cxn>
                <a:cxn ang="0">
                  <a:pos x="355" y="26"/>
                </a:cxn>
                <a:cxn ang="0">
                  <a:pos x="380" y="33"/>
                </a:cxn>
                <a:cxn ang="0">
                  <a:pos x="394" y="36"/>
                </a:cxn>
                <a:cxn ang="0">
                  <a:pos x="394" y="35"/>
                </a:cxn>
                <a:cxn ang="0">
                  <a:pos x="394" y="35"/>
                </a:cxn>
              </a:cxnLst>
              <a:rect l="0" t="0" r="r" b="b"/>
              <a:pathLst>
                <a:path w="394" h="36">
                  <a:moveTo>
                    <a:pt x="394" y="35"/>
                  </a:moveTo>
                  <a:lnTo>
                    <a:pt x="383" y="32"/>
                  </a:lnTo>
                  <a:lnTo>
                    <a:pt x="372" y="30"/>
                  </a:lnTo>
                  <a:lnTo>
                    <a:pt x="361" y="27"/>
                  </a:lnTo>
                  <a:lnTo>
                    <a:pt x="349" y="23"/>
                  </a:lnTo>
                  <a:lnTo>
                    <a:pt x="338" y="21"/>
                  </a:lnTo>
                  <a:lnTo>
                    <a:pt x="326" y="19"/>
                  </a:lnTo>
                  <a:lnTo>
                    <a:pt x="316" y="16"/>
                  </a:lnTo>
                  <a:lnTo>
                    <a:pt x="304" y="14"/>
                  </a:lnTo>
                  <a:lnTo>
                    <a:pt x="293" y="12"/>
                  </a:lnTo>
                  <a:lnTo>
                    <a:pt x="281" y="9"/>
                  </a:lnTo>
                  <a:lnTo>
                    <a:pt x="270" y="8"/>
                  </a:lnTo>
                  <a:lnTo>
                    <a:pt x="259" y="6"/>
                  </a:lnTo>
                  <a:lnTo>
                    <a:pt x="248" y="5"/>
                  </a:lnTo>
                  <a:lnTo>
                    <a:pt x="236" y="3"/>
                  </a:lnTo>
                  <a:lnTo>
                    <a:pt x="225" y="2"/>
                  </a:lnTo>
                  <a:lnTo>
                    <a:pt x="213" y="1"/>
                  </a:lnTo>
                  <a:lnTo>
                    <a:pt x="200" y="0"/>
                  </a:lnTo>
                  <a:lnTo>
                    <a:pt x="187" y="0"/>
                  </a:lnTo>
                  <a:lnTo>
                    <a:pt x="173" y="0"/>
                  </a:lnTo>
                  <a:lnTo>
                    <a:pt x="160" y="0"/>
                  </a:lnTo>
                  <a:lnTo>
                    <a:pt x="148" y="0"/>
                  </a:lnTo>
                  <a:lnTo>
                    <a:pt x="135" y="1"/>
                  </a:lnTo>
                  <a:lnTo>
                    <a:pt x="121" y="2"/>
                  </a:lnTo>
                  <a:lnTo>
                    <a:pt x="108" y="2"/>
                  </a:lnTo>
                  <a:lnTo>
                    <a:pt x="95" y="4"/>
                  </a:lnTo>
                  <a:lnTo>
                    <a:pt x="81" y="5"/>
                  </a:lnTo>
                  <a:lnTo>
                    <a:pt x="68" y="6"/>
                  </a:lnTo>
                  <a:lnTo>
                    <a:pt x="55" y="7"/>
                  </a:lnTo>
                  <a:lnTo>
                    <a:pt x="42" y="9"/>
                  </a:lnTo>
                  <a:lnTo>
                    <a:pt x="28" y="10"/>
                  </a:lnTo>
                  <a:lnTo>
                    <a:pt x="15" y="13"/>
                  </a:lnTo>
                  <a:lnTo>
                    <a:pt x="2" y="14"/>
                  </a:lnTo>
                  <a:lnTo>
                    <a:pt x="1" y="14"/>
                  </a:lnTo>
                  <a:lnTo>
                    <a:pt x="0" y="15"/>
                  </a:lnTo>
                  <a:lnTo>
                    <a:pt x="0" y="17"/>
                  </a:lnTo>
                  <a:lnTo>
                    <a:pt x="1" y="17"/>
                  </a:lnTo>
                  <a:lnTo>
                    <a:pt x="13" y="17"/>
                  </a:lnTo>
                  <a:lnTo>
                    <a:pt x="24" y="16"/>
                  </a:lnTo>
                  <a:lnTo>
                    <a:pt x="36" y="15"/>
                  </a:lnTo>
                  <a:lnTo>
                    <a:pt x="46" y="14"/>
                  </a:lnTo>
                  <a:lnTo>
                    <a:pt x="58" y="13"/>
                  </a:lnTo>
                  <a:lnTo>
                    <a:pt x="69" y="12"/>
                  </a:lnTo>
                  <a:lnTo>
                    <a:pt x="81" y="10"/>
                  </a:lnTo>
                  <a:lnTo>
                    <a:pt x="92" y="9"/>
                  </a:lnTo>
                  <a:lnTo>
                    <a:pt x="103" y="8"/>
                  </a:lnTo>
                  <a:lnTo>
                    <a:pt x="114" y="7"/>
                  </a:lnTo>
                  <a:lnTo>
                    <a:pt x="126" y="6"/>
                  </a:lnTo>
                  <a:lnTo>
                    <a:pt x="137" y="5"/>
                  </a:lnTo>
                  <a:lnTo>
                    <a:pt x="149" y="4"/>
                  </a:lnTo>
                  <a:lnTo>
                    <a:pt x="160" y="3"/>
                  </a:lnTo>
                  <a:lnTo>
                    <a:pt x="171" y="3"/>
                  </a:lnTo>
                  <a:lnTo>
                    <a:pt x="183" y="3"/>
                  </a:lnTo>
                  <a:lnTo>
                    <a:pt x="196" y="3"/>
                  </a:lnTo>
                  <a:lnTo>
                    <a:pt x="210" y="4"/>
                  </a:lnTo>
                  <a:lnTo>
                    <a:pt x="223" y="4"/>
                  </a:lnTo>
                  <a:lnTo>
                    <a:pt x="237" y="5"/>
                  </a:lnTo>
                  <a:lnTo>
                    <a:pt x="250" y="6"/>
                  </a:lnTo>
                  <a:lnTo>
                    <a:pt x="263" y="8"/>
                  </a:lnTo>
                  <a:lnTo>
                    <a:pt x="277" y="9"/>
                  </a:lnTo>
                  <a:lnTo>
                    <a:pt x="290" y="12"/>
                  </a:lnTo>
                  <a:lnTo>
                    <a:pt x="303" y="15"/>
                  </a:lnTo>
                  <a:lnTo>
                    <a:pt x="316" y="17"/>
                  </a:lnTo>
                  <a:lnTo>
                    <a:pt x="330" y="19"/>
                  </a:lnTo>
                  <a:lnTo>
                    <a:pt x="343" y="22"/>
                  </a:lnTo>
                  <a:lnTo>
                    <a:pt x="355" y="26"/>
                  </a:lnTo>
                  <a:lnTo>
                    <a:pt x="368" y="29"/>
                  </a:lnTo>
                  <a:lnTo>
                    <a:pt x="380" y="33"/>
                  </a:lnTo>
                  <a:lnTo>
                    <a:pt x="393" y="36"/>
                  </a:lnTo>
                  <a:lnTo>
                    <a:pt x="394" y="36"/>
                  </a:lnTo>
                  <a:lnTo>
                    <a:pt x="394" y="35"/>
                  </a:lnTo>
                  <a:lnTo>
                    <a:pt x="394" y="35"/>
                  </a:lnTo>
                  <a:lnTo>
                    <a:pt x="394" y="35"/>
                  </a:lnTo>
                  <a:lnTo>
                    <a:pt x="394" y="35"/>
                  </a:lnTo>
                  <a:close/>
                </a:path>
              </a:pathLst>
            </a:custGeom>
            <a:solidFill>
              <a:srgbClr val="000000"/>
            </a:solidFill>
            <a:ln w="9525">
              <a:noFill/>
              <a:round/>
              <a:headEnd/>
              <a:tailEnd/>
            </a:ln>
          </p:spPr>
          <p:txBody>
            <a:bodyPr/>
            <a:lstStyle/>
            <a:p>
              <a:endParaRPr lang="en-US"/>
            </a:p>
          </p:txBody>
        </p:sp>
        <p:sp>
          <p:nvSpPr>
            <p:cNvPr id="14373" name="Freeform 37"/>
            <p:cNvSpPr>
              <a:spLocks/>
            </p:cNvSpPr>
            <p:nvPr/>
          </p:nvSpPr>
          <p:spPr bwMode="auto">
            <a:xfrm>
              <a:off x="569" y="2318"/>
              <a:ext cx="32" cy="67"/>
            </a:xfrm>
            <a:custGeom>
              <a:avLst/>
              <a:gdLst/>
              <a:ahLst/>
              <a:cxnLst>
                <a:cxn ang="0">
                  <a:pos x="9" y="0"/>
                </a:cxn>
                <a:cxn ang="0">
                  <a:pos x="2" y="31"/>
                </a:cxn>
                <a:cxn ang="0">
                  <a:pos x="0" y="60"/>
                </a:cxn>
                <a:cxn ang="0">
                  <a:pos x="1" y="90"/>
                </a:cxn>
                <a:cxn ang="0">
                  <a:pos x="7" y="116"/>
                </a:cxn>
                <a:cxn ang="0">
                  <a:pos x="17" y="142"/>
                </a:cxn>
                <a:cxn ang="0">
                  <a:pos x="34" y="165"/>
                </a:cxn>
                <a:cxn ang="0">
                  <a:pos x="55" y="184"/>
                </a:cxn>
                <a:cxn ang="0">
                  <a:pos x="84" y="201"/>
                </a:cxn>
                <a:cxn ang="0">
                  <a:pos x="89" y="201"/>
                </a:cxn>
                <a:cxn ang="0">
                  <a:pos x="93" y="198"/>
                </a:cxn>
                <a:cxn ang="0">
                  <a:pos x="95" y="195"/>
                </a:cxn>
                <a:cxn ang="0">
                  <a:pos x="95" y="192"/>
                </a:cxn>
                <a:cxn ang="0">
                  <a:pos x="86" y="184"/>
                </a:cxn>
                <a:cxn ang="0">
                  <a:pos x="78" y="178"/>
                </a:cxn>
                <a:cxn ang="0">
                  <a:pos x="69" y="172"/>
                </a:cxn>
                <a:cxn ang="0">
                  <a:pos x="61" y="164"/>
                </a:cxn>
                <a:cxn ang="0">
                  <a:pos x="52" y="157"/>
                </a:cxn>
                <a:cxn ang="0">
                  <a:pos x="44" y="150"/>
                </a:cxn>
                <a:cxn ang="0">
                  <a:pos x="37" y="141"/>
                </a:cxn>
                <a:cxn ang="0">
                  <a:pos x="30" y="133"/>
                </a:cxn>
                <a:cxn ang="0">
                  <a:pos x="15" y="101"/>
                </a:cxn>
                <a:cxn ang="0">
                  <a:pos x="9" y="68"/>
                </a:cxn>
                <a:cxn ang="0">
                  <a:pos x="8" y="35"/>
                </a:cxn>
                <a:cxn ang="0">
                  <a:pos x="10" y="0"/>
                </a:cxn>
                <a:cxn ang="0">
                  <a:pos x="10" y="0"/>
                </a:cxn>
                <a:cxn ang="0">
                  <a:pos x="10" y="0"/>
                </a:cxn>
                <a:cxn ang="0">
                  <a:pos x="9" y="0"/>
                </a:cxn>
                <a:cxn ang="0">
                  <a:pos x="9" y="0"/>
                </a:cxn>
                <a:cxn ang="0">
                  <a:pos x="9" y="0"/>
                </a:cxn>
              </a:cxnLst>
              <a:rect l="0" t="0" r="r" b="b"/>
              <a:pathLst>
                <a:path w="95" h="201">
                  <a:moveTo>
                    <a:pt x="9" y="0"/>
                  </a:moveTo>
                  <a:lnTo>
                    <a:pt x="2" y="31"/>
                  </a:lnTo>
                  <a:lnTo>
                    <a:pt x="0" y="60"/>
                  </a:lnTo>
                  <a:lnTo>
                    <a:pt x="1" y="90"/>
                  </a:lnTo>
                  <a:lnTo>
                    <a:pt x="7" y="116"/>
                  </a:lnTo>
                  <a:lnTo>
                    <a:pt x="17" y="142"/>
                  </a:lnTo>
                  <a:lnTo>
                    <a:pt x="34" y="165"/>
                  </a:lnTo>
                  <a:lnTo>
                    <a:pt x="55" y="184"/>
                  </a:lnTo>
                  <a:lnTo>
                    <a:pt x="84" y="201"/>
                  </a:lnTo>
                  <a:lnTo>
                    <a:pt x="89" y="201"/>
                  </a:lnTo>
                  <a:lnTo>
                    <a:pt x="93" y="198"/>
                  </a:lnTo>
                  <a:lnTo>
                    <a:pt x="95" y="195"/>
                  </a:lnTo>
                  <a:lnTo>
                    <a:pt x="95" y="192"/>
                  </a:lnTo>
                  <a:lnTo>
                    <a:pt x="86" y="184"/>
                  </a:lnTo>
                  <a:lnTo>
                    <a:pt x="78" y="178"/>
                  </a:lnTo>
                  <a:lnTo>
                    <a:pt x="69" y="172"/>
                  </a:lnTo>
                  <a:lnTo>
                    <a:pt x="61" y="164"/>
                  </a:lnTo>
                  <a:lnTo>
                    <a:pt x="52" y="157"/>
                  </a:lnTo>
                  <a:lnTo>
                    <a:pt x="44" y="150"/>
                  </a:lnTo>
                  <a:lnTo>
                    <a:pt x="37" y="141"/>
                  </a:lnTo>
                  <a:lnTo>
                    <a:pt x="30" y="133"/>
                  </a:lnTo>
                  <a:lnTo>
                    <a:pt x="15" y="101"/>
                  </a:lnTo>
                  <a:lnTo>
                    <a:pt x="9" y="68"/>
                  </a:lnTo>
                  <a:lnTo>
                    <a:pt x="8" y="35"/>
                  </a:lnTo>
                  <a:lnTo>
                    <a:pt x="10" y="0"/>
                  </a:lnTo>
                  <a:lnTo>
                    <a:pt x="10" y="0"/>
                  </a:lnTo>
                  <a:lnTo>
                    <a:pt x="10" y="0"/>
                  </a:lnTo>
                  <a:lnTo>
                    <a:pt x="9" y="0"/>
                  </a:lnTo>
                  <a:lnTo>
                    <a:pt x="9" y="0"/>
                  </a:lnTo>
                  <a:lnTo>
                    <a:pt x="9" y="0"/>
                  </a:lnTo>
                  <a:close/>
                </a:path>
              </a:pathLst>
            </a:custGeom>
            <a:solidFill>
              <a:srgbClr val="000000"/>
            </a:solidFill>
            <a:ln w="9525">
              <a:noFill/>
              <a:round/>
              <a:headEnd/>
              <a:tailEnd/>
            </a:ln>
          </p:spPr>
          <p:txBody>
            <a:bodyPr/>
            <a:lstStyle/>
            <a:p>
              <a:endParaRPr lang="en-US"/>
            </a:p>
          </p:txBody>
        </p:sp>
        <p:sp>
          <p:nvSpPr>
            <p:cNvPr id="14374" name="Freeform 38"/>
            <p:cNvSpPr>
              <a:spLocks/>
            </p:cNvSpPr>
            <p:nvPr/>
          </p:nvSpPr>
          <p:spPr bwMode="auto">
            <a:xfrm>
              <a:off x="581" y="2317"/>
              <a:ext cx="22" cy="34"/>
            </a:xfrm>
            <a:custGeom>
              <a:avLst/>
              <a:gdLst/>
              <a:ahLst/>
              <a:cxnLst>
                <a:cxn ang="0">
                  <a:pos x="0" y="1"/>
                </a:cxn>
                <a:cxn ang="0">
                  <a:pos x="8" y="13"/>
                </a:cxn>
                <a:cxn ang="0">
                  <a:pos x="17" y="25"/>
                </a:cxn>
                <a:cxn ang="0">
                  <a:pos x="24" y="38"/>
                </a:cxn>
                <a:cxn ang="0">
                  <a:pos x="31" y="51"/>
                </a:cxn>
                <a:cxn ang="0">
                  <a:pos x="38" y="64"/>
                </a:cxn>
                <a:cxn ang="0">
                  <a:pos x="45" y="77"/>
                </a:cxn>
                <a:cxn ang="0">
                  <a:pos x="52" y="88"/>
                </a:cxn>
                <a:cxn ang="0">
                  <a:pos x="61" y="100"/>
                </a:cxn>
                <a:cxn ang="0">
                  <a:pos x="63" y="100"/>
                </a:cxn>
                <a:cxn ang="0">
                  <a:pos x="65" y="99"/>
                </a:cxn>
                <a:cxn ang="0">
                  <a:pos x="68" y="98"/>
                </a:cxn>
                <a:cxn ang="0">
                  <a:pos x="68" y="96"/>
                </a:cxn>
                <a:cxn ang="0">
                  <a:pos x="61" y="83"/>
                </a:cxn>
                <a:cxn ang="0">
                  <a:pos x="54" y="70"/>
                </a:cxn>
                <a:cxn ang="0">
                  <a:pos x="45" y="58"/>
                </a:cxn>
                <a:cxn ang="0">
                  <a:pos x="36" y="46"/>
                </a:cxn>
                <a:cxn ang="0">
                  <a:pos x="28" y="34"/>
                </a:cxn>
                <a:cxn ang="0">
                  <a:pos x="18" y="23"/>
                </a:cxn>
                <a:cxn ang="0">
                  <a:pos x="9" y="12"/>
                </a:cxn>
                <a:cxn ang="0">
                  <a:pos x="0" y="0"/>
                </a:cxn>
                <a:cxn ang="0">
                  <a:pos x="0" y="0"/>
                </a:cxn>
                <a:cxn ang="0">
                  <a:pos x="0" y="0"/>
                </a:cxn>
                <a:cxn ang="0">
                  <a:pos x="0" y="1"/>
                </a:cxn>
                <a:cxn ang="0">
                  <a:pos x="0" y="1"/>
                </a:cxn>
                <a:cxn ang="0">
                  <a:pos x="0" y="1"/>
                </a:cxn>
              </a:cxnLst>
              <a:rect l="0" t="0" r="r" b="b"/>
              <a:pathLst>
                <a:path w="68" h="100">
                  <a:moveTo>
                    <a:pt x="0" y="1"/>
                  </a:moveTo>
                  <a:lnTo>
                    <a:pt x="8" y="13"/>
                  </a:lnTo>
                  <a:lnTo>
                    <a:pt x="17" y="25"/>
                  </a:lnTo>
                  <a:lnTo>
                    <a:pt x="24" y="38"/>
                  </a:lnTo>
                  <a:lnTo>
                    <a:pt x="31" y="51"/>
                  </a:lnTo>
                  <a:lnTo>
                    <a:pt x="38" y="64"/>
                  </a:lnTo>
                  <a:lnTo>
                    <a:pt x="45" y="77"/>
                  </a:lnTo>
                  <a:lnTo>
                    <a:pt x="52" y="88"/>
                  </a:lnTo>
                  <a:lnTo>
                    <a:pt x="61" y="100"/>
                  </a:lnTo>
                  <a:lnTo>
                    <a:pt x="63" y="100"/>
                  </a:lnTo>
                  <a:lnTo>
                    <a:pt x="65" y="99"/>
                  </a:lnTo>
                  <a:lnTo>
                    <a:pt x="68" y="98"/>
                  </a:lnTo>
                  <a:lnTo>
                    <a:pt x="68" y="96"/>
                  </a:lnTo>
                  <a:lnTo>
                    <a:pt x="61" y="83"/>
                  </a:lnTo>
                  <a:lnTo>
                    <a:pt x="54" y="70"/>
                  </a:lnTo>
                  <a:lnTo>
                    <a:pt x="45" y="58"/>
                  </a:lnTo>
                  <a:lnTo>
                    <a:pt x="36" y="46"/>
                  </a:lnTo>
                  <a:lnTo>
                    <a:pt x="28" y="34"/>
                  </a:lnTo>
                  <a:lnTo>
                    <a:pt x="18" y="23"/>
                  </a:lnTo>
                  <a:lnTo>
                    <a:pt x="9" y="12"/>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75" name="Freeform 39"/>
            <p:cNvSpPr>
              <a:spLocks/>
            </p:cNvSpPr>
            <p:nvPr/>
          </p:nvSpPr>
          <p:spPr bwMode="auto">
            <a:xfrm>
              <a:off x="725" y="2307"/>
              <a:ext cx="61" cy="39"/>
            </a:xfrm>
            <a:custGeom>
              <a:avLst/>
              <a:gdLst/>
              <a:ahLst/>
              <a:cxnLst>
                <a:cxn ang="0">
                  <a:pos x="0" y="116"/>
                </a:cxn>
                <a:cxn ang="0">
                  <a:pos x="13" y="112"/>
                </a:cxn>
                <a:cxn ang="0">
                  <a:pos x="24" y="107"/>
                </a:cxn>
                <a:cxn ang="0">
                  <a:pos x="35" y="100"/>
                </a:cxn>
                <a:cxn ang="0">
                  <a:pos x="47" y="94"/>
                </a:cxn>
                <a:cxn ang="0">
                  <a:pos x="58" y="86"/>
                </a:cxn>
                <a:cxn ang="0">
                  <a:pos x="68" y="77"/>
                </a:cxn>
                <a:cxn ang="0">
                  <a:pos x="78" y="70"/>
                </a:cxn>
                <a:cxn ang="0">
                  <a:pos x="88" y="61"/>
                </a:cxn>
                <a:cxn ang="0">
                  <a:pos x="99" y="53"/>
                </a:cxn>
                <a:cxn ang="0">
                  <a:pos x="110" y="44"/>
                </a:cxn>
                <a:cxn ang="0">
                  <a:pos x="119" y="36"/>
                </a:cxn>
                <a:cxn ang="0">
                  <a:pos x="131" y="29"/>
                </a:cxn>
                <a:cxn ang="0">
                  <a:pos x="142" y="22"/>
                </a:cxn>
                <a:cxn ang="0">
                  <a:pos x="154" y="16"/>
                </a:cxn>
                <a:cxn ang="0">
                  <a:pos x="167" y="12"/>
                </a:cxn>
                <a:cxn ang="0">
                  <a:pos x="180" y="7"/>
                </a:cxn>
                <a:cxn ang="0">
                  <a:pos x="182" y="6"/>
                </a:cxn>
                <a:cxn ang="0">
                  <a:pos x="184" y="3"/>
                </a:cxn>
                <a:cxn ang="0">
                  <a:pos x="184" y="1"/>
                </a:cxn>
                <a:cxn ang="0">
                  <a:pos x="182" y="0"/>
                </a:cxn>
                <a:cxn ang="0">
                  <a:pos x="172" y="1"/>
                </a:cxn>
                <a:cxn ang="0">
                  <a:pos x="162" y="3"/>
                </a:cxn>
                <a:cxn ang="0">
                  <a:pos x="153" y="5"/>
                </a:cxn>
                <a:cxn ang="0">
                  <a:pos x="144" y="9"/>
                </a:cxn>
                <a:cxn ang="0">
                  <a:pos x="134" y="13"/>
                </a:cxn>
                <a:cxn ang="0">
                  <a:pos x="126" y="18"/>
                </a:cxn>
                <a:cxn ang="0">
                  <a:pos x="117" y="23"/>
                </a:cxn>
                <a:cxn ang="0">
                  <a:pos x="108" y="29"/>
                </a:cxn>
                <a:cxn ang="0">
                  <a:pos x="96" y="40"/>
                </a:cxn>
                <a:cxn ang="0">
                  <a:pos x="83" y="51"/>
                </a:cxn>
                <a:cxn ang="0">
                  <a:pos x="70" y="63"/>
                </a:cxn>
                <a:cxn ang="0">
                  <a:pos x="57" y="76"/>
                </a:cxn>
                <a:cxn ang="0">
                  <a:pos x="44" y="88"/>
                </a:cxn>
                <a:cxn ang="0">
                  <a:pos x="30" y="99"/>
                </a:cxn>
                <a:cxn ang="0">
                  <a:pos x="16" y="109"/>
                </a:cxn>
                <a:cxn ang="0">
                  <a:pos x="0" y="116"/>
                </a:cxn>
                <a:cxn ang="0">
                  <a:pos x="0" y="116"/>
                </a:cxn>
                <a:cxn ang="0">
                  <a:pos x="0" y="116"/>
                </a:cxn>
                <a:cxn ang="0">
                  <a:pos x="0" y="116"/>
                </a:cxn>
                <a:cxn ang="0">
                  <a:pos x="0" y="116"/>
                </a:cxn>
                <a:cxn ang="0">
                  <a:pos x="0" y="116"/>
                </a:cxn>
              </a:cxnLst>
              <a:rect l="0" t="0" r="r" b="b"/>
              <a:pathLst>
                <a:path w="184" h="116">
                  <a:moveTo>
                    <a:pt x="0" y="116"/>
                  </a:moveTo>
                  <a:lnTo>
                    <a:pt x="13" y="112"/>
                  </a:lnTo>
                  <a:lnTo>
                    <a:pt x="24" y="107"/>
                  </a:lnTo>
                  <a:lnTo>
                    <a:pt x="35" y="100"/>
                  </a:lnTo>
                  <a:lnTo>
                    <a:pt x="47" y="94"/>
                  </a:lnTo>
                  <a:lnTo>
                    <a:pt x="58" y="86"/>
                  </a:lnTo>
                  <a:lnTo>
                    <a:pt x="68" y="77"/>
                  </a:lnTo>
                  <a:lnTo>
                    <a:pt x="78" y="70"/>
                  </a:lnTo>
                  <a:lnTo>
                    <a:pt x="88" y="61"/>
                  </a:lnTo>
                  <a:lnTo>
                    <a:pt x="99" y="53"/>
                  </a:lnTo>
                  <a:lnTo>
                    <a:pt x="110" y="44"/>
                  </a:lnTo>
                  <a:lnTo>
                    <a:pt x="119" y="36"/>
                  </a:lnTo>
                  <a:lnTo>
                    <a:pt x="131" y="29"/>
                  </a:lnTo>
                  <a:lnTo>
                    <a:pt x="142" y="22"/>
                  </a:lnTo>
                  <a:lnTo>
                    <a:pt x="154" y="16"/>
                  </a:lnTo>
                  <a:lnTo>
                    <a:pt x="167" y="12"/>
                  </a:lnTo>
                  <a:lnTo>
                    <a:pt x="180" y="7"/>
                  </a:lnTo>
                  <a:lnTo>
                    <a:pt x="182" y="6"/>
                  </a:lnTo>
                  <a:lnTo>
                    <a:pt x="184" y="3"/>
                  </a:lnTo>
                  <a:lnTo>
                    <a:pt x="184" y="1"/>
                  </a:lnTo>
                  <a:lnTo>
                    <a:pt x="182" y="0"/>
                  </a:lnTo>
                  <a:lnTo>
                    <a:pt x="172" y="1"/>
                  </a:lnTo>
                  <a:lnTo>
                    <a:pt x="162" y="3"/>
                  </a:lnTo>
                  <a:lnTo>
                    <a:pt x="153" y="5"/>
                  </a:lnTo>
                  <a:lnTo>
                    <a:pt x="144" y="9"/>
                  </a:lnTo>
                  <a:lnTo>
                    <a:pt x="134" y="13"/>
                  </a:lnTo>
                  <a:lnTo>
                    <a:pt x="126" y="18"/>
                  </a:lnTo>
                  <a:lnTo>
                    <a:pt x="117" y="23"/>
                  </a:lnTo>
                  <a:lnTo>
                    <a:pt x="108" y="29"/>
                  </a:lnTo>
                  <a:lnTo>
                    <a:pt x="96" y="40"/>
                  </a:lnTo>
                  <a:lnTo>
                    <a:pt x="83" y="51"/>
                  </a:lnTo>
                  <a:lnTo>
                    <a:pt x="70" y="63"/>
                  </a:lnTo>
                  <a:lnTo>
                    <a:pt x="57" y="76"/>
                  </a:lnTo>
                  <a:lnTo>
                    <a:pt x="44" y="88"/>
                  </a:lnTo>
                  <a:lnTo>
                    <a:pt x="30" y="99"/>
                  </a:lnTo>
                  <a:lnTo>
                    <a:pt x="16" y="109"/>
                  </a:lnTo>
                  <a:lnTo>
                    <a:pt x="0" y="116"/>
                  </a:lnTo>
                  <a:lnTo>
                    <a:pt x="0" y="116"/>
                  </a:lnTo>
                  <a:lnTo>
                    <a:pt x="0" y="116"/>
                  </a:lnTo>
                  <a:lnTo>
                    <a:pt x="0" y="116"/>
                  </a:lnTo>
                  <a:lnTo>
                    <a:pt x="0" y="116"/>
                  </a:lnTo>
                  <a:lnTo>
                    <a:pt x="0" y="116"/>
                  </a:lnTo>
                  <a:close/>
                </a:path>
              </a:pathLst>
            </a:custGeom>
            <a:solidFill>
              <a:srgbClr val="000000"/>
            </a:solidFill>
            <a:ln w="9525">
              <a:noFill/>
              <a:round/>
              <a:headEnd/>
              <a:tailEnd/>
            </a:ln>
          </p:spPr>
          <p:txBody>
            <a:bodyPr/>
            <a:lstStyle/>
            <a:p>
              <a:endParaRPr lang="en-US"/>
            </a:p>
          </p:txBody>
        </p:sp>
        <p:sp>
          <p:nvSpPr>
            <p:cNvPr id="14376" name="Freeform 40"/>
            <p:cNvSpPr>
              <a:spLocks/>
            </p:cNvSpPr>
            <p:nvPr/>
          </p:nvSpPr>
          <p:spPr bwMode="auto">
            <a:xfrm>
              <a:off x="766" y="2314"/>
              <a:ext cx="22" cy="81"/>
            </a:xfrm>
            <a:custGeom>
              <a:avLst/>
              <a:gdLst/>
              <a:ahLst/>
              <a:cxnLst>
                <a:cxn ang="0">
                  <a:pos x="60" y="0"/>
                </a:cxn>
                <a:cxn ang="0">
                  <a:pos x="52" y="20"/>
                </a:cxn>
                <a:cxn ang="0">
                  <a:pos x="48" y="40"/>
                </a:cxn>
                <a:cxn ang="0">
                  <a:pos x="47" y="61"/>
                </a:cxn>
                <a:cxn ang="0">
                  <a:pos x="47" y="82"/>
                </a:cxn>
                <a:cxn ang="0">
                  <a:pos x="47" y="103"/>
                </a:cxn>
                <a:cxn ang="0">
                  <a:pos x="47" y="123"/>
                </a:cxn>
                <a:cxn ang="0">
                  <a:pos x="45" y="143"/>
                </a:cxn>
                <a:cxn ang="0">
                  <a:pos x="42" y="161"/>
                </a:cxn>
                <a:cxn ang="0">
                  <a:pos x="36" y="179"/>
                </a:cxn>
                <a:cxn ang="0">
                  <a:pos x="29" y="197"/>
                </a:cxn>
                <a:cxn ang="0">
                  <a:pos x="18" y="214"/>
                </a:cxn>
                <a:cxn ang="0">
                  <a:pos x="4" y="230"/>
                </a:cxn>
                <a:cxn ang="0">
                  <a:pos x="2" y="233"/>
                </a:cxn>
                <a:cxn ang="0">
                  <a:pos x="0" y="238"/>
                </a:cxn>
                <a:cxn ang="0">
                  <a:pos x="1" y="242"/>
                </a:cxn>
                <a:cxn ang="0">
                  <a:pos x="5" y="243"/>
                </a:cxn>
                <a:cxn ang="0">
                  <a:pos x="17" y="239"/>
                </a:cxn>
                <a:cxn ang="0">
                  <a:pos x="28" y="231"/>
                </a:cxn>
                <a:cxn ang="0">
                  <a:pos x="37" y="222"/>
                </a:cxn>
                <a:cxn ang="0">
                  <a:pos x="45" y="213"/>
                </a:cxn>
                <a:cxn ang="0">
                  <a:pos x="51" y="202"/>
                </a:cxn>
                <a:cxn ang="0">
                  <a:pos x="57" y="190"/>
                </a:cxn>
                <a:cxn ang="0">
                  <a:pos x="61" y="178"/>
                </a:cxn>
                <a:cxn ang="0">
                  <a:pos x="63" y="165"/>
                </a:cxn>
                <a:cxn ang="0">
                  <a:pos x="65" y="149"/>
                </a:cxn>
                <a:cxn ang="0">
                  <a:pos x="66" y="132"/>
                </a:cxn>
                <a:cxn ang="0">
                  <a:pos x="65" y="116"/>
                </a:cxn>
                <a:cxn ang="0">
                  <a:pos x="63" y="99"/>
                </a:cxn>
                <a:cxn ang="0">
                  <a:pos x="58" y="75"/>
                </a:cxn>
                <a:cxn ang="0">
                  <a:pos x="52" y="50"/>
                </a:cxn>
                <a:cxn ang="0">
                  <a:pos x="52" y="24"/>
                </a:cxn>
                <a:cxn ang="0">
                  <a:pos x="60" y="0"/>
                </a:cxn>
                <a:cxn ang="0">
                  <a:pos x="60" y="0"/>
                </a:cxn>
                <a:cxn ang="0">
                  <a:pos x="60" y="0"/>
                </a:cxn>
                <a:cxn ang="0">
                  <a:pos x="60" y="0"/>
                </a:cxn>
                <a:cxn ang="0">
                  <a:pos x="60" y="0"/>
                </a:cxn>
                <a:cxn ang="0">
                  <a:pos x="60" y="0"/>
                </a:cxn>
              </a:cxnLst>
              <a:rect l="0" t="0" r="r" b="b"/>
              <a:pathLst>
                <a:path w="66" h="243">
                  <a:moveTo>
                    <a:pt x="60" y="0"/>
                  </a:moveTo>
                  <a:lnTo>
                    <a:pt x="52" y="20"/>
                  </a:lnTo>
                  <a:lnTo>
                    <a:pt x="48" y="40"/>
                  </a:lnTo>
                  <a:lnTo>
                    <a:pt x="47" y="61"/>
                  </a:lnTo>
                  <a:lnTo>
                    <a:pt x="47" y="82"/>
                  </a:lnTo>
                  <a:lnTo>
                    <a:pt x="47" y="103"/>
                  </a:lnTo>
                  <a:lnTo>
                    <a:pt x="47" y="123"/>
                  </a:lnTo>
                  <a:lnTo>
                    <a:pt x="45" y="143"/>
                  </a:lnTo>
                  <a:lnTo>
                    <a:pt x="42" y="161"/>
                  </a:lnTo>
                  <a:lnTo>
                    <a:pt x="36" y="179"/>
                  </a:lnTo>
                  <a:lnTo>
                    <a:pt x="29" y="197"/>
                  </a:lnTo>
                  <a:lnTo>
                    <a:pt x="18" y="214"/>
                  </a:lnTo>
                  <a:lnTo>
                    <a:pt x="4" y="230"/>
                  </a:lnTo>
                  <a:lnTo>
                    <a:pt x="2" y="233"/>
                  </a:lnTo>
                  <a:lnTo>
                    <a:pt x="0" y="238"/>
                  </a:lnTo>
                  <a:lnTo>
                    <a:pt x="1" y="242"/>
                  </a:lnTo>
                  <a:lnTo>
                    <a:pt x="5" y="243"/>
                  </a:lnTo>
                  <a:lnTo>
                    <a:pt x="17" y="239"/>
                  </a:lnTo>
                  <a:lnTo>
                    <a:pt x="28" y="231"/>
                  </a:lnTo>
                  <a:lnTo>
                    <a:pt x="37" y="222"/>
                  </a:lnTo>
                  <a:lnTo>
                    <a:pt x="45" y="213"/>
                  </a:lnTo>
                  <a:lnTo>
                    <a:pt x="51" y="202"/>
                  </a:lnTo>
                  <a:lnTo>
                    <a:pt x="57" y="190"/>
                  </a:lnTo>
                  <a:lnTo>
                    <a:pt x="61" y="178"/>
                  </a:lnTo>
                  <a:lnTo>
                    <a:pt x="63" y="165"/>
                  </a:lnTo>
                  <a:lnTo>
                    <a:pt x="65" y="149"/>
                  </a:lnTo>
                  <a:lnTo>
                    <a:pt x="66" y="132"/>
                  </a:lnTo>
                  <a:lnTo>
                    <a:pt x="65" y="116"/>
                  </a:lnTo>
                  <a:lnTo>
                    <a:pt x="63" y="99"/>
                  </a:lnTo>
                  <a:lnTo>
                    <a:pt x="58" y="75"/>
                  </a:lnTo>
                  <a:lnTo>
                    <a:pt x="52" y="50"/>
                  </a:lnTo>
                  <a:lnTo>
                    <a:pt x="52" y="24"/>
                  </a:lnTo>
                  <a:lnTo>
                    <a:pt x="60" y="0"/>
                  </a:lnTo>
                  <a:lnTo>
                    <a:pt x="60" y="0"/>
                  </a:lnTo>
                  <a:lnTo>
                    <a:pt x="60" y="0"/>
                  </a:lnTo>
                  <a:lnTo>
                    <a:pt x="60" y="0"/>
                  </a:lnTo>
                  <a:lnTo>
                    <a:pt x="60" y="0"/>
                  </a:lnTo>
                  <a:lnTo>
                    <a:pt x="60" y="0"/>
                  </a:lnTo>
                  <a:close/>
                </a:path>
              </a:pathLst>
            </a:custGeom>
            <a:solidFill>
              <a:srgbClr val="000000"/>
            </a:solidFill>
            <a:ln w="9525">
              <a:noFill/>
              <a:round/>
              <a:headEnd/>
              <a:tailEnd/>
            </a:ln>
          </p:spPr>
          <p:txBody>
            <a:bodyPr/>
            <a:lstStyle/>
            <a:p>
              <a:endParaRPr lang="en-US"/>
            </a:p>
          </p:txBody>
        </p:sp>
        <p:sp>
          <p:nvSpPr>
            <p:cNvPr id="14377" name="Freeform 41"/>
            <p:cNvSpPr>
              <a:spLocks/>
            </p:cNvSpPr>
            <p:nvPr/>
          </p:nvSpPr>
          <p:spPr bwMode="auto">
            <a:xfrm>
              <a:off x="740" y="2344"/>
              <a:ext cx="10" cy="23"/>
            </a:xfrm>
            <a:custGeom>
              <a:avLst/>
              <a:gdLst/>
              <a:ahLst/>
              <a:cxnLst>
                <a:cxn ang="0">
                  <a:pos x="28" y="0"/>
                </a:cxn>
                <a:cxn ang="0">
                  <a:pos x="18" y="15"/>
                </a:cxn>
                <a:cxn ang="0">
                  <a:pos x="10" y="32"/>
                </a:cxn>
                <a:cxn ang="0">
                  <a:pos x="3" y="49"/>
                </a:cxn>
                <a:cxn ang="0">
                  <a:pos x="0" y="68"/>
                </a:cxn>
                <a:cxn ang="0">
                  <a:pos x="0" y="70"/>
                </a:cxn>
                <a:cxn ang="0">
                  <a:pos x="2" y="70"/>
                </a:cxn>
                <a:cxn ang="0">
                  <a:pos x="3" y="69"/>
                </a:cxn>
                <a:cxn ang="0">
                  <a:pos x="4" y="67"/>
                </a:cxn>
                <a:cxn ang="0">
                  <a:pos x="10" y="49"/>
                </a:cxn>
                <a:cxn ang="0">
                  <a:pos x="15" y="33"/>
                </a:cxn>
                <a:cxn ang="0">
                  <a:pos x="20" y="17"/>
                </a:cxn>
                <a:cxn ang="0">
                  <a:pos x="29" y="1"/>
                </a:cxn>
                <a:cxn ang="0">
                  <a:pos x="29" y="0"/>
                </a:cxn>
                <a:cxn ang="0">
                  <a:pos x="29" y="0"/>
                </a:cxn>
                <a:cxn ang="0">
                  <a:pos x="29" y="0"/>
                </a:cxn>
                <a:cxn ang="0">
                  <a:pos x="28" y="0"/>
                </a:cxn>
                <a:cxn ang="0">
                  <a:pos x="28" y="0"/>
                </a:cxn>
              </a:cxnLst>
              <a:rect l="0" t="0" r="r" b="b"/>
              <a:pathLst>
                <a:path w="29" h="70">
                  <a:moveTo>
                    <a:pt x="28" y="0"/>
                  </a:moveTo>
                  <a:lnTo>
                    <a:pt x="18" y="15"/>
                  </a:lnTo>
                  <a:lnTo>
                    <a:pt x="10" y="32"/>
                  </a:lnTo>
                  <a:lnTo>
                    <a:pt x="3" y="49"/>
                  </a:lnTo>
                  <a:lnTo>
                    <a:pt x="0" y="68"/>
                  </a:lnTo>
                  <a:lnTo>
                    <a:pt x="0" y="70"/>
                  </a:lnTo>
                  <a:lnTo>
                    <a:pt x="2" y="70"/>
                  </a:lnTo>
                  <a:lnTo>
                    <a:pt x="3" y="69"/>
                  </a:lnTo>
                  <a:lnTo>
                    <a:pt x="4" y="67"/>
                  </a:lnTo>
                  <a:lnTo>
                    <a:pt x="10" y="49"/>
                  </a:lnTo>
                  <a:lnTo>
                    <a:pt x="15" y="33"/>
                  </a:lnTo>
                  <a:lnTo>
                    <a:pt x="20" y="17"/>
                  </a:lnTo>
                  <a:lnTo>
                    <a:pt x="29" y="1"/>
                  </a:lnTo>
                  <a:lnTo>
                    <a:pt x="29" y="0"/>
                  </a:lnTo>
                  <a:lnTo>
                    <a:pt x="29" y="0"/>
                  </a:lnTo>
                  <a:lnTo>
                    <a:pt x="29" y="0"/>
                  </a:lnTo>
                  <a:lnTo>
                    <a:pt x="28" y="0"/>
                  </a:lnTo>
                  <a:lnTo>
                    <a:pt x="28" y="0"/>
                  </a:lnTo>
                  <a:close/>
                </a:path>
              </a:pathLst>
            </a:custGeom>
            <a:solidFill>
              <a:srgbClr val="000000"/>
            </a:solidFill>
            <a:ln w="9525">
              <a:noFill/>
              <a:round/>
              <a:headEnd/>
              <a:tailEnd/>
            </a:ln>
          </p:spPr>
          <p:txBody>
            <a:bodyPr/>
            <a:lstStyle/>
            <a:p>
              <a:endParaRPr lang="en-US"/>
            </a:p>
          </p:txBody>
        </p:sp>
        <p:sp>
          <p:nvSpPr>
            <p:cNvPr id="14378" name="Freeform 42"/>
            <p:cNvSpPr>
              <a:spLocks/>
            </p:cNvSpPr>
            <p:nvPr/>
          </p:nvSpPr>
          <p:spPr bwMode="auto">
            <a:xfrm>
              <a:off x="752" y="2352"/>
              <a:ext cx="13" cy="14"/>
            </a:xfrm>
            <a:custGeom>
              <a:avLst/>
              <a:gdLst/>
              <a:ahLst/>
              <a:cxnLst>
                <a:cxn ang="0">
                  <a:pos x="0" y="43"/>
                </a:cxn>
                <a:cxn ang="0">
                  <a:pos x="3" y="36"/>
                </a:cxn>
                <a:cxn ang="0">
                  <a:pos x="6" y="31"/>
                </a:cxn>
                <a:cxn ang="0">
                  <a:pos x="11" y="25"/>
                </a:cxn>
                <a:cxn ang="0">
                  <a:pos x="16" y="21"/>
                </a:cxn>
                <a:cxn ang="0">
                  <a:pos x="21" y="18"/>
                </a:cxn>
                <a:cxn ang="0">
                  <a:pos x="26" y="16"/>
                </a:cxn>
                <a:cxn ang="0">
                  <a:pos x="32" y="12"/>
                </a:cxn>
                <a:cxn ang="0">
                  <a:pos x="36" y="9"/>
                </a:cxn>
                <a:cxn ang="0">
                  <a:pos x="38" y="7"/>
                </a:cxn>
                <a:cxn ang="0">
                  <a:pos x="39" y="4"/>
                </a:cxn>
                <a:cxn ang="0">
                  <a:pos x="38" y="2"/>
                </a:cxn>
                <a:cxn ang="0">
                  <a:pos x="35" y="0"/>
                </a:cxn>
                <a:cxn ang="0">
                  <a:pos x="28" y="3"/>
                </a:cxn>
                <a:cxn ang="0">
                  <a:pos x="21" y="7"/>
                </a:cxn>
                <a:cxn ang="0">
                  <a:pos x="16" y="13"/>
                </a:cxn>
                <a:cxn ang="0">
                  <a:pos x="10" y="19"/>
                </a:cxn>
                <a:cxn ang="0">
                  <a:pos x="7" y="24"/>
                </a:cxn>
                <a:cxn ang="0">
                  <a:pos x="4" y="31"/>
                </a:cxn>
                <a:cxn ang="0">
                  <a:pos x="2" y="36"/>
                </a:cxn>
                <a:cxn ang="0">
                  <a:pos x="0" y="43"/>
                </a:cxn>
                <a:cxn ang="0">
                  <a:pos x="0" y="43"/>
                </a:cxn>
                <a:cxn ang="0">
                  <a:pos x="0" y="43"/>
                </a:cxn>
                <a:cxn ang="0">
                  <a:pos x="0" y="43"/>
                </a:cxn>
                <a:cxn ang="0">
                  <a:pos x="0" y="43"/>
                </a:cxn>
                <a:cxn ang="0">
                  <a:pos x="0" y="43"/>
                </a:cxn>
              </a:cxnLst>
              <a:rect l="0" t="0" r="r" b="b"/>
              <a:pathLst>
                <a:path w="39" h="43">
                  <a:moveTo>
                    <a:pt x="0" y="43"/>
                  </a:moveTo>
                  <a:lnTo>
                    <a:pt x="3" y="36"/>
                  </a:lnTo>
                  <a:lnTo>
                    <a:pt x="6" y="31"/>
                  </a:lnTo>
                  <a:lnTo>
                    <a:pt x="11" y="25"/>
                  </a:lnTo>
                  <a:lnTo>
                    <a:pt x="16" y="21"/>
                  </a:lnTo>
                  <a:lnTo>
                    <a:pt x="21" y="18"/>
                  </a:lnTo>
                  <a:lnTo>
                    <a:pt x="26" y="16"/>
                  </a:lnTo>
                  <a:lnTo>
                    <a:pt x="32" y="12"/>
                  </a:lnTo>
                  <a:lnTo>
                    <a:pt x="36" y="9"/>
                  </a:lnTo>
                  <a:lnTo>
                    <a:pt x="38" y="7"/>
                  </a:lnTo>
                  <a:lnTo>
                    <a:pt x="39" y="4"/>
                  </a:lnTo>
                  <a:lnTo>
                    <a:pt x="38" y="2"/>
                  </a:lnTo>
                  <a:lnTo>
                    <a:pt x="35" y="0"/>
                  </a:lnTo>
                  <a:lnTo>
                    <a:pt x="28" y="3"/>
                  </a:lnTo>
                  <a:lnTo>
                    <a:pt x="21" y="7"/>
                  </a:lnTo>
                  <a:lnTo>
                    <a:pt x="16" y="13"/>
                  </a:lnTo>
                  <a:lnTo>
                    <a:pt x="10" y="19"/>
                  </a:lnTo>
                  <a:lnTo>
                    <a:pt x="7" y="24"/>
                  </a:lnTo>
                  <a:lnTo>
                    <a:pt x="4" y="31"/>
                  </a:lnTo>
                  <a:lnTo>
                    <a:pt x="2" y="36"/>
                  </a:lnTo>
                  <a:lnTo>
                    <a:pt x="0" y="43"/>
                  </a:lnTo>
                  <a:lnTo>
                    <a:pt x="0" y="43"/>
                  </a:lnTo>
                  <a:lnTo>
                    <a:pt x="0" y="43"/>
                  </a:lnTo>
                  <a:lnTo>
                    <a:pt x="0" y="43"/>
                  </a:lnTo>
                  <a:lnTo>
                    <a:pt x="0" y="43"/>
                  </a:lnTo>
                  <a:lnTo>
                    <a:pt x="0" y="43"/>
                  </a:lnTo>
                  <a:close/>
                </a:path>
              </a:pathLst>
            </a:custGeom>
            <a:solidFill>
              <a:srgbClr val="000000"/>
            </a:solidFill>
            <a:ln w="9525">
              <a:noFill/>
              <a:round/>
              <a:headEnd/>
              <a:tailEnd/>
            </a:ln>
          </p:spPr>
          <p:txBody>
            <a:bodyPr/>
            <a:lstStyle/>
            <a:p>
              <a:endParaRPr lang="en-US"/>
            </a:p>
          </p:txBody>
        </p:sp>
        <p:sp>
          <p:nvSpPr>
            <p:cNvPr id="14379" name="Freeform 43"/>
            <p:cNvSpPr>
              <a:spLocks/>
            </p:cNvSpPr>
            <p:nvPr/>
          </p:nvSpPr>
          <p:spPr bwMode="auto">
            <a:xfrm>
              <a:off x="679" y="2532"/>
              <a:ext cx="81" cy="149"/>
            </a:xfrm>
            <a:custGeom>
              <a:avLst/>
              <a:gdLst/>
              <a:ahLst/>
              <a:cxnLst>
                <a:cxn ang="0">
                  <a:pos x="0" y="0"/>
                </a:cxn>
                <a:cxn ang="0">
                  <a:pos x="12" y="37"/>
                </a:cxn>
                <a:cxn ang="0">
                  <a:pos x="16" y="72"/>
                </a:cxn>
                <a:cxn ang="0">
                  <a:pos x="14" y="109"/>
                </a:cxn>
                <a:cxn ang="0">
                  <a:pos x="9" y="147"/>
                </a:cxn>
                <a:cxn ang="0">
                  <a:pos x="8" y="182"/>
                </a:cxn>
                <a:cxn ang="0">
                  <a:pos x="13" y="217"/>
                </a:cxn>
                <a:cxn ang="0">
                  <a:pos x="21" y="250"/>
                </a:cxn>
                <a:cxn ang="0">
                  <a:pos x="34" y="285"/>
                </a:cxn>
                <a:cxn ang="0">
                  <a:pos x="42" y="300"/>
                </a:cxn>
                <a:cxn ang="0">
                  <a:pos x="50" y="314"/>
                </a:cxn>
                <a:cxn ang="0">
                  <a:pos x="59" y="327"/>
                </a:cxn>
                <a:cxn ang="0">
                  <a:pos x="70" y="340"/>
                </a:cxn>
                <a:cxn ang="0">
                  <a:pos x="81" y="353"/>
                </a:cxn>
                <a:cxn ang="0">
                  <a:pos x="91" y="363"/>
                </a:cxn>
                <a:cxn ang="0">
                  <a:pos x="104" y="375"/>
                </a:cxn>
                <a:cxn ang="0">
                  <a:pos x="117" y="386"/>
                </a:cxn>
                <a:cxn ang="0">
                  <a:pos x="130" y="396"/>
                </a:cxn>
                <a:cxn ang="0">
                  <a:pos x="144" y="405"/>
                </a:cxn>
                <a:cxn ang="0">
                  <a:pos x="158" y="414"/>
                </a:cxn>
                <a:cxn ang="0">
                  <a:pos x="172" y="422"/>
                </a:cxn>
                <a:cxn ang="0">
                  <a:pos x="187" y="429"/>
                </a:cxn>
                <a:cxn ang="0">
                  <a:pos x="202" y="437"/>
                </a:cxn>
                <a:cxn ang="0">
                  <a:pos x="217" y="443"/>
                </a:cxn>
                <a:cxn ang="0">
                  <a:pos x="232" y="449"/>
                </a:cxn>
                <a:cxn ang="0">
                  <a:pos x="237" y="448"/>
                </a:cxn>
                <a:cxn ang="0">
                  <a:pos x="241" y="444"/>
                </a:cxn>
                <a:cxn ang="0">
                  <a:pos x="243" y="441"/>
                </a:cxn>
                <a:cxn ang="0">
                  <a:pos x="241" y="437"/>
                </a:cxn>
                <a:cxn ang="0">
                  <a:pos x="227" y="427"/>
                </a:cxn>
                <a:cxn ang="0">
                  <a:pos x="213" y="417"/>
                </a:cxn>
                <a:cxn ang="0">
                  <a:pos x="199" y="408"/>
                </a:cxn>
                <a:cxn ang="0">
                  <a:pos x="186" y="397"/>
                </a:cxn>
                <a:cxn ang="0">
                  <a:pos x="174" y="385"/>
                </a:cxn>
                <a:cxn ang="0">
                  <a:pos x="162" y="373"/>
                </a:cxn>
                <a:cxn ang="0">
                  <a:pos x="151" y="361"/>
                </a:cxn>
                <a:cxn ang="0">
                  <a:pos x="139" y="348"/>
                </a:cxn>
                <a:cxn ang="0">
                  <a:pos x="128" y="335"/>
                </a:cxn>
                <a:cxn ang="0">
                  <a:pos x="118" y="322"/>
                </a:cxn>
                <a:cxn ang="0">
                  <a:pos x="107" y="308"/>
                </a:cxn>
                <a:cxn ang="0">
                  <a:pos x="98" y="294"/>
                </a:cxn>
                <a:cxn ang="0">
                  <a:pos x="88" y="280"/>
                </a:cxn>
                <a:cxn ang="0">
                  <a:pos x="79" y="266"/>
                </a:cxn>
                <a:cxn ang="0">
                  <a:pos x="71" y="251"/>
                </a:cxn>
                <a:cxn ang="0">
                  <a:pos x="62" y="237"/>
                </a:cxn>
                <a:cxn ang="0">
                  <a:pos x="48" y="208"/>
                </a:cxn>
                <a:cxn ang="0">
                  <a:pos x="40" y="179"/>
                </a:cxn>
                <a:cxn ang="0">
                  <a:pos x="33" y="149"/>
                </a:cxn>
                <a:cxn ang="0">
                  <a:pos x="29" y="119"/>
                </a:cxn>
                <a:cxn ang="0">
                  <a:pos x="25" y="88"/>
                </a:cxn>
                <a:cxn ang="0">
                  <a:pos x="20" y="58"/>
                </a:cxn>
                <a:cxn ang="0">
                  <a:pos x="13" y="29"/>
                </a:cxn>
                <a:cxn ang="0">
                  <a:pos x="1" y="0"/>
                </a:cxn>
                <a:cxn ang="0">
                  <a:pos x="1" y="0"/>
                </a:cxn>
                <a:cxn ang="0">
                  <a:pos x="1" y="0"/>
                </a:cxn>
                <a:cxn ang="0">
                  <a:pos x="0" y="0"/>
                </a:cxn>
                <a:cxn ang="0">
                  <a:pos x="0" y="0"/>
                </a:cxn>
                <a:cxn ang="0">
                  <a:pos x="0" y="0"/>
                </a:cxn>
              </a:cxnLst>
              <a:rect l="0" t="0" r="r" b="b"/>
              <a:pathLst>
                <a:path w="243" h="449">
                  <a:moveTo>
                    <a:pt x="0" y="0"/>
                  </a:moveTo>
                  <a:lnTo>
                    <a:pt x="12" y="37"/>
                  </a:lnTo>
                  <a:lnTo>
                    <a:pt x="16" y="72"/>
                  </a:lnTo>
                  <a:lnTo>
                    <a:pt x="14" y="109"/>
                  </a:lnTo>
                  <a:lnTo>
                    <a:pt x="9" y="147"/>
                  </a:lnTo>
                  <a:lnTo>
                    <a:pt x="8" y="182"/>
                  </a:lnTo>
                  <a:lnTo>
                    <a:pt x="13" y="217"/>
                  </a:lnTo>
                  <a:lnTo>
                    <a:pt x="21" y="250"/>
                  </a:lnTo>
                  <a:lnTo>
                    <a:pt x="34" y="285"/>
                  </a:lnTo>
                  <a:lnTo>
                    <a:pt x="42" y="300"/>
                  </a:lnTo>
                  <a:lnTo>
                    <a:pt x="50" y="314"/>
                  </a:lnTo>
                  <a:lnTo>
                    <a:pt x="59" y="327"/>
                  </a:lnTo>
                  <a:lnTo>
                    <a:pt x="70" y="340"/>
                  </a:lnTo>
                  <a:lnTo>
                    <a:pt x="81" y="353"/>
                  </a:lnTo>
                  <a:lnTo>
                    <a:pt x="91" y="363"/>
                  </a:lnTo>
                  <a:lnTo>
                    <a:pt x="104" y="375"/>
                  </a:lnTo>
                  <a:lnTo>
                    <a:pt x="117" y="386"/>
                  </a:lnTo>
                  <a:lnTo>
                    <a:pt x="130" y="396"/>
                  </a:lnTo>
                  <a:lnTo>
                    <a:pt x="144" y="405"/>
                  </a:lnTo>
                  <a:lnTo>
                    <a:pt x="158" y="414"/>
                  </a:lnTo>
                  <a:lnTo>
                    <a:pt x="172" y="422"/>
                  </a:lnTo>
                  <a:lnTo>
                    <a:pt x="187" y="429"/>
                  </a:lnTo>
                  <a:lnTo>
                    <a:pt x="202" y="437"/>
                  </a:lnTo>
                  <a:lnTo>
                    <a:pt x="217" y="443"/>
                  </a:lnTo>
                  <a:lnTo>
                    <a:pt x="232" y="449"/>
                  </a:lnTo>
                  <a:lnTo>
                    <a:pt x="237" y="448"/>
                  </a:lnTo>
                  <a:lnTo>
                    <a:pt x="241" y="444"/>
                  </a:lnTo>
                  <a:lnTo>
                    <a:pt x="243" y="441"/>
                  </a:lnTo>
                  <a:lnTo>
                    <a:pt x="241" y="437"/>
                  </a:lnTo>
                  <a:lnTo>
                    <a:pt x="227" y="427"/>
                  </a:lnTo>
                  <a:lnTo>
                    <a:pt x="213" y="417"/>
                  </a:lnTo>
                  <a:lnTo>
                    <a:pt x="199" y="408"/>
                  </a:lnTo>
                  <a:lnTo>
                    <a:pt x="186" y="397"/>
                  </a:lnTo>
                  <a:lnTo>
                    <a:pt x="174" y="385"/>
                  </a:lnTo>
                  <a:lnTo>
                    <a:pt x="162" y="373"/>
                  </a:lnTo>
                  <a:lnTo>
                    <a:pt x="151" y="361"/>
                  </a:lnTo>
                  <a:lnTo>
                    <a:pt x="139" y="348"/>
                  </a:lnTo>
                  <a:lnTo>
                    <a:pt x="128" y="335"/>
                  </a:lnTo>
                  <a:lnTo>
                    <a:pt x="118" y="322"/>
                  </a:lnTo>
                  <a:lnTo>
                    <a:pt x="107" y="308"/>
                  </a:lnTo>
                  <a:lnTo>
                    <a:pt x="98" y="294"/>
                  </a:lnTo>
                  <a:lnTo>
                    <a:pt x="88" y="280"/>
                  </a:lnTo>
                  <a:lnTo>
                    <a:pt x="79" y="266"/>
                  </a:lnTo>
                  <a:lnTo>
                    <a:pt x="71" y="251"/>
                  </a:lnTo>
                  <a:lnTo>
                    <a:pt x="62" y="237"/>
                  </a:lnTo>
                  <a:lnTo>
                    <a:pt x="48" y="208"/>
                  </a:lnTo>
                  <a:lnTo>
                    <a:pt x="40" y="179"/>
                  </a:lnTo>
                  <a:lnTo>
                    <a:pt x="33" y="149"/>
                  </a:lnTo>
                  <a:lnTo>
                    <a:pt x="29" y="119"/>
                  </a:lnTo>
                  <a:lnTo>
                    <a:pt x="25" y="88"/>
                  </a:lnTo>
                  <a:lnTo>
                    <a:pt x="20" y="58"/>
                  </a:lnTo>
                  <a:lnTo>
                    <a:pt x="13" y="29"/>
                  </a:lnTo>
                  <a:lnTo>
                    <a:pt x="1" y="0"/>
                  </a:lnTo>
                  <a:lnTo>
                    <a:pt x="1" y="0"/>
                  </a:lnTo>
                  <a:lnTo>
                    <a:pt x="1"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380" name="Freeform 44"/>
            <p:cNvSpPr>
              <a:spLocks/>
            </p:cNvSpPr>
            <p:nvPr/>
          </p:nvSpPr>
          <p:spPr bwMode="auto">
            <a:xfrm>
              <a:off x="695" y="2589"/>
              <a:ext cx="84" cy="98"/>
            </a:xfrm>
            <a:custGeom>
              <a:avLst/>
              <a:gdLst/>
              <a:ahLst/>
              <a:cxnLst>
                <a:cxn ang="0">
                  <a:pos x="0" y="2"/>
                </a:cxn>
                <a:cxn ang="0">
                  <a:pos x="8" y="25"/>
                </a:cxn>
                <a:cxn ang="0">
                  <a:pos x="16" y="48"/>
                </a:cxn>
                <a:cxn ang="0">
                  <a:pos x="27" y="69"/>
                </a:cxn>
                <a:cxn ang="0">
                  <a:pos x="39" y="91"/>
                </a:cxn>
                <a:cxn ang="0">
                  <a:pos x="52" y="112"/>
                </a:cxn>
                <a:cxn ang="0">
                  <a:pos x="66" y="131"/>
                </a:cxn>
                <a:cxn ang="0">
                  <a:pos x="80" y="150"/>
                </a:cxn>
                <a:cxn ang="0">
                  <a:pos x="96" y="169"/>
                </a:cxn>
                <a:cxn ang="0">
                  <a:pos x="112" y="187"/>
                </a:cxn>
                <a:cxn ang="0">
                  <a:pos x="131" y="204"/>
                </a:cxn>
                <a:cxn ang="0">
                  <a:pos x="149" y="220"/>
                </a:cxn>
                <a:cxn ang="0">
                  <a:pos x="167" y="237"/>
                </a:cxn>
                <a:cxn ang="0">
                  <a:pos x="187" y="252"/>
                </a:cxn>
                <a:cxn ang="0">
                  <a:pos x="206" y="266"/>
                </a:cxn>
                <a:cxn ang="0">
                  <a:pos x="227" y="280"/>
                </a:cxn>
                <a:cxn ang="0">
                  <a:pos x="247" y="293"/>
                </a:cxn>
                <a:cxn ang="0">
                  <a:pos x="249" y="293"/>
                </a:cxn>
                <a:cxn ang="0">
                  <a:pos x="250" y="292"/>
                </a:cxn>
                <a:cxn ang="0">
                  <a:pos x="251" y="291"/>
                </a:cxn>
                <a:cxn ang="0">
                  <a:pos x="251" y="290"/>
                </a:cxn>
                <a:cxn ang="0">
                  <a:pos x="233" y="276"/>
                </a:cxn>
                <a:cxn ang="0">
                  <a:pos x="214" y="260"/>
                </a:cxn>
                <a:cxn ang="0">
                  <a:pos x="195" y="245"/>
                </a:cxn>
                <a:cxn ang="0">
                  <a:pos x="176" y="230"/>
                </a:cxn>
                <a:cxn ang="0">
                  <a:pos x="158" y="214"/>
                </a:cxn>
                <a:cxn ang="0">
                  <a:pos x="140" y="198"/>
                </a:cxn>
                <a:cxn ang="0">
                  <a:pos x="122" y="181"/>
                </a:cxn>
                <a:cxn ang="0">
                  <a:pos x="106" y="163"/>
                </a:cxn>
                <a:cxn ang="0">
                  <a:pos x="89" y="145"/>
                </a:cxn>
                <a:cxn ang="0">
                  <a:pos x="74" y="127"/>
                </a:cxn>
                <a:cxn ang="0">
                  <a:pos x="58" y="107"/>
                </a:cxn>
                <a:cxn ang="0">
                  <a:pos x="44" y="88"/>
                </a:cxn>
                <a:cxn ang="0">
                  <a:pos x="33" y="67"/>
                </a:cxn>
                <a:cxn ang="0">
                  <a:pos x="21" y="46"/>
                </a:cxn>
                <a:cxn ang="0">
                  <a:pos x="10" y="23"/>
                </a:cxn>
                <a:cxn ang="0">
                  <a:pos x="1" y="0"/>
                </a:cxn>
                <a:cxn ang="0">
                  <a:pos x="0" y="0"/>
                </a:cxn>
                <a:cxn ang="0">
                  <a:pos x="0" y="0"/>
                </a:cxn>
                <a:cxn ang="0">
                  <a:pos x="0" y="0"/>
                </a:cxn>
                <a:cxn ang="0">
                  <a:pos x="0" y="2"/>
                </a:cxn>
                <a:cxn ang="0">
                  <a:pos x="0" y="2"/>
                </a:cxn>
              </a:cxnLst>
              <a:rect l="0" t="0" r="r" b="b"/>
              <a:pathLst>
                <a:path w="251" h="293">
                  <a:moveTo>
                    <a:pt x="0" y="2"/>
                  </a:moveTo>
                  <a:lnTo>
                    <a:pt x="8" y="25"/>
                  </a:lnTo>
                  <a:lnTo>
                    <a:pt x="16" y="48"/>
                  </a:lnTo>
                  <a:lnTo>
                    <a:pt x="27" y="69"/>
                  </a:lnTo>
                  <a:lnTo>
                    <a:pt x="39" y="91"/>
                  </a:lnTo>
                  <a:lnTo>
                    <a:pt x="52" y="112"/>
                  </a:lnTo>
                  <a:lnTo>
                    <a:pt x="66" y="131"/>
                  </a:lnTo>
                  <a:lnTo>
                    <a:pt x="80" y="150"/>
                  </a:lnTo>
                  <a:lnTo>
                    <a:pt x="96" y="169"/>
                  </a:lnTo>
                  <a:lnTo>
                    <a:pt x="112" y="187"/>
                  </a:lnTo>
                  <a:lnTo>
                    <a:pt x="131" y="204"/>
                  </a:lnTo>
                  <a:lnTo>
                    <a:pt x="149" y="220"/>
                  </a:lnTo>
                  <a:lnTo>
                    <a:pt x="167" y="237"/>
                  </a:lnTo>
                  <a:lnTo>
                    <a:pt x="187" y="252"/>
                  </a:lnTo>
                  <a:lnTo>
                    <a:pt x="206" y="266"/>
                  </a:lnTo>
                  <a:lnTo>
                    <a:pt x="227" y="280"/>
                  </a:lnTo>
                  <a:lnTo>
                    <a:pt x="247" y="293"/>
                  </a:lnTo>
                  <a:lnTo>
                    <a:pt x="249" y="293"/>
                  </a:lnTo>
                  <a:lnTo>
                    <a:pt x="250" y="292"/>
                  </a:lnTo>
                  <a:lnTo>
                    <a:pt x="251" y="291"/>
                  </a:lnTo>
                  <a:lnTo>
                    <a:pt x="251" y="290"/>
                  </a:lnTo>
                  <a:lnTo>
                    <a:pt x="233" y="276"/>
                  </a:lnTo>
                  <a:lnTo>
                    <a:pt x="214" y="260"/>
                  </a:lnTo>
                  <a:lnTo>
                    <a:pt x="195" y="245"/>
                  </a:lnTo>
                  <a:lnTo>
                    <a:pt x="176" y="230"/>
                  </a:lnTo>
                  <a:lnTo>
                    <a:pt x="158" y="214"/>
                  </a:lnTo>
                  <a:lnTo>
                    <a:pt x="140" y="198"/>
                  </a:lnTo>
                  <a:lnTo>
                    <a:pt x="122" y="181"/>
                  </a:lnTo>
                  <a:lnTo>
                    <a:pt x="106" y="163"/>
                  </a:lnTo>
                  <a:lnTo>
                    <a:pt x="89" y="145"/>
                  </a:lnTo>
                  <a:lnTo>
                    <a:pt x="74" y="127"/>
                  </a:lnTo>
                  <a:lnTo>
                    <a:pt x="58" y="107"/>
                  </a:lnTo>
                  <a:lnTo>
                    <a:pt x="44" y="88"/>
                  </a:lnTo>
                  <a:lnTo>
                    <a:pt x="33" y="67"/>
                  </a:lnTo>
                  <a:lnTo>
                    <a:pt x="21" y="46"/>
                  </a:lnTo>
                  <a:lnTo>
                    <a:pt x="10" y="23"/>
                  </a:lnTo>
                  <a:lnTo>
                    <a:pt x="1" y="0"/>
                  </a:lnTo>
                  <a:lnTo>
                    <a:pt x="0" y="0"/>
                  </a:lnTo>
                  <a:lnTo>
                    <a:pt x="0" y="0"/>
                  </a:lnTo>
                  <a:lnTo>
                    <a:pt x="0" y="0"/>
                  </a:lnTo>
                  <a:lnTo>
                    <a:pt x="0" y="2"/>
                  </a:lnTo>
                  <a:lnTo>
                    <a:pt x="0" y="2"/>
                  </a:lnTo>
                  <a:close/>
                </a:path>
              </a:pathLst>
            </a:custGeom>
            <a:solidFill>
              <a:srgbClr val="000000"/>
            </a:solidFill>
            <a:ln w="9525">
              <a:noFill/>
              <a:round/>
              <a:headEnd/>
              <a:tailEnd/>
            </a:ln>
          </p:spPr>
          <p:txBody>
            <a:bodyPr/>
            <a:lstStyle/>
            <a:p>
              <a:endParaRPr lang="en-US"/>
            </a:p>
          </p:txBody>
        </p:sp>
        <p:sp>
          <p:nvSpPr>
            <p:cNvPr id="14381" name="Freeform 45"/>
            <p:cNvSpPr>
              <a:spLocks/>
            </p:cNvSpPr>
            <p:nvPr/>
          </p:nvSpPr>
          <p:spPr bwMode="auto">
            <a:xfrm>
              <a:off x="732" y="2576"/>
              <a:ext cx="56" cy="141"/>
            </a:xfrm>
            <a:custGeom>
              <a:avLst/>
              <a:gdLst/>
              <a:ahLst/>
              <a:cxnLst>
                <a:cxn ang="0">
                  <a:pos x="4" y="0"/>
                </a:cxn>
                <a:cxn ang="0">
                  <a:pos x="1" y="24"/>
                </a:cxn>
                <a:cxn ang="0">
                  <a:pos x="0" y="48"/>
                </a:cxn>
                <a:cxn ang="0">
                  <a:pos x="1" y="73"/>
                </a:cxn>
                <a:cxn ang="0">
                  <a:pos x="4" y="96"/>
                </a:cxn>
                <a:cxn ang="0">
                  <a:pos x="8" y="119"/>
                </a:cxn>
                <a:cxn ang="0">
                  <a:pos x="14" y="142"/>
                </a:cxn>
                <a:cxn ang="0">
                  <a:pos x="23" y="163"/>
                </a:cxn>
                <a:cxn ang="0">
                  <a:pos x="35" y="185"/>
                </a:cxn>
                <a:cxn ang="0">
                  <a:pos x="43" y="198"/>
                </a:cxn>
                <a:cxn ang="0">
                  <a:pos x="52" y="210"/>
                </a:cxn>
                <a:cxn ang="0">
                  <a:pos x="62" y="222"/>
                </a:cxn>
                <a:cxn ang="0">
                  <a:pos x="70" y="234"/>
                </a:cxn>
                <a:cxn ang="0">
                  <a:pos x="80" y="245"/>
                </a:cxn>
                <a:cxn ang="0">
                  <a:pos x="90" y="257"/>
                </a:cxn>
                <a:cxn ang="0">
                  <a:pos x="99" y="270"/>
                </a:cxn>
                <a:cxn ang="0">
                  <a:pos x="108" y="282"/>
                </a:cxn>
                <a:cxn ang="0">
                  <a:pos x="118" y="297"/>
                </a:cxn>
                <a:cxn ang="0">
                  <a:pos x="126" y="315"/>
                </a:cxn>
                <a:cxn ang="0">
                  <a:pos x="135" y="332"/>
                </a:cxn>
                <a:cxn ang="0">
                  <a:pos x="141" y="349"/>
                </a:cxn>
                <a:cxn ang="0">
                  <a:pos x="148" y="367"/>
                </a:cxn>
                <a:cxn ang="0">
                  <a:pos x="153" y="386"/>
                </a:cxn>
                <a:cxn ang="0">
                  <a:pos x="159" y="404"/>
                </a:cxn>
                <a:cxn ang="0">
                  <a:pos x="164" y="422"/>
                </a:cxn>
                <a:cxn ang="0">
                  <a:pos x="164" y="422"/>
                </a:cxn>
                <a:cxn ang="0">
                  <a:pos x="166" y="422"/>
                </a:cxn>
                <a:cxn ang="0">
                  <a:pos x="167" y="421"/>
                </a:cxn>
                <a:cxn ang="0">
                  <a:pos x="167" y="420"/>
                </a:cxn>
                <a:cxn ang="0">
                  <a:pos x="162" y="394"/>
                </a:cxn>
                <a:cxn ang="0">
                  <a:pos x="155" y="368"/>
                </a:cxn>
                <a:cxn ang="0">
                  <a:pos x="149" y="343"/>
                </a:cxn>
                <a:cxn ang="0">
                  <a:pos x="140" y="318"/>
                </a:cxn>
                <a:cxn ang="0">
                  <a:pos x="132" y="293"/>
                </a:cxn>
                <a:cxn ang="0">
                  <a:pos x="121" y="269"/>
                </a:cxn>
                <a:cxn ang="0">
                  <a:pos x="109" y="245"/>
                </a:cxn>
                <a:cxn ang="0">
                  <a:pos x="96" y="223"/>
                </a:cxn>
                <a:cxn ang="0">
                  <a:pos x="79" y="196"/>
                </a:cxn>
                <a:cxn ang="0">
                  <a:pos x="62" y="170"/>
                </a:cxn>
                <a:cxn ang="0">
                  <a:pos x="45" y="145"/>
                </a:cxn>
                <a:cxn ang="0">
                  <a:pos x="31" y="119"/>
                </a:cxn>
                <a:cxn ang="0">
                  <a:pos x="18" y="92"/>
                </a:cxn>
                <a:cxn ang="0">
                  <a:pos x="9" y="63"/>
                </a:cxn>
                <a:cxn ang="0">
                  <a:pos x="4" y="33"/>
                </a:cxn>
                <a:cxn ang="0">
                  <a:pos x="4" y="0"/>
                </a:cxn>
                <a:cxn ang="0">
                  <a:pos x="4" y="0"/>
                </a:cxn>
                <a:cxn ang="0">
                  <a:pos x="4" y="0"/>
                </a:cxn>
                <a:cxn ang="0">
                  <a:pos x="4" y="0"/>
                </a:cxn>
                <a:cxn ang="0">
                  <a:pos x="4" y="0"/>
                </a:cxn>
                <a:cxn ang="0">
                  <a:pos x="4" y="0"/>
                </a:cxn>
              </a:cxnLst>
              <a:rect l="0" t="0" r="r" b="b"/>
              <a:pathLst>
                <a:path w="167" h="422">
                  <a:moveTo>
                    <a:pt x="4" y="0"/>
                  </a:moveTo>
                  <a:lnTo>
                    <a:pt x="1" y="24"/>
                  </a:lnTo>
                  <a:lnTo>
                    <a:pt x="0" y="48"/>
                  </a:lnTo>
                  <a:lnTo>
                    <a:pt x="1" y="73"/>
                  </a:lnTo>
                  <a:lnTo>
                    <a:pt x="4" y="96"/>
                  </a:lnTo>
                  <a:lnTo>
                    <a:pt x="8" y="119"/>
                  </a:lnTo>
                  <a:lnTo>
                    <a:pt x="14" y="142"/>
                  </a:lnTo>
                  <a:lnTo>
                    <a:pt x="23" y="163"/>
                  </a:lnTo>
                  <a:lnTo>
                    <a:pt x="35" y="185"/>
                  </a:lnTo>
                  <a:lnTo>
                    <a:pt x="43" y="198"/>
                  </a:lnTo>
                  <a:lnTo>
                    <a:pt x="52" y="210"/>
                  </a:lnTo>
                  <a:lnTo>
                    <a:pt x="62" y="222"/>
                  </a:lnTo>
                  <a:lnTo>
                    <a:pt x="70" y="234"/>
                  </a:lnTo>
                  <a:lnTo>
                    <a:pt x="80" y="245"/>
                  </a:lnTo>
                  <a:lnTo>
                    <a:pt x="90" y="257"/>
                  </a:lnTo>
                  <a:lnTo>
                    <a:pt x="99" y="270"/>
                  </a:lnTo>
                  <a:lnTo>
                    <a:pt x="108" y="282"/>
                  </a:lnTo>
                  <a:lnTo>
                    <a:pt x="118" y="297"/>
                  </a:lnTo>
                  <a:lnTo>
                    <a:pt x="126" y="315"/>
                  </a:lnTo>
                  <a:lnTo>
                    <a:pt x="135" y="332"/>
                  </a:lnTo>
                  <a:lnTo>
                    <a:pt x="141" y="349"/>
                  </a:lnTo>
                  <a:lnTo>
                    <a:pt x="148" y="367"/>
                  </a:lnTo>
                  <a:lnTo>
                    <a:pt x="153" y="386"/>
                  </a:lnTo>
                  <a:lnTo>
                    <a:pt x="159" y="404"/>
                  </a:lnTo>
                  <a:lnTo>
                    <a:pt x="164" y="422"/>
                  </a:lnTo>
                  <a:lnTo>
                    <a:pt x="164" y="422"/>
                  </a:lnTo>
                  <a:lnTo>
                    <a:pt x="166" y="422"/>
                  </a:lnTo>
                  <a:lnTo>
                    <a:pt x="167" y="421"/>
                  </a:lnTo>
                  <a:lnTo>
                    <a:pt x="167" y="420"/>
                  </a:lnTo>
                  <a:lnTo>
                    <a:pt x="162" y="394"/>
                  </a:lnTo>
                  <a:lnTo>
                    <a:pt x="155" y="368"/>
                  </a:lnTo>
                  <a:lnTo>
                    <a:pt x="149" y="343"/>
                  </a:lnTo>
                  <a:lnTo>
                    <a:pt x="140" y="318"/>
                  </a:lnTo>
                  <a:lnTo>
                    <a:pt x="132" y="293"/>
                  </a:lnTo>
                  <a:lnTo>
                    <a:pt x="121" y="269"/>
                  </a:lnTo>
                  <a:lnTo>
                    <a:pt x="109" y="245"/>
                  </a:lnTo>
                  <a:lnTo>
                    <a:pt x="96" y="223"/>
                  </a:lnTo>
                  <a:lnTo>
                    <a:pt x="79" y="196"/>
                  </a:lnTo>
                  <a:lnTo>
                    <a:pt x="62" y="170"/>
                  </a:lnTo>
                  <a:lnTo>
                    <a:pt x="45" y="145"/>
                  </a:lnTo>
                  <a:lnTo>
                    <a:pt x="31" y="119"/>
                  </a:lnTo>
                  <a:lnTo>
                    <a:pt x="18" y="92"/>
                  </a:lnTo>
                  <a:lnTo>
                    <a:pt x="9" y="63"/>
                  </a:lnTo>
                  <a:lnTo>
                    <a:pt x="4" y="33"/>
                  </a:lnTo>
                  <a:lnTo>
                    <a:pt x="4" y="0"/>
                  </a:lnTo>
                  <a:lnTo>
                    <a:pt x="4" y="0"/>
                  </a:lnTo>
                  <a:lnTo>
                    <a:pt x="4" y="0"/>
                  </a:lnTo>
                  <a:lnTo>
                    <a:pt x="4" y="0"/>
                  </a:lnTo>
                  <a:lnTo>
                    <a:pt x="4" y="0"/>
                  </a:lnTo>
                  <a:lnTo>
                    <a:pt x="4" y="0"/>
                  </a:lnTo>
                  <a:close/>
                </a:path>
              </a:pathLst>
            </a:custGeom>
            <a:solidFill>
              <a:srgbClr val="000000"/>
            </a:solidFill>
            <a:ln w="9525">
              <a:noFill/>
              <a:round/>
              <a:headEnd/>
              <a:tailEnd/>
            </a:ln>
          </p:spPr>
          <p:txBody>
            <a:bodyPr/>
            <a:lstStyle/>
            <a:p>
              <a:endParaRPr lang="en-US"/>
            </a:p>
          </p:txBody>
        </p:sp>
        <p:sp>
          <p:nvSpPr>
            <p:cNvPr id="14382" name="Freeform 46"/>
            <p:cNvSpPr>
              <a:spLocks/>
            </p:cNvSpPr>
            <p:nvPr/>
          </p:nvSpPr>
          <p:spPr bwMode="auto">
            <a:xfrm>
              <a:off x="818" y="2629"/>
              <a:ext cx="186" cy="218"/>
            </a:xfrm>
            <a:custGeom>
              <a:avLst/>
              <a:gdLst/>
              <a:ahLst/>
              <a:cxnLst>
                <a:cxn ang="0">
                  <a:pos x="531" y="193"/>
                </a:cxn>
                <a:cxn ang="0">
                  <a:pos x="487" y="147"/>
                </a:cxn>
                <a:cxn ang="0">
                  <a:pos x="436" y="106"/>
                </a:cxn>
                <a:cxn ang="0">
                  <a:pos x="380" y="70"/>
                </a:cxn>
                <a:cxn ang="0">
                  <a:pos x="321" y="41"/>
                </a:cxn>
                <a:cxn ang="0">
                  <a:pos x="261" y="18"/>
                </a:cxn>
                <a:cxn ang="0">
                  <a:pos x="205" y="2"/>
                </a:cxn>
                <a:cxn ang="0">
                  <a:pos x="146" y="2"/>
                </a:cxn>
                <a:cxn ang="0">
                  <a:pos x="92" y="24"/>
                </a:cxn>
                <a:cxn ang="0">
                  <a:pos x="49" y="66"/>
                </a:cxn>
                <a:cxn ang="0">
                  <a:pos x="21" y="117"/>
                </a:cxn>
                <a:cxn ang="0">
                  <a:pos x="0" y="248"/>
                </a:cxn>
                <a:cxn ang="0">
                  <a:pos x="25" y="381"/>
                </a:cxn>
                <a:cxn ang="0">
                  <a:pos x="84" y="475"/>
                </a:cxn>
                <a:cxn ang="0">
                  <a:pos x="132" y="521"/>
                </a:cxn>
                <a:cxn ang="0">
                  <a:pos x="186" y="560"/>
                </a:cxn>
                <a:cxn ang="0">
                  <a:pos x="228" y="585"/>
                </a:cxn>
                <a:cxn ang="0">
                  <a:pos x="263" y="602"/>
                </a:cxn>
                <a:cxn ang="0">
                  <a:pos x="298" y="617"/>
                </a:cxn>
                <a:cxn ang="0">
                  <a:pos x="334" y="630"/>
                </a:cxn>
                <a:cxn ang="0">
                  <a:pos x="369" y="644"/>
                </a:cxn>
                <a:cxn ang="0">
                  <a:pos x="395" y="654"/>
                </a:cxn>
                <a:cxn ang="0">
                  <a:pos x="396" y="650"/>
                </a:cxn>
                <a:cxn ang="0">
                  <a:pos x="346" y="626"/>
                </a:cxn>
                <a:cxn ang="0">
                  <a:pos x="296" y="601"/>
                </a:cxn>
                <a:cxn ang="0">
                  <a:pos x="249" y="570"/>
                </a:cxn>
                <a:cxn ang="0">
                  <a:pos x="202" y="531"/>
                </a:cxn>
                <a:cxn ang="0">
                  <a:pos x="160" y="488"/>
                </a:cxn>
                <a:cxn ang="0">
                  <a:pos x="103" y="407"/>
                </a:cxn>
                <a:cxn ang="0">
                  <a:pos x="60" y="299"/>
                </a:cxn>
                <a:cxn ang="0">
                  <a:pos x="53" y="183"/>
                </a:cxn>
                <a:cxn ang="0">
                  <a:pos x="66" y="115"/>
                </a:cxn>
                <a:cxn ang="0">
                  <a:pos x="98" y="54"/>
                </a:cxn>
                <a:cxn ang="0">
                  <a:pos x="155" y="22"/>
                </a:cxn>
                <a:cxn ang="0">
                  <a:pos x="222" y="22"/>
                </a:cxn>
                <a:cxn ang="0">
                  <a:pos x="286" y="37"/>
                </a:cxn>
                <a:cxn ang="0">
                  <a:pos x="341" y="57"/>
                </a:cxn>
                <a:cxn ang="0">
                  <a:pos x="393" y="85"/>
                </a:cxn>
                <a:cxn ang="0">
                  <a:pos x="443" y="119"/>
                </a:cxn>
                <a:cxn ang="0">
                  <a:pos x="488" y="157"/>
                </a:cxn>
                <a:cxn ang="0">
                  <a:pos x="530" y="199"/>
                </a:cxn>
                <a:cxn ang="0">
                  <a:pos x="555" y="228"/>
                </a:cxn>
                <a:cxn ang="0">
                  <a:pos x="556" y="228"/>
                </a:cxn>
              </a:cxnLst>
              <a:rect l="0" t="0" r="r" b="b"/>
              <a:pathLst>
                <a:path w="556" h="654">
                  <a:moveTo>
                    <a:pt x="556" y="228"/>
                  </a:moveTo>
                  <a:lnTo>
                    <a:pt x="544" y="211"/>
                  </a:lnTo>
                  <a:lnTo>
                    <a:pt x="531" y="193"/>
                  </a:lnTo>
                  <a:lnTo>
                    <a:pt x="517" y="177"/>
                  </a:lnTo>
                  <a:lnTo>
                    <a:pt x="502" y="161"/>
                  </a:lnTo>
                  <a:lnTo>
                    <a:pt x="487" y="147"/>
                  </a:lnTo>
                  <a:lnTo>
                    <a:pt x="471" y="132"/>
                  </a:lnTo>
                  <a:lnTo>
                    <a:pt x="453" y="119"/>
                  </a:lnTo>
                  <a:lnTo>
                    <a:pt x="436" y="106"/>
                  </a:lnTo>
                  <a:lnTo>
                    <a:pt x="418" y="93"/>
                  </a:lnTo>
                  <a:lnTo>
                    <a:pt x="400" y="81"/>
                  </a:lnTo>
                  <a:lnTo>
                    <a:pt x="380" y="70"/>
                  </a:lnTo>
                  <a:lnTo>
                    <a:pt x="361" y="60"/>
                  </a:lnTo>
                  <a:lnTo>
                    <a:pt x="340" y="50"/>
                  </a:lnTo>
                  <a:lnTo>
                    <a:pt x="321" y="41"/>
                  </a:lnTo>
                  <a:lnTo>
                    <a:pt x="299" y="33"/>
                  </a:lnTo>
                  <a:lnTo>
                    <a:pt x="279" y="24"/>
                  </a:lnTo>
                  <a:lnTo>
                    <a:pt x="261" y="18"/>
                  </a:lnTo>
                  <a:lnTo>
                    <a:pt x="242" y="11"/>
                  </a:lnTo>
                  <a:lnTo>
                    <a:pt x="224" y="7"/>
                  </a:lnTo>
                  <a:lnTo>
                    <a:pt x="205" y="2"/>
                  </a:lnTo>
                  <a:lnTo>
                    <a:pt x="184" y="0"/>
                  </a:lnTo>
                  <a:lnTo>
                    <a:pt x="165" y="0"/>
                  </a:lnTo>
                  <a:lnTo>
                    <a:pt x="146" y="2"/>
                  </a:lnTo>
                  <a:lnTo>
                    <a:pt x="127" y="7"/>
                  </a:lnTo>
                  <a:lnTo>
                    <a:pt x="109" y="13"/>
                  </a:lnTo>
                  <a:lnTo>
                    <a:pt x="92" y="24"/>
                  </a:lnTo>
                  <a:lnTo>
                    <a:pt x="76" y="36"/>
                  </a:lnTo>
                  <a:lnTo>
                    <a:pt x="62" y="50"/>
                  </a:lnTo>
                  <a:lnTo>
                    <a:pt x="49" y="66"/>
                  </a:lnTo>
                  <a:lnTo>
                    <a:pt x="38" y="82"/>
                  </a:lnTo>
                  <a:lnTo>
                    <a:pt x="29" y="99"/>
                  </a:lnTo>
                  <a:lnTo>
                    <a:pt x="21" y="117"/>
                  </a:lnTo>
                  <a:lnTo>
                    <a:pt x="10" y="159"/>
                  </a:lnTo>
                  <a:lnTo>
                    <a:pt x="2" y="203"/>
                  </a:lnTo>
                  <a:lnTo>
                    <a:pt x="0" y="248"/>
                  </a:lnTo>
                  <a:lnTo>
                    <a:pt x="2" y="294"/>
                  </a:lnTo>
                  <a:lnTo>
                    <a:pt x="11" y="338"/>
                  </a:lnTo>
                  <a:lnTo>
                    <a:pt x="25" y="381"/>
                  </a:lnTo>
                  <a:lnTo>
                    <a:pt x="44" y="421"/>
                  </a:lnTo>
                  <a:lnTo>
                    <a:pt x="69" y="458"/>
                  </a:lnTo>
                  <a:lnTo>
                    <a:pt x="84" y="475"/>
                  </a:lnTo>
                  <a:lnTo>
                    <a:pt x="99" y="491"/>
                  </a:lnTo>
                  <a:lnTo>
                    <a:pt x="115" y="506"/>
                  </a:lnTo>
                  <a:lnTo>
                    <a:pt x="132" y="521"/>
                  </a:lnTo>
                  <a:lnTo>
                    <a:pt x="150" y="534"/>
                  </a:lnTo>
                  <a:lnTo>
                    <a:pt x="168" y="548"/>
                  </a:lnTo>
                  <a:lnTo>
                    <a:pt x="186" y="560"/>
                  </a:lnTo>
                  <a:lnTo>
                    <a:pt x="206" y="572"/>
                  </a:lnTo>
                  <a:lnTo>
                    <a:pt x="216" y="578"/>
                  </a:lnTo>
                  <a:lnTo>
                    <a:pt x="228" y="585"/>
                  </a:lnTo>
                  <a:lnTo>
                    <a:pt x="239" y="591"/>
                  </a:lnTo>
                  <a:lnTo>
                    <a:pt x="251" y="597"/>
                  </a:lnTo>
                  <a:lnTo>
                    <a:pt x="263" y="602"/>
                  </a:lnTo>
                  <a:lnTo>
                    <a:pt x="275" y="608"/>
                  </a:lnTo>
                  <a:lnTo>
                    <a:pt x="286" y="612"/>
                  </a:lnTo>
                  <a:lnTo>
                    <a:pt x="298" y="617"/>
                  </a:lnTo>
                  <a:lnTo>
                    <a:pt x="309" y="622"/>
                  </a:lnTo>
                  <a:lnTo>
                    <a:pt x="322" y="626"/>
                  </a:lnTo>
                  <a:lnTo>
                    <a:pt x="334" y="630"/>
                  </a:lnTo>
                  <a:lnTo>
                    <a:pt x="346" y="635"/>
                  </a:lnTo>
                  <a:lnTo>
                    <a:pt x="357" y="640"/>
                  </a:lnTo>
                  <a:lnTo>
                    <a:pt x="369" y="644"/>
                  </a:lnTo>
                  <a:lnTo>
                    <a:pt x="381" y="649"/>
                  </a:lnTo>
                  <a:lnTo>
                    <a:pt x="393" y="654"/>
                  </a:lnTo>
                  <a:lnTo>
                    <a:pt x="395" y="654"/>
                  </a:lnTo>
                  <a:lnTo>
                    <a:pt x="396" y="652"/>
                  </a:lnTo>
                  <a:lnTo>
                    <a:pt x="397" y="651"/>
                  </a:lnTo>
                  <a:lnTo>
                    <a:pt x="396" y="650"/>
                  </a:lnTo>
                  <a:lnTo>
                    <a:pt x="380" y="641"/>
                  </a:lnTo>
                  <a:lnTo>
                    <a:pt x="363" y="633"/>
                  </a:lnTo>
                  <a:lnTo>
                    <a:pt x="346" y="626"/>
                  </a:lnTo>
                  <a:lnTo>
                    <a:pt x="329" y="617"/>
                  </a:lnTo>
                  <a:lnTo>
                    <a:pt x="312" y="610"/>
                  </a:lnTo>
                  <a:lnTo>
                    <a:pt x="296" y="601"/>
                  </a:lnTo>
                  <a:lnTo>
                    <a:pt x="280" y="591"/>
                  </a:lnTo>
                  <a:lnTo>
                    <a:pt x="265" y="582"/>
                  </a:lnTo>
                  <a:lnTo>
                    <a:pt x="249" y="570"/>
                  </a:lnTo>
                  <a:lnTo>
                    <a:pt x="233" y="558"/>
                  </a:lnTo>
                  <a:lnTo>
                    <a:pt x="217" y="545"/>
                  </a:lnTo>
                  <a:lnTo>
                    <a:pt x="202" y="531"/>
                  </a:lnTo>
                  <a:lnTo>
                    <a:pt x="187" y="517"/>
                  </a:lnTo>
                  <a:lnTo>
                    <a:pt x="173" y="503"/>
                  </a:lnTo>
                  <a:lnTo>
                    <a:pt x="160" y="488"/>
                  </a:lnTo>
                  <a:lnTo>
                    <a:pt x="147" y="473"/>
                  </a:lnTo>
                  <a:lnTo>
                    <a:pt x="124" y="440"/>
                  </a:lnTo>
                  <a:lnTo>
                    <a:pt x="103" y="407"/>
                  </a:lnTo>
                  <a:lnTo>
                    <a:pt x="86" y="372"/>
                  </a:lnTo>
                  <a:lnTo>
                    <a:pt x="71" y="337"/>
                  </a:lnTo>
                  <a:lnTo>
                    <a:pt x="60" y="299"/>
                  </a:lnTo>
                  <a:lnTo>
                    <a:pt x="54" y="261"/>
                  </a:lnTo>
                  <a:lnTo>
                    <a:pt x="50" y="222"/>
                  </a:lnTo>
                  <a:lnTo>
                    <a:pt x="53" y="183"/>
                  </a:lnTo>
                  <a:lnTo>
                    <a:pt x="55" y="160"/>
                  </a:lnTo>
                  <a:lnTo>
                    <a:pt x="59" y="137"/>
                  </a:lnTo>
                  <a:lnTo>
                    <a:pt x="66" y="115"/>
                  </a:lnTo>
                  <a:lnTo>
                    <a:pt x="73" y="92"/>
                  </a:lnTo>
                  <a:lnTo>
                    <a:pt x="84" y="71"/>
                  </a:lnTo>
                  <a:lnTo>
                    <a:pt x="98" y="54"/>
                  </a:lnTo>
                  <a:lnTo>
                    <a:pt x="115" y="39"/>
                  </a:lnTo>
                  <a:lnTo>
                    <a:pt x="136" y="27"/>
                  </a:lnTo>
                  <a:lnTo>
                    <a:pt x="155" y="22"/>
                  </a:lnTo>
                  <a:lnTo>
                    <a:pt x="177" y="20"/>
                  </a:lnTo>
                  <a:lnTo>
                    <a:pt x="198" y="20"/>
                  </a:lnTo>
                  <a:lnTo>
                    <a:pt x="222" y="22"/>
                  </a:lnTo>
                  <a:lnTo>
                    <a:pt x="244" y="26"/>
                  </a:lnTo>
                  <a:lnTo>
                    <a:pt x="266" y="32"/>
                  </a:lnTo>
                  <a:lnTo>
                    <a:pt x="286" y="37"/>
                  </a:lnTo>
                  <a:lnTo>
                    <a:pt x="305" y="43"/>
                  </a:lnTo>
                  <a:lnTo>
                    <a:pt x="323" y="50"/>
                  </a:lnTo>
                  <a:lnTo>
                    <a:pt x="341" y="57"/>
                  </a:lnTo>
                  <a:lnTo>
                    <a:pt x="359" y="66"/>
                  </a:lnTo>
                  <a:lnTo>
                    <a:pt x="376" y="76"/>
                  </a:lnTo>
                  <a:lnTo>
                    <a:pt x="393" y="85"/>
                  </a:lnTo>
                  <a:lnTo>
                    <a:pt x="410" y="96"/>
                  </a:lnTo>
                  <a:lnTo>
                    <a:pt x="426" y="107"/>
                  </a:lnTo>
                  <a:lnTo>
                    <a:pt x="443" y="119"/>
                  </a:lnTo>
                  <a:lnTo>
                    <a:pt x="458" y="131"/>
                  </a:lnTo>
                  <a:lnTo>
                    <a:pt x="473" y="144"/>
                  </a:lnTo>
                  <a:lnTo>
                    <a:pt x="488" y="157"/>
                  </a:lnTo>
                  <a:lnTo>
                    <a:pt x="502" y="171"/>
                  </a:lnTo>
                  <a:lnTo>
                    <a:pt x="516" y="184"/>
                  </a:lnTo>
                  <a:lnTo>
                    <a:pt x="530" y="199"/>
                  </a:lnTo>
                  <a:lnTo>
                    <a:pt x="543" y="213"/>
                  </a:lnTo>
                  <a:lnTo>
                    <a:pt x="555" y="228"/>
                  </a:lnTo>
                  <a:lnTo>
                    <a:pt x="555" y="228"/>
                  </a:lnTo>
                  <a:lnTo>
                    <a:pt x="556" y="228"/>
                  </a:lnTo>
                  <a:lnTo>
                    <a:pt x="556" y="228"/>
                  </a:lnTo>
                  <a:lnTo>
                    <a:pt x="556" y="228"/>
                  </a:lnTo>
                  <a:lnTo>
                    <a:pt x="556" y="228"/>
                  </a:lnTo>
                  <a:close/>
                </a:path>
              </a:pathLst>
            </a:custGeom>
            <a:solidFill>
              <a:srgbClr val="000000"/>
            </a:solidFill>
            <a:ln w="9525">
              <a:noFill/>
              <a:round/>
              <a:headEnd/>
              <a:tailEnd/>
            </a:ln>
          </p:spPr>
          <p:txBody>
            <a:bodyPr/>
            <a:lstStyle/>
            <a:p>
              <a:endParaRPr lang="en-US"/>
            </a:p>
          </p:txBody>
        </p:sp>
        <p:sp>
          <p:nvSpPr>
            <p:cNvPr id="14383" name="Freeform 47"/>
            <p:cNvSpPr>
              <a:spLocks/>
            </p:cNvSpPr>
            <p:nvPr/>
          </p:nvSpPr>
          <p:spPr bwMode="auto">
            <a:xfrm>
              <a:off x="845" y="2812"/>
              <a:ext cx="206" cy="56"/>
            </a:xfrm>
            <a:custGeom>
              <a:avLst/>
              <a:gdLst/>
              <a:ahLst/>
              <a:cxnLst>
                <a:cxn ang="0">
                  <a:pos x="511" y="20"/>
                </a:cxn>
                <a:cxn ang="0">
                  <a:pos x="533" y="50"/>
                </a:cxn>
                <a:cxn ang="0">
                  <a:pos x="564" y="75"/>
                </a:cxn>
                <a:cxn ang="0">
                  <a:pos x="594" y="102"/>
                </a:cxn>
                <a:cxn ang="0">
                  <a:pos x="607" y="125"/>
                </a:cxn>
                <a:cxn ang="0">
                  <a:pos x="589" y="135"/>
                </a:cxn>
                <a:cxn ang="0">
                  <a:pos x="559" y="140"/>
                </a:cxn>
                <a:cxn ang="0">
                  <a:pos x="533" y="143"/>
                </a:cxn>
                <a:cxn ang="0">
                  <a:pos x="512" y="146"/>
                </a:cxn>
                <a:cxn ang="0">
                  <a:pos x="485" y="151"/>
                </a:cxn>
                <a:cxn ang="0">
                  <a:pos x="460" y="154"/>
                </a:cxn>
                <a:cxn ang="0">
                  <a:pos x="433" y="156"/>
                </a:cxn>
                <a:cxn ang="0">
                  <a:pos x="405" y="157"/>
                </a:cxn>
                <a:cxn ang="0">
                  <a:pos x="377" y="156"/>
                </a:cxn>
                <a:cxn ang="0">
                  <a:pos x="350" y="152"/>
                </a:cxn>
                <a:cxn ang="0">
                  <a:pos x="322" y="149"/>
                </a:cxn>
                <a:cxn ang="0">
                  <a:pos x="294" y="145"/>
                </a:cxn>
                <a:cxn ang="0">
                  <a:pos x="266" y="140"/>
                </a:cxn>
                <a:cxn ang="0">
                  <a:pos x="239" y="136"/>
                </a:cxn>
                <a:cxn ang="0">
                  <a:pos x="211" y="132"/>
                </a:cxn>
                <a:cxn ang="0">
                  <a:pos x="184" y="130"/>
                </a:cxn>
                <a:cxn ang="0">
                  <a:pos x="159" y="129"/>
                </a:cxn>
                <a:cxn ang="0">
                  <a:pos x="134" y="129"/>
                </a:cxn>
                <a:cxn ang="0">
                  <a:pos x="111" y="130"/>
                </a:cxn>
                <a:cxn ang="0">
                  <a:pos x="87" y="133"/>
                </a:cxn>
                <a:cxn ang="0">
                  <a:pos x="62" y="137"/>
                </a:cxn>
                <a:cxn ang="0">
                  <a:pos x="38" y="143"/>
                </a:cxn>
                <a:cxn ang="0">
                  <a:pos x="14" y="150"/>
                </a:cxn>
                <a:cxn ang="0">
                  <a:pos x="1" y="156"/>
                </a:cxn>
                <a:cxn ang="0">
                  <a:pos x="0" y="159"/>
                </a:cxn>
                <a:cxn ang="0">
                  <a:pos x="17" y="154"/>
                </a:cxn>
                <a:cxn ang="0">
                  <a:pos x="48" y="147"/>
                </a:cxn>
                <a:cxn ang="0">
                  <a:pos x="79" y="139"/>
                </a:cxn>
                <a:cxn ang="0">
                  <a:pos x="111" y="135"/>
                </a:cxn>
                <a:cxn ang="0">
                  <a:pos x="145" y="134"/>
                </a:cxn>
                <a:cxn ang="0">
                  <a:pos x="183" y="137"/>
                </a:cxn>
                <a:cxn ang="0">
                  <a:pos x="219" y="141"/>
                </a:cxn>
                <a:cxn ang="0">
                  <a:pos x="256" y="148"/>
                </a:cxn>
                <a:cxn ang="0">
                  <a:pos x="288" y="154"/>
                </a:cxn>
                <a:cxn ang="0">
                  <a:pos x="317" y="159"/>
                </a:cxn>
                <a:cxn ang="0">
                  <a:pos x="345" y="163"/>
                </a:cxn>
                <a:cxn ang="0">
                  <a:pos x="373" y="166"/>
                </a:cxn>
                <a:cxn ang="0">
                  <a:pos x="401" y="168"/>
                </a:cxn>
                <a:cxn ang="0">
                  <a:pos x="429" y="170"/>
                </a:cxn>
                <a:cxn ang="0">
                  <a:pos x="458" y="168"/>
                </a:cxn>
                <a:cxn ang="0">
                  <a:pos x="488" y="165"/>
                </a:cxn>
                <a:cxn ang="0">
                  <a:pos x="512" y="161"/>
                </a:cxn>
                <a:cxn ang="0">
                  <a:pos x="536" y="158"/>
                </a:cxn>
                <a:cxn ang="0">
                  <a:pos x="559" y="154"/>
                </a:cxn>
                <a:cxn ang="0">
                  <a:pos x="581" y="149"/>
                </a:cxn>
                <a:cxn ang="0">
                  <a:pos x="601" y="141"/>
                </a:cxn>
                <a:cxn ang="0">
                  <a:pos x="614" y="130"/>
                </a:cxn>
                <a:cxn ang="0">
                  <a:pos x="616" y="115"/>
                </a:cxn>
                <a:cxn ang="0">
                  <a:pos x="608" y="102"/>
                </a:cxn>
                <a:cxn ang="0">
                  <a:pos x="596" y="90"/>
                </a:cxn>
                <a:cxn ang="0">
                  <a:pos x="585" y="79"/>
                </a:cxn>
                <a:cxn ang="0">
                  <a:pos x="569" y="67"/>
                </a:cxn>
                <a:cxn ang="0">
                  <a:pos x="549" y="51"/>
                </a:cxn>
                <a:cxn ang="0">
                  <a:pos x="530" y="34"/>
                </a:cxn>
                <a:cxn ang="0">
                  <a:pos x="514" y="13"/>
                </a:cxn>
                <a:cxn ang="0">
                  <a:pos x="507" y="0"/>
                </a:cxn>
                <a:cxn ang="0">
                  <a:pos x="507" y="0"/>
                </a:cxn>
                <a:cxn ang="0">
                  <a:pos x="507" y="0"/>
                </a:cxn>
              </a:cxnLst>
              <a:rect l="0" t="0" r="r" b="b"/>
              <a:pathLst>
                <a:path w="617" h="170">
                  <a:moveTo>
                    <a:pt x="507" y="0"/>
                  </a:moveTo>
                  <a:lnTo>
                    <a:pt x="511" y="20"/>
                  </a:lnTo>
                  <a:lnTo>
                    <a:pt x="520" y="35"/>
                  </a:lnTo>
                  <a:lnTo>
                    <a:pt x="533" y="50"/>
                  </a:lnTo>
                  <a:lnTo>
                    <a:pt x="548" y="62"/>
                  </a:lnTo>
                  <a:lnTo>
                    <a:pt x="564" y="75"/>
                  </a:lnTo>
                  <a:lnTo>
                    <a:pt x="580" y="88"/>
                  </a:lnTo>
                  <a:lnTo>
                    <a:pt x="594" y="102"/>
                  </a:lnTo>
                  <a:lnTo>
                    <a:pt x="606" y="118"/>
                  </a:lnTo>
                  <a:lnTo>
                    <a:pt x="607" y="125"/>
                  </a:lnTo>
                  <a:lnTo>
                    <a:pt x="601" y="131"/>
                  </a:lnTo>
                  <a:lnTo>
                    <a:pt x="589" y="135"/>
                  </a:lnTo>
                  <a:lnTo>
                    <a:pt x="575" y="138"/>
                  </a:lnTo>
                  <a:lnTo>
                    <a:pt x="559" y="140"/>
                  </a:lnTo>
                  <a:lnTo>
                    <a:pt x="545" y="141"/>
                  </a:lnTo>
                  <a:lnTo>
                    <a:pt x="533" y="143"/>
                  </a:lnTo>
                  <a:lnTo>
                    <a:pt x="525" y="144"/>
                  </a:lnTo>
                  <a:lnTo>
                    <a:pt x="512" y="146"/>
                  </a:lnTo>
                  <a:lnTo>
                    <a:pt x="498" y="149"/>
                  </a:lnTo>
                  <a:lnTo>
                    <a:pt x="485" y="151"/>
                  </a:lnTo>
                  <a:lnTo>
                    <a:pt x="472" y="152"/>
                  </a:lnTo>
                  <a:lnTo>
                    <a:pt x="460" y="154"/>
                  </a:lnTo>
                  <a:lnTo>
                    <a:pt x="446" y="156"/>
                  </a:lnTo>
                  <a:lnTo>
                    <a:pt x="433" y="156"/>
                  </a:lnTo>
                  <a:lnTo>
                    <a:pt x="419" y="157"/>
                  </a:lnTo>
                  <a:lnTo>
                    <a:pt x="405" y="157"/>
                  </a:lnTo>
                  <a:lnTo>
                    <a:pt x="391" y="157"/>
                  </a:lnTo>
                  <a:lnTo>
                    <a:pt x="377" y="156"/>
                  </a:lnTo>
                  <a:lnTo>
                    <a:pt x="363" y="154"/>
                  </a:lnTo>
                  <a:lnTo>
                    <a:pt x="350" y="152"/>
                  </a:lnTo>
                  <a:lnTo>
                    <a:pt x="336" y="151"/>
                  </a:lnTo>
                  <a:lnTo>
                    <a:pt x="322" y="149"/>
                  </a:lnTo>
                  <a:lnTo>
                    <a:pt x="308" y="147"/>
                  </a:lnTo>
                  <a:lnTo>
                    <a:pt x="294" y="145"/>
                  </a:lnTo>
                  <a:lnTo>
                    <a:pt x="280" y="143"/>
                  </a:lnTo>
                  <a:lnTo>
                    <a:pt x="266" y="140"/>
                  </a:lnTo>
                  <a:lnTo>
                    <a:pt x="253" y="138"/>
                  </a:lnTo>
                  <a:lnTo>
                    <a:pt x="239" y="136"/>
                  </a:lnTo>
                  <a:lnTo>
                    <a:pt x="225" y="134"/>
                  </a:lnTo>
                  <a:lnTo>
                    <a:pt x="211" y="132"/>
                  </a:lnTo>
                  <a:lnTo>
                    <a:pt x="197" y="131"/>
                  </a:lnTo>
                  <a:lnTo>
                    <a:pt x="184" y="130"/>
                  </a:lnTo>
                  <a:lnTo>
                    <a:pt x="172" y="129"/>
                  </a:lnTo>
                  <a:lnTo>
                    <a:pt x="159" y="129"/>
                  </a:lnTo>
                  <a:lnTo>
                    <a:pt x="147" y="127"/>
                  </a:lnTo>
                  <a:lnTo>
                    <a:pt x="134" y="129"/>
                  </a:lnTo>
                  <a:lnTo>
                    <a:pt x="122" y="129"/>
                  </a:lnTo>
                  <a:lnTo>
                    <a:pt x="111" y="130"/>
                  </a:lnTo>
                  <a:lnTo>
                    <a:pt x="99" y="131"/>
                  </a:lnTo>
                  <a:lnTo>
                    <a:pt x="87" y="133"/>
                  </a:lnTo>
                  <a:lnTo>
                    <a:pt x="74" y="135"/>
                  </a:lnTo>
                  <a:lnTo>
                    <a:pt x="62" y="137"/>
                  </a:lnTo>
                  <a:lnTo>
                    <a:pt x="50" y="139"/>
                  </a:lnTo>
                  <a:lnTo>
                    <a:pt x="38" y="143"/>
                  </a:lnTo>
                  <a:lnTo>
                    <a:pt x="26" y="146"/>
                  </a:lnTo>
                  <a:lnTo>
                    <a:pt x="14" y="150"/>
                  </a:lnTo>
                  <a:lnTo>
                    <a:pt x="2" y="154"/>
                  </a:lnTo>
                  <a:lnTo>
                    <a:pt x="1" y="156"/>
                  </a:lnTo>
                  <a:lnTo>
                    <a:pt x="0" y="158"/>
                  </a:lnTo>
                  <a:lnTo>
                    <a:pt x="0" y="159"/>
                  </a:lnTo>
                  <a:lnTo>
                    <a:pt x="1" y="159"/>
                  </a:lnTo>
                  <a:lnTo>
                    <a:pt x="17" y="154"/>
                  </a:lnTo>
                  <a:lnTo>
                    <a:pt x="32" y="151"/>
                  </a:lnTo>
                  <a:lnTo>
                    <a:pt x="48" y="147"/>
                  </a:lnTo>
                  <a:lnTo>
                    <a:pt x="63" y="143"/>
                  </a:lnTo>
                  <a:lnTo>
                    <a:pt x="79" y="139"/>
                  </a:lnTo>
                  <a:lnTo>
                    <a:pt x="94" y="137"/>
                  </a:lnTo>
                  <a:lnTo>
                    <a:pt x="111" y="135"/>
                  </a:lnTo>
                  <a:lnTo>
                    <a:pt x="127" y="134"/>
                  </a:lnTo>
                  <a:lnTo>
                    <a:pt x="145" y="134"/>
                  </a:lnTo>
                  <a:lnTo>
                    <a:pt x="163" y="135"/>
                  </a:lnTo>
                  <a:lnTo>
                    <a:pt x="183" y="137"/>
                  </a:lnTo>
                  <a:lnTo>
                    <a:pt x="201" y="139"/>
                  </a:lnTo>
                  <a:lnTo>
                    <a:pt x="219" y="141"/>
                  </a:lnTo>
                  <a:lnTo>
                    <a:pt x="238" y="145"/>
                  </a:lnTo>
                  <a:lnTo>
                    <a:pt x="256" y="148"/>
                  </a:lnTo>
                  <a:lnTo>
                    <a:pt x="274" y="151"/>
                  </a:lnTo>
                  <a:lnTo>
                    <a:pt x="288" y="154"/>
                  </a:lnTo>
                  <a:lnTo>
                    <a:pt x="302" y="157"/>
                  </a:lnTo>
                  <a:lnTo>
                    <a:pt x="317" y="159"/>
                  </a:lnTo>
                  <a:lnTo>
                    <a:pt x="331" y="161"/>
                  </a:lnTo>
                  <a:lnTo>
                    <a:pt x="345" y="163"/>
                  </a:lnTo>
                  <a:lnTo>
                    <a:pt x="359" y="165"/>
                  </a:lnTo>
                  <a:lnTo>
                    <a:pt x="373" y="166"/>
                  </a:lnTo>
                  <a:lnTo>
                    <a:pt x="387" y="168"/>
                  </a:lnTo>
                  <a:lnTo>
                    <a:pt x="401" y="168"/>
                  </a:lnTo>
                  <a:lnTo>
                    <a:pt x="415" y="170"/>
                  </a:lnTo>
                  <a:lnTo>
                    <a:pt x="429" y="170"/>
                  </a:lnTo>
                  <a:lnTo>
                    <a:pt x="444" y="170"/>
                  </a:lnTo>
                  <a:lnTo>
                    <a:pt x="458" y="168"/>
                  </a:lnTo>
                  <a:lnTo>
                    <a:pt x="472" y="167"/>
                  </a:lnTo>
                  <a:lnTo>
                    <a:pt x="488" y="165"/>
                  </a:lnTo>
                  <a:lnTo>
                    <a:pt x="502" y="163"/>
                  </a:lnTo>
                  <a:lnTo>
                    <a:pt x="512" y="161"/>
                  </a:lnTo>
                  <a:lnTo>
                    <a:pt x="524" y="160"/>
                  </a:lnTo>
                  <a:lnTo>
                    <a:pt x="536" y="158"/>
                  </a:lnTo>
                  <a:lnTo>
                    <a:pt x="547" y="156"/>
                  </a:lnTo>
                  <a:lnTo>
                    <a:pt x="559" y="154"/>
                  </a:lnTo>
                  <a:lnTo>
                    <a:pt x="571" y="152"/>
                  </a:lnTo>
                  <a:lnTo>
                    <a:pt x="581" y="149"/>
                  </a:lnTo>
                  <a:lnTo>
                    <a:pt x="592" y="146"/>
                  </a:lnTo>
                  <a:lnTo>
                    <a:pt x="601" y="141"/>
                  </a:lnTo>
                  <a:lnTo>
                    <a:pt x="608" y="136"/>
                  </a:lnTo>
                  <a:lnTo>
                    <a:pt x="614" y="130"/>
                  </a:lnTo>
                  <a:lnTo>
                    <a:pt x="617" y="121"/>
                  </a:lnTo>
                  <a:lnTo>
                    <a:pt x="616" y="115"/>
                  </a:lnTo>
                  <a:lnTo>
                    <a:pt x="614" y="109"/>
                  </a:lnTo>
                  <a:lnTo>
                    <a:pt x="608" y="102"/>
                  </a:lnTo>
                  <a:lnTo>
                    <a:pt x="603" y="95"/>
                  </a:lnTo>
                  <a:lnTo>
                    <a:pt x="596" y="90"/>
                  </a:lnTo>
                  <a:lnTo>
                    <a:pt x="590" y="84"/>
                  </a:lnTo>
                  <a:lnTo>
                    <a:pt x="585" y="79"/>
                  </a:lnTo>
                  <a:lnTo>
                    <a:pt x="580" y="76"/>
                  </a:lnTo>
                  <a:lnTo>
                    <a:pt x="569" y="67"/>
                  </a:lnTo>
                  <a:lnTo>
                    <a:pt x="559" y="58"/>
                  </a:lnTo>
                  <a:lnTo>
                    <a:pt x="549" y="51"/>
                  </a:lnTo>
                  <a:lnTo>
                    <a:pt x="539" y="42"/>
                  </a:lnTo>
                  <a:lnTo>
                    <a:pt x="530" y="34"/>
                  </a:lnTo>
                  <a:lnTo>
                    <a:pt x="521" y="24"/>
                  </a:lnTo>
                  <a:lnTo>
                    <a:pt x="514" y="13"/>
                  </a:lnTo>
                  <a:lnTo>
                    <a:pt x="508" y="0"/>
                  </a:lnTo>
                  <a:lnTo>
                    <a:pt x="507" y="0"/>
                  </a:lnTo>
                  <a:lnTo>
                    <a:pt x="507" y="0"/>
                  </a:lnTo>
                  <a:lnTo>
                    <a:pt x="507" y="0"/>
                  </a:lnTo>
                  <a:lnTo>
                    <a:pt x="507" y="0"/>
                  </a:lnTo>
                  <a:lnTo>
                    <a:pt x="507" y="0"/>
                  </a:lnTo>
                  <a:close/>
                </a:path>
              </a:pathLst>
            </a:custGeom>
            <a:solidFill>
              <a:srgbClr val="000000"/>
            </a:solidFill>
            <a:ln w="9525">
              <a:noFill/>
              <a:round/>
              <a:headEnd/>
              <a:tailEnd/>
            </a:ln>
          </p:spPr>
          <p:txBody>
            <a:bodyPr/>
            <a:lstStyle/>
            <a:p>
              <a:endParaRPr lang="en-US"/>
            </a:p>
          </p:txBody>
        </p:sp>
        <p:sp>
          <p:nvSpPr>
            <p:cNvPr id="14384" name="Freeform 48"/>
            <p:cNvSpPr>
              <a:spLocks/>
            </p:cNvSpPr>
            <p:nvPr/>
          </p:nvSpPr>
          <p:spPr bwMode="auto">
            <a:xfrm>
              <a:off x="813" y="2827"/>
              <a:ext cx="88" cy="44"/>
            </a:xfrm>
            <a:custGeom>
              <a:avLst/>
              <a:gdLst/>
              <a:ahLst/>
              <a:cxnLst>
                <a:cxn ang="0">
                  <a:pos x="263" y="15"/>
                </a:cxn>
                <a:cxn ang="0">
                  <a:pos x="250" y="13"/>
                </a:cxn>
                <a:cxn ang="0">
                  <a:pos x="238" y="10"/>
                </a:cxn>
                <a:cxn ang="0">
                  <a:pos x="226" y="8"/>
                </a:cxn>
                <a:cxn ang="0">
                  <a:pos x="214" y="6"/>
                </a:cxn>
                <a:cxn ang="0">
                  <a:pos x="202" y="4"/>
                </a:cxn>
                <a:cxn ang="0">
                  <a:pos x="190" y="2"/>
                </a:cxn>
                <a:cxn ang="0">
                  <a:pos x="178" y="1"/>
                </a:cxn>
                <a:cxn ang="0">
                  <a:pos x="167" y="0"/>
                </a:cxn>
                <a:cxn ang="0">
                  <a:pos x="155" y="0"/>
                </a:cxn>
                <a:cxn ang="0">
                  <a:pos x="144" y="0"/>
                </a:cxn>
                <a:cxn ang="0">
                  <a:pos x="132" y="0"/>
                </a:cxn>
                <a:cxn ang="0">
                  <a:pos x="120" y="1"/>
                </a:cxn>
                <a:cxn ang="0">
                  <a:pos x="108" y="3"/>
                </a:cxn>
                <a:cxn ang="0">
                  <a:pos x="97" y="6"/>
                </a:cxn>
                <a:cxn ang="0">
                  <a:pos x="85" y="10"/>
                </a:cxn>
                <a:cxn ang="0">
                  <a:pos x="73" y="15"/>
                </a:cxn>
                <a:cxn ang="0">
                  <a:pos x="58" y="22"/>
                </a:cxn>
                <a:cxn ang="0">
                  <a:pos x="42" y="34"/>
                </a:cxn>
                <a:cxn ang="0">
                  <a:pos x="27" y="48"/>
                </a:cxn>
                <a:cxn ang="0">
                  <a:pos x="14" y="63"/>
                </a:cxn>
                <a:cxn ang="0">
                  <a:pos x="4" y="80"/>
                </a:cxn>
                <a:cxn ang="0">
                  <a:pos x="0" y="98"/>
                </a:cxn>
                <a:cxn ang="0">
                  <a:pos x="3" y="115"/>
                </a:cxn>
                <a:cxn ang="0">
                  <a:pos x="15" y="130"/>
                </a:cxn>
                <a:cxn ang="0">
                  <a:pos x="20" y="132"/>
                </a:cxn>
                <a:cxn ang="0">
                  <a:pos x="26" y="130"/>
                </a:cxn>
                <a:cxn ang="0">
                  <a:pos x="31" y="126"/>
                </a:cxn>
                <a:cxn ang="0">
                  <a:pos x="33" y="120"/>
                </a:cxn>
                <a:cxn ang="0">
                  <a:pos x="34" y="102"/>
                </a:cxn>
                <a:cxn ang="0">
                  <a:pos x="38" y="86"/>
                </a:cxn>
                <a:cxn ang="0">
                  <a:pos x="44" y="72"/>
                </a:cxn>
                <a:cxn ang="0">
                  <a:pos x="52" y="59"/>
                </a:cxn>
                <a:cxn ang="0">
                  <a:pos x="62" y="48"/>
                </a:cxn>
                <a:cxn ang="0">
                  <a:pos x="75" y="38"/>
                </a:cxn>
                <a:cxn ang="0">
                  <a:pos x="89" y="30"/>
                </a:cxn>
                <a:cxn ang="0">
                  <a:pos x="106" y="22"/>
                </a:cxn>
                <a:cxn ang="0">
                  <a:pos x="126" y="16"/>
                </a:cxn>
                <a:cxn ang="0">
                  <a:pos x="145" y="11"/>
                </a:cxn>
                <a:cxn ang="0">
                  <a:pos x="163" y="9"/>
                </a:cxn>
                <a:cxn ang="0">
                  <a:pos x="183" y="9"/>
                </a:cxn>
                <a:cxn ang="0">
                  <a:pos x="202" y="10"/>
                </a:cxn>
                <a:cxn ang="0">
                  <a:pos x="222" y="13"/>
                </a:cxn>
                <a:cxn ang="0">
                  <a:pos x="241" y="15"/>
                </a:cxn>
                <a:cxn ang="0">
                  <a:pos x="261" y="17"/>
                </a:cxn>
                <a:cxn ang="0">
                  <a:pos x="263" y="17"/>
                </a:cxn>
                <a:cxn ang="0">
                  <a:pos x="263" y="16"/>
                </a:cxn>
                <a:cxn ang="0">
                  <a:pos x="263" y="15"/>
                </a:cxn>
                <a:cxn ang="0">
                  <a:pos x="263" y="15"/>
                </a:cxn>
                <a:cxn ang="0">
                  <a:pos x="263" y="15"/>
                </a:cxn>
              </a:cxnLst>
              <a:rect l="0" t="0" r="r" b="b"/>
              <a:pathLst>
                <a:path w="263" h="132">
                  <a:moveTo>
                    <a:pt x="263" y="15"/>
                  </a:moveTo>
                  <a:lnTo>
                    <a:pt x="250" y="13"/>
                  </a:lnTo>
                  <a:lnTo>
                    <a:pt x="238" y="10"/>
                  </a:lnTo>
                  <a:lnTo>
                    <a:pt x="226" y="8"/>
                  </a:lnTo>
                  <a:lnTo>
                    <a:pt x="214" y="6"/>
                  </a:lnTo>
                  <a:lnTo>
                    <a:pt x="202" y="4"/>
                  </a:lnTo>
                  <a:lnTo>
                    <a:pt x="190" y="2"/>
                  </a:lnTo>
                  <a:lnTo>
                    <a:pt x="178" y="1"/>
                  </a:lnTo>
                  <a:lnTo>
                    <a:pt x="167" y="0"/>
                  </a:lnTo>
                  <a:lnTo>
                    <a:pt x="155" y="0"/>
                  </a:lnTo>
                  <a:lnTo>
                    <a:pt x="144" y="0"/>
                  </a:lnTo>
                  <a:lnTo>
                    <a:pt x="132" y="0"/>
                  </a:lnTo>
                  <a:lnTo>
                    <a:pt x="120" y="1"/>
                  </a:lnTo>
                  <a:lnTo>
                    <a:pt x="108" y="3"/>
                  </a:lnTo>
                  <a:lnTo>
                    <a:pt x="97" y="6"/>
                  </a:lnTo>
                  <a:lnTo>
                    <a:pt x="85" y="10"/>
                  </a:lnTo>
                  <a:lnTo>
                    <a:pt x="73" y="15"/>
                  </a:lnTo>
                  <a:lnTo>
                    <a:pt x="58" y="22"/>
                  </a:lnTo>
                  <a:lnTo>
                    <a:pt x="42" y="34"/>
                  </a:lnTo>
                  <a:lnTo>
                    <a:pt x="27" y="48"/>
                  </a:lnTo>
                  <a:lnTo>
                    <a:pt x="14" y="63"/>
                  </a:lnTo>
                  <a:lnTo>
                    <a:pt x="4" y="80"/>
                  </a:lnTo>
                  <a:lnTo>
                    <a:pt x="0" y="98"/>
                  </a:lnTo>
                  <a:lnTo>
                    <a:pt x="3" y="115"/>
                  </a:lnTo>
                  <a:lnTo>
                    <a:pt x="15" y="130"/>
                  </a:lnTo>
                  <a:lnTo>
                    <a:pt x="20" y="132"/>
                  </a:lnTo>
                  <a:lnTo>
                    <a:pt x="26" y="130"/>
                  </a:lnTo>
                  <a:lnTo>
                    <a:pt x="31" y="126"/>
                  </a:lnTo>
                  <a:lnTo>
                    <a:pt x="33" y="120"/>
                  </a:lnTo>
                  <a:lnTo>
                    <a:pt x="34" y="102"/>
                  </a:lnTo>
                  <a:lnTo>
                    <a:pt x="38" y="86"/>
                  </a:lnTo>
                  <a:lnTo>
                    <a:pt x="44" y="72"/>
                  </a:lnTo>
                  <a:lnTo>
                    <a:pt x="52" y="59"/>
                  </a:lnTo>
                  <a:lnTo>
                    <a:pt x="62" y="48"/>
                  </a:lnTo>
                  <a:lnTo>
                    <a:pt x="75" y="38"/>
                  </a:lnTo>
                  <a:lnTo>
                    <a:pt x="89" y="30"/>
                  </a:lnTo>
                  <a:lnTo>
                    <a:pt x="106" y="22"/>
                  </a:lnTo>
                  <a:lnTo>
                    <a:pt x="126" y="16"/>
                  </a:lnTo>
                  <a:lnTo>
                    <a:pt x="145" y="11"/>
                  </a:lnTo>
                  <a:lnTo>
                    <a:pt x="163" y="9"/>
                  </a:lnTo>
                  <a:lnTo>
                    <a:pt x="183" y="9"/>
                  </a:lnTo>
                  <a:lnTo>
                    <a:pt x="202" y="10"/>
                  </a:lnTo>
                  <a:lnTo>
                    <a:pt x="222" y="13"/>
                  </a:lnTo>
                  <a:lnTo>
                    <a:pt x="241" y="15"/>
                  </a:lnTo>
                  <a:lnTo>
                    <a:pt x="261" y="17"/>
                  </a:lnTo>
                  <a:lnTo>
                    <a:pt x="263" y="17"/>
                  </a:lnTo>
                  <a:lnTo>
                    <a:pt x="263" y="16"/>
                  </a:lnTo>
                  <a:lnTo>
                    <a:pt x="263" y="15"/>
                  </a:lnTo>
                  <a:lnTo>
                    <a:pt x="263" y="15"/>
                  </a:lnTo>
                  <a:lnTo>
                    <a:pt x="263" y="15"/>
                  </a:lnTo>
                  <a:close/>
                </a:path>
              </a:pathLst>
            </a:custGeom>
            <a:solidFill>
              <a:srgbClr val="000000"/>
            </a:solidFill>
            <a:ln w="9525">
              <a:noFill/>
              <a:round/>
              <a:headEnd/>
              <a:tailEnd/>
            </a:ln>
          </p:spPr>
          <p:txBody>
            <a:bodyPr/>
            <a:lstStyle/>
            <a:p>
              <a:endParaRPr lang="en-US"/>
            </a:p>
          </p:txBody>
        </p:sp>
        <p:sp>
          <p:nvSpPr>
            <p:cNvPr id="14385" name="Freeform 49"/>
            <p:cNvSpPr>
              <a:spLocks/>
            </p:cNvSpPr>
            <p:nvPr/>
          </p:nvSpPr>
          <p:spPr bwMode="auto">
            <a:xfrm>
              <a:off x="834" y="2842"/>
              <a:ext cx="21" cy="28"/>
            </a:xfrm>
            <a:custGeom>
              <a:avLst/>
              <a:gdLst/>
              <a:ahLst/>
              <a:cxnLst>
                <a:cxn ang="0">
                  <a:pos x="62" y="0"/>
                </a:cxn>
                <a:cxn ang="0">
                  <a:pos x="54" y="3"/>
                </a:cxn>
                <a:cxn ang="0">
                  <a:pos x="47" y="7"/>
                </a:cxn>
                <a:cxn ang="0">
                  <a:pos x="39" y="12"/>
                </a:cxn>
                <a:cxn ang="0">
                  <a:pos x="33" y="16"/>
                </a:cxn>
                <a:cxn ang="0">
                  <a:pos x="26" y="21"/>
                </a:cxn>
                <a:cxn ang="0">
                  <a:pos x="20" y="27"/>
                </a:cxn>
                <a:cxn ang="0">
                  <a:pos x="13" y="32"/>
                </a:cxn>
                <a:cxn ang="0">
                  <a:pos x="8" y="39"/>
                </a:cxn>
                <a:cxn ang="0">
                  <a:pos x="0" y="53"/>
                </a:cxn>
                <a:cxn ang="0">
                  <a:pos x="0" y="67"/>
                </a:cxn>
                <a:cxn ang="0">
                  <a:pos x="8" y="79"/>
                </a:cxn>
                <a:cxn ang="0">
                  <a:pos x="22" y="85"/>
                </a:cxn>
                <a:cxn ang="0">
                  <a:pos x="25" y="85"/>
                </a:cxn>
                <a:cxn ang="0">
                  <a:pos x="28" y="83"/>
                </a:cxn>
                <a:cxn ang="0">
                  <a:pos x="30" y="80"/>
                </a:cxn>
                <a:cxn ang="0">
                  <a:pos x="29" y="77"/>
                </a:cxn>
                <a:cxn ang="0">
                  <a:pos x="21" y="69"/>
                </a:cxn>
                <a:cxn ang="0">
                  <a:pos x="14" y="59"/>
                </a:cxn>
                <a:cxn ang="0">
                  <a:pos x="12" y="49"/>
                </a:cxn>
                <a:cxn ang="0">
                  <a:pos x="16" y="38"/>
                </a:cxn>
                <a:cxn ang="0">
                  <a:pos x="20" y="31"/>
                </a:cxn>
                <a:cxn ang="0">
                  <a:pos x="25" y="26"/>
                </a:cxn>
                <a:cxn ang="0">
                  <a:pos x="30" y="20"/>
                </a:cxn>
                <a:cxn ang="0">
                  <a:pos x="36" y="15"/>
                </a:cxn>
                <a:cxn ang="0">
                  <a:pos x="42" y="11"/>
                </a:cxn>
                <a:cxn ang="0">
                  <a:pos x="49" y="6"/>
                </a:cxn>
                <a:cxn ang="0">
                  <a:pos x="55" y="3"/>
                </a:cxn>
                <a:cxn ang="0">
                  <a:pos x="62" y="1"/>
                </a:cxn>
                <a:cxn ang="0">
                  <a:pos x="62" y="0"/>
                </a:cxn>
                <a:cxn ang="0">
                  <a:pos x="62" y="0"/>
                </a:cxn>
                <a:cxn ang="0">
                  <a:pos x="62" y="0"/>
                </a:cxn>
                <a:cxn ang="0">
                  <a:pos x="62" y="0"/>
                </a:cxn>
                <a:cxn ang="0">
                  <a:pos x="62" y="0"/>
                </a:cxn>
              </a:cxnLst>
              <a:rect l="0" t="0" r="r" b="b"/>
              <a:pathLst>
                <a:path w="62" h="85">
                  <a:moveTo>
                    <a:pt x="62" y="0"/>
                  </a:moveTo>
                  <a:lnTo>
                    <a:pt x="54" y="3"/>
                  </a:lnTo>
                  <a:lnTo>
                    <a:pt x="47" y="7"/>
                  </a:lnTo>
                  <a:lnTo>
                    <a:pt x="39" y="12"/>
                  </a:lnTo>
                  <a:lnTo>
                    <a:pt x="33" y="16"/>
                  </a:lnTo>
                  <a:lnTo>
                    <a:pt x="26" y="21"/>
                  </a:lnTo>
                  <a:lnTo>
                    <a:pt x="20" y="27"/>
                  </a:lnTo>
                  <a:lnTo>
                    <a:pt x="13" y="32"/>
                  </a:lnTo>
                  <a:lnTo>
                    <a:pt x="8" y="39"/>
                  </a:lnTo>
                  <a:lnTo>
                    <a:pt x="0" y="53"/>
                  </a:lnTo>
                  <a:lnTo>
                    <a:pt x="0" y="67"/>
                  </a:lnTo>
                  <a:lnTo>
                    <a:pt x="8" y="79"/>
                  </a:lnTo>
                  <a:lnTo>
                    <a:pt x="22" y="85"/>
                  </a:lnTo>
                  <a:lnTo>
                    <a:pt x="25" y="85"/>
                  </a:lnTo>
                  <a:lnTo>
                    <a:pt x="28" y="83"/>
                  </a:lnTo>
                  <a:lnTo>
                    <a:pt x="30" y="80"/>
                  </a:lnTo>
                  <a:lnTo>
                    <a:pt x="29" y="77"/>
                  </a:lnTo>
                  <a:lnTo>
                    <a:pt x="21" y="69"/>
                  </a:lnTo>
                  <a:lnTo>
                    <a:pt x="14" y="59"/>
                  </a:lnTo>
                  <a:lnTo>
                    <a:pt x="12" y="49"/>
                  </a:lnTo>
                  <a:lnTo>
                    <a:pt x="16" y="38"/>
                  </a:lnTo>
                  <a:lnTo>
                    <a:pt x="20" y="31"/>
                  </a:lnTo>
                  <a:lnTo>
                    <a:pt x="25" y="26"/>
                  </a:lnTo>
                  <a:lnTo>
                    <a:pt x="30" y="20"/>
                  </a:lnTo>
                  <a:lnTo>
                    <a:pt x="36" y="15"/>
                  </a:lnTo>
                  <a:lnTo>
                    <a:pt x="42" y="11"/>
                  </a:lnTo>
                  <a:lnTo>
                    <a:pt x="49" y="6"/>
                  </a:lnTo>
                  <a:lnTo>
                    <a:pt x="55" y="3"/>
                  </a:lnTo>
                  <a:lnTo>
                    <a:pt x="62" y="1"/>
                  </a:lnTo>
                  <a:lnTo>
                    <a:pt x="62" y="0"/>
                  </a:lnTo>
                  <a:lnTo>
                    <a:pt x="62" y="0"/>
                  </a:lnTo>
                  <a:lnTo>
                    <a:pt x="62" y="0"/>
                  </a:lnTo>
                  <a:lnTo>
                    <a:pt x="62" y="0"/>
                  </a:lnTo>
                  <a:lnTo>
                    <a:pt x="62" y="0"/>
                  </a:lnTo>
                  <a:close/>
                </a:path>
              </a:pathLst>
            </a:custGeom>
            <a:solidFill>
              <a:srgbClr val="000000"/>
            </a:solidFill>
            <a:ln w="9525">
              <a:noFill/>
              <a:round/>
              <a:headEnd/>
              <a:tailEnd/>
            </a:ln>
          </p:spPr>
          <p:txBody>
            <a:bodyPr/>
            <a:lstStyle/>
            <a:p>
              <a:endParaRPr lang="en-US"/>
            </a:p>
          </p:txBody>
        </p:sp>
        <p:sp>
          <p:nvSpPr>
            <p:cNvPr id="14386" name="Freeform 50"/>
            <p:cNvSpPr>
              <a:spLocks/>
            </p:cNvSpPr>
            <p:nvPr/>
          </p:nvSpPr>
          <p:spPr bwMode="auto">
            <a:xfrm>
              <a:off x="1040" y="2491"/>
              <a:ext cx="151" cy="311"/>
            </a:xfrm>
            <a:custGeom>
              <a:avLst/>
              <a:gdLst/>
              <a:ahLst/>
              <a:cxnLst>
                <a:cxn ang="0">
                  <a:pos x="123" y="906"/>
                </a:cxn>
                <a:cxn ang="0">
                  <a:pos x="165" y="842"/>
                </a:cxn>
                <a:cxn ang="0">
                  <a:pos x="179" y="772"/>
                </a:cxn>
                <a:cxn ang="0">
                  <a:pos x="172" y="698"/>
                </a:cxn>
                <a:cxn ang="0">
                  <a:pos x="148" y="620"/>
                </a:cxn>
                <a:cxn ang="0">
                  <a:pos x="117" y="544"/>
                </a:cxn>
                <a:cxn ang="0">
                  <a:pos x="85" y="469"/>
                </a:cxn>
                <a:cxn ang="0">
                  <a:pos x="56" y="398"/>
                </a:cxn>
                <a:cxn ang="0">
                  <a:pos x="36" y="321"/>
                </a:cxn>
                <a:cxn ang="0">
                  <a:pos x="26" y="230"/>
                </a:cxn>
                <a:cxn ang="0">
                  <a:pos x="38" y="139"/>
                </a:cxn>
                <a:cxn ang="0">
                  <a:pos x="81" y="64"/>
                </a:cxn>
                <a:cxn ang="0">
                  <a:pos x="128" y="29"/>
                </a:cxn>
                <a:cxn ang="0">
                  <a:pos x="149" y="19"/>
                </a:cxn>
                <a:cxn ang="0">
                  <a:pos x="171" y="14"/>
                </a:cxn>
                <a:cxn ang="0">
                  <a:pos x="195" y="12"/>
                </a:cxn>
                <a:cxn ang="0">
                  <a:pos x="218" y="11"/>
                </a:cxn>
                <a:cxn ang="0">
                  <a:pos x="242" y="13"/>
                </a:cxn>
                <a:cxn ang="0">
                  <a:pos x="265" y="17"/>
                </a:cxn>
                <a:cxn ang="0">
                  <a:pos x="287" y="21"/>
                </a:cxn>
                <a:cxn ang="0">
                  <a:pos x="321" y="32"/>
                </a:cxn>
                <a:cxn ang="0">
                  <a:pos x="364" y="55"/>
                </a:cxn>
                <a:cxn ang="0">
                  <a:pos x="401" y="83"/>
                </a:cxn>
                <a:cxn ang="0">
                  <a:pos x="435" y="115"/>
                </a:cxn>
                <a:cxn ang="0">
                  <a:pos x="451" y="133"/>
                </a:cxn>
                <a:cxn ang="0">
                  <a:pos x="452" y="133"/>
                </a:cxn>
                <a:cxn ang="0">
                  <a:pos x="440" y="116"/>
                </a:cxn>
                <a:cxn ang="0">
                  <a:pos x="414" y="86"/>
                </a:cxn>
                <a:cxn ang="0">
                  <a:pos x="384" y="59"/>
                </a:cxn>
                <a:cxn ang="0">
                  <a:pos x="352" y="38"/>
                </a:cxn>
                <a:cxn ang="0">
                  <a:pos x="316" y="20"/>
                </a:cxn>
                <a:cxn ang="0">
                  <a:pos x="279" y="7"/>
                </a:cxn>
                <a:cxn ang="0">
                  <a:pos x="240" y="1"/>
                </a:cxn>
                <a:cxn ang="0">
                  <a:pos x="200" y="0"/>
                </a:cxn>
                <a:cxn ang="0">
                  <a:pos x="161" y="5"/>
                </a:cxn>
                <a:cxn ang="0">
                  <a:pos x="127" y="15"/>
                </a:cxn>
                <a:cxn ang="0">
                  <a:pos x="98" y="31"/>
                </a:cxn>
                <a:cxn ang="0">
                  <a:pos x="72" y="52"/>
                </a:cxn>
                <a:cxn ang="0">
                  <a:pos x="50" y="76"/>
                </a:cxn>
                <a:cxn ang="0">
                  <a:pos x="33" y="106"/>
                </a:cxn>
                <a:cxn ang="0">
                  <a:pos x="19" y="137"/>
                </a:cxn>
                <a:cxn ang="0">
                  <a:pos x="8" y="171"/>
                </a:cxn>
                <a:cxn ang="0">
                  <a:pos x="0" y="236"/>
                </a:cxn>
                <a:cxn ang="0">
                  <a:pos x="7" y="326"/>
                </a:cxn>
                <a:cxn ang="0">
                  <a:pos x="31" y="413"/>
                </a:cxn>
                <a:cxn ang="0">
                  <a:pos x="66" y="497"/>
                </a:cxn>
                <a:cxn ang="0">
                  <a:pos x="108" y="585"/>
                </a:cxn>
                <a:cxn ang="0">
                  <a:pos x="149" y="689"/>
                </a:cxn>
                <a:cxn ang="0">
                  <a:pos x="163" y="796"/>
                </a:cxn>
                <a:cxn ang="0">
                  <a:pos x="131" y="894"/>
                </a:cxn>
                <a:cxn ang="0">
                  <a:pos x="89" y="935"/>
                </a:cxn>
                <a:cxn ang="0">
                  <a:pos x="90" y="935"/>
                </a:cxn>
                <a:cxn ang="0">
                  <a:pos x="90" y="935"/>
                </a:cxn>
              </a:cxnLst>
              <a:rect l="0" t="0" r="r" b="b"/>
              <a:pathLst>
                <a:path w="452" h="935">
                  <a:moveTo>
                    <a:pt x="90" y="935"/>
                  </a:moveTo>
                  <a:lnTo>
                    <a:pt x="123" y="906"/>
                  </a:lnTo>
                  <a:lnTo>
                    <a:pt x="149" y="875"/>
                  </a:lnTo>
                  <a:lnTo>
                    <a:pt x="165" y="842"/>
                  </a:lnTo>
                  <a:lnTo>
                    <a:pt x="176" y="808"/>
                  </a:lnTo>
                  <a:lnTo>
                    <a:pt x="179" y="772"/>
                  </a:lnTo>
                  <a:lnTo>
                    <a:pt x="178" y="734"/>
                  </a:lnTo>
                  <a:lnTo>
                    <a:pt x="172" y="698"/>
                  </a:lnTo>
                  <a:lnTo>
                    <a:pt x="162" y="659"/>
                  </a:lnTo>
                  <a:lnTo>
                    <a:pt x="148" y="620"/>
                  </a:lnTo>
                  <a:lnTo>
                    <a:pt x="134" y="582"/>
                  </a:lnTo>
                  <a:lnTo>
                    <a:pt x="117" y="544"/>
                  </a:lnTo>
                  <a:lnTo>
                    <a:pt x="101" y="506"/>
                  </a:lnTo>
                  <a:lnTo>
                    <a:pt x="85" y="469"/>
                  </a:lnTo>
                  <a:lnTo>
                    <a:pt x="70" y="432"/>
                  </a:lnTo>
                  <a:lnTo>
                    <a:pt x="56" y="398"/>
                  </a:lnTo>
                  <a:lnTo>
                    <a:pt x="46" y="364"/>
                  </a:lnTo>
                  <a:lnTo>
                    <a:pt x="36" y="321"/>
                  </a:lnTo>
                  <a:lnTo>
                    <a:pt x="30" y="276"/>
                  </a:lnTo>
                  <a:lnTo>
                    <a:pt x="26" y="230"/>
                  </a:lnTo>
                  <a:lnTo>
                    <a:pt x="30" y="183"/>
                  </a:lnTo>
                  <a:lnTo>
                    <a:pt x="38" y="139"/>
                  </a:lnTo>
                  <a:lnTo>
                    <a:pt x="56" y="99"/>
                  </a:lnTo>
                  <a:lnTo>
                    <a:pt x="81" y="64"/>
                  </a:lnTo>
                  <a:lnTo>
                    <a:pt x="117" y="34"/>
                  </a:lnTo>
                  <a:lnTo>
                    <a:pt x="128" y="29"/>
                  </a:lnTo>
                  <a:lnTo>
                    <a:pt x="137" y="24"/>
                  </a:lnTo>
                  <a:lnTo>
                    <a:pt x="149" y="19"/>
                  </a:lnTo>
                  <a:lnTo>
                    <a:pt x="160" y="16"/>
                  </a:lnTo>
                  <a:lnTo>
                    <a:pt x="171" y="14"/>
                  </a:lnTo>
                  <a:lnTo>
                    <a:pt x="183" y="13"/>
                  </a:lnTo>
                  <a:lnTo>
                    <a:pt x="195" y="12"/>
                  </a:lnTo>
                  <a:lnTo>
                    <a:pt x="206" y="11"/>
                  </a:lnTo>
                  <a:lnTo>
                    <a:pt x="218" y="11"/>
                  </a:lnTo>
                  <a:lnTo>
                    <a:pt x="230" y="12"/>
                  </a:lnTo>
                  <a:lnTo>
                    <a:pt x="242" y="13"/>
                  </a:lnTo>
                  <a:lnTo>
                    <a:pt x="253" y="15"/>
                  </a:lnTo>
                  <a:lnTo>
                    <a:pt x="265" y="17"/>
                  </a:lnTo>
                  <a:lnTo>
                    <a:pt x="276" y="19"/>
                  </a:lnTo>
                  <a:lnTo>
                    <a:pt x="287" y="21"/>
                  </a:lnTo>
                  <a:lnTo>
                    <a:pt x="298" y="25"/>
                  </a:lnTo>
                  <a:lnTo>
                    <a:pt x="321" y="32"/>
                  </a:lnTo>
                  <a:lnTo>
                    <a:pt x="343" y="43"/>
                  </a:lnTo>
                  <a:lnTo>
                    <a:pt x="364" y="55"/>
                  </a:lnTo>
                  <a:lnTo>
                    <a:pt x="383" y="69"/>
                  </a:lnTo>
                  <a:lnTo>
                    <a:pt x="401" y="83"/>
                  </a:lnTo>
                  <a:lnTo>
                    <a:pt x="419" y="99"/>
                  </a:lnTo>
                  <a:lnTo>
                    <a:pt x="435" y="115"/>
                  </a:lnTo>
                  <a:lnTo>
                    <a:pt x="451" y="133"/>
                  </a:lnTo>
                  <a:lnTo>
                    <a:pt x="451" y="133"/>
                  </a:lnTo>
                  <a:lnTo>
                    <a:pt x="452" y="133"/>
                  </a:lnTo>
                  <a:lnTo>
                    <a:pt x="452" y="133"/>
                  </a:lnTo>
                  <a:lnTo>
                    <a:pt x="452" y="133"/>
                  </a:lnTo>
                  <a:lnTo>
                    <a:pt x="440" y="116"/>
                  </a:lnTo>
                  <a:lnTo>
                    <a:pt x="427" y="100"/>
                  </a:lnTo>
                  <a:lnTo>
                    <a:pt x="414" y="86"/>
                  </a:lnTo>
                  <a:lnTo>
                    <a:pt x="399" y="72"/>
                  </a:lnTo>
                  <a:lnTo>
                    <a:pt x="384" y="59"/>
                  </a:lnTo>
                  <a:lnTo>
                    <a:pt x="368" y="47"/>
                  </a:lnTo>
                  <a:lnTo>
                    <a:pt x="352" y="38"/>
                  </a:lnTo>
                  <a:lnTo>
                    <a:pt x="335" y="28"/>
                  </a:lnTo>
                  <a:lnTo>
                    <a:pt x="316" y="20"/>
                  </a:lnTo>
                  <a:lnTo>
                    <a:pt x="298" y="13"/>
                  </a:lnTo>
                  <a:lnTo>
                    <a:pt x="279" y="7"/>
                  </a:lnTo>
                  <a:lnTo>
                    <a:pt x="259" y="4"/>
                  </a:lnTo>
                  <a:lnTo>
                    <a:pt x="240" y="1"/>
                  </a:lnTo>
                  <a:lnTo>
                    <a:pt x="220" y="0"/>
                  </a:lnTo>
                  <a:lnTo>
                    <a:pt x="200" y="0"/>
                  </a:lnTo>
                  <a:lnTo>
                    <a:pt x="179" y="2"/>
                  </a:lnTo>
                  <a:lnTo>
                    <a:pt x="161" y="5"/>
                  </a:lnTo>
                  <a:lnTo>
                    <a:pt x="143" y="10"/>
                  </a:lnTo>
                  <a:lnTo>
                    <a:pt x="127" y="15"/>
                  </a:lnTo>
                  <a:lnTo>
                    <a:pt x="112" y="23"/>
                  </a:lnTo>
                  <a:lnTo>
                    <a:pt x="98" y="31"/>
                  </a:lnTo>
                  <a:lnTo>
                    <a:pt x="84" y="41"/>
                  </a:lnTo>
                  <a:lnTo>
                    <a:pt x="72" y="52"/>
                  </a:lnTo>
                  <a:lnTo>
                    <a:pt x="60" y="64"/>
                  </a:lnTo>
                  <a:lnTo>
                    <a:pt x="50" y="76"/>
                  </a:lnTo>
                  <a:lnTo>
                    <a:pt x="40" y="90"/>
                  </a:lnTo>
                  <a:lnTo>
                    <a:pt x="33" y="106"/>
                  </a:lnTo>
                  <a:lnTo>
                    <a:pt x="25" y="121"/>
                  </a:lnTo>
                  <a:lnTo>
                    <a:pt x="19" y="137"/>
                  </a:lnTo>
                  <a:lnTo>
                    <a:pt x="14" y="154"/>
                  </a:lnTo>
                  <a:lnTo>
                    <a:pt x="8" y="171"/>
                  </a:lnTo>
                  <a:lnTo>
                    <a:pt x="5" y="190"/>
                  </a:lnTo>
                  <a:lnTo>
                    <a:pt x="0" y="236"/>
                  </a:lnTo>
                  <a:lnTo>
                    <a:pt x="1" y="281"/>
                  </a:lnTo>
                  <a:lnTo>
                    <a:pt x="7" y="326"/>
                  </a:lnTo>
                  <a:lnTo>
                    <a:pt x="17" y="370"/>
                  </a:lnTo>
                  <a:lnTo>
                    <a:pt x="31" y="413"/>
                  </a:lnTo>
                  <a:lnTo>
                    <a:pt x="47" y="455"/>
                  </a:lnTo>
                  <a:lnTo>
                    <a:pt x="66" y="497"/>
                  </a:lnTo>
                  <a:lnTo>
                    <a:pt x="86" y="537"/>
                  </a:lnTo>
                  <a:lnTo>
                    <a:pt x="108" y="585"/>
                  </a:lnTo>
                  <a:lnTo>
                    <a:pt x="131" y="635"/>
                  </a:lnTo>
                  <a:lnTo>
                    <a:pt x="149" y="689"/>
                  </a:lnTo>
                  <a:lnTo>
                    <a:pt x="161" y="743"/>
                  </a:lnTo>
                  <a:lnTo>
                    <a:pt x="163" y="796"/>
                  </a:lnTo>
                  <a:lnTo>
                    <a:pt x="155" y="847"/>
                  </a:lnTo>
                  <a:lnTo>
                    <a:pt x="131" y="894"/>
                  </a:lnTo>
                  <a:lnTo>
                    <a:pt x="89" y="935"/>
                  </a:lnTo>
                  <a:lnTo>
                    <a:pt x="89" y="935"/>
                  </a:lnTo>
                  <a:lnTo>
                    <a:pt x="90" y="935"/>
                  </a:lnTo>
                  <a:lnTo>
                    <a:pt x="90" y="935"/>
                  </a:lnTo>
                  <a:lnTo>
                    <a:pt x="90" y="935"/>
                  </a:lnTo>
                  <a:lnTo>
                    <a:pt x="90" y="935"/>
                  </a:lnTo>
                  <a:close/>
                </a:path>
              </a:pathLst>
            </a:custGeom>
            <a:solidFill>
              <a:srgbClr val="000000"/>
            </a:solidFill>
            <a:ln w="9525">
              <a:noFill/>
              <a:round/>
              <a:headEnd/>
              <a:tailEnd/>
            </a:ln>
          </p:spPr>
          <p:txBody>
            <a:bodyPr/>
            <a:lstStyle/>
            <a:p>
              <a:endParaRPr lang="en-US"/>
            </a:p>
          </p:txBody>
        </p:sp>
        <p:sp>
          <p:nvSpPr>
            <p:cNvPr id="14387" name="Freeform 51"/>
            <p:cNvSpPr>
              <a:spLocks/>
            </p:cNvSpPr>
            <p:nvPr/>
          </p:nvSpPr>
          <p:spPr bwMode="auto">
            <a:xfrm>
              <a:off x="1042" y="2520"/>
              <a:ext cx="150" cy="326"/>
            </a:xfrm>
            <a:custGeom>
              <a:avLst/>
              <a:gdLst/>
              <a:ahLst/>
              <a:cxnLst>
                <a:cxn ang="0">
                  <a:pos x="37" y="968"/>
                </a:cxn>
                <a:cxn ang="0">
                  <a:pos x="95" y="979"/>
                </a:cxn>
                <a:cxn ang="0">
                  <a:pos x="151" y="971"/>
                </a:cxn>
                <a:cxn ang="0">
                  <a:pos x="207" y="937"/>
                </a:cxn>
                <a:cxn ang="0">
                  <a:pos x="248" y="889"/>
                </a:cxn>
                <a:cxn ang="0">
                  <a:pos x="279" y="801"/>
                </a:cxn>
                <a:cxn ang="0">
                  <a:pos x="278" y="649"/>
                </a:cxn>
                <a:cxn ang="0">
                  <a:pos x="256" y="576"/>
                </a:cxn>
                <a:cxn ang="0">
                  <a:pos x="228" y="507"/>
                </a:cxn>
                <a:cxn ang="0">
                  <a:pos x="190" y="414"/>
                </a:cxn>
                <a:cxn ang="0">
                  <a:pos x="126" y="261"/>
                </a:cxn>
                <a:cxn ang="0">
                  <a:pos x="117" y="106"/>
                </a:cxn>
                <a:cxn ang="0">
                  <a:pos x="171" y="28"/>
                </a:cxn>
                <a:cxn ang="0">
                  <a:pos x="227" y="10"/>
                </a:cxn>
                <a:cxn ang="0">
                  <a:pos x="288" y="19"/>
                </a:cxn>
                <a:cxn ang="0">
                  <a:pos x="322" y="38"/>
                </a:cxn>
                <a:cxn ang="0">
                  <a:pos x="350" y="67"/>
                </a:cxn>
                <a:cxn ang="0">
                  <a:pos x="374" y="98"/>
                </a:cxn>
                <a:cxn ang="0">
                  <a:pos x="401" y="133"/>
                </a:cxn>
                <a:cxn ang="0">
                  <a:pos x="434" y="146"/>
                </a:cxn>
                <a:cxn ang="0">
                  <a:pos x="449" y="137"/>
                </a:cxn>
                <a:cxn ang="0">
                  <a:pos x="437" y="139"/>
                </a:cxn>
                <a:cxn ang="0">
                  <a:pos x="408" y="119"/>
                </a:cxn>
                <a:cxn ang="0">
                  <a:pos x="385" y="85"/>
                </a:cxn>
                <a:cxn ang="0">
                  <a:pos x="366" y="62"/>
                </a:cxn>
                <a:cxn ang="0">
                  <a:pos x="343" y="39"/>
                </a:cxn>
                <a:cxn ang="0">
                  <a:pos x="317" y="21"/>
                </a:cxn>
                <a:cxn ang="0">
                  <a:pos x="261" y="1"/>
                </a:cxn>
                <a:cxn ang="0">
                  <a:pos x="201" y="3"/>
                </a:cxn>
                <a:cxn ang="0">
                  <a:pos x="139" y="39"/>
                </a:cxn>
                <a:cxn ang="0">
                  <a:pos x="101" y="137"/>
                </a:cxn>
                <a:cxn ang="0">
                  <a:pos x="113" y="246"/>
                </a:cxn>
                <a:cxn ang="0">
                  <a:pos x="142" y="324"/>
                </a:cxn>
                <a:cxn ang="0">
                  <a:pos x="176" y="394"/>
                </a:cxn>
                <a:cxn ang="0">
                  <a:pos x="203" y="464"/>
                </a:cxn>
                <a:cxn ang="0">
                  <a:pos x="227" y="535"/>
                </a:cxn>
                <a:cxn ang="0">
                  <a:pos x="254" y="606"/>
                </a:cxn>
                <a:cxn ang="0">
                  <a:pos x="270" y="682"/>
                </a:cxn>
                <a:cxn ang="0">
                  <a:pos x="261" y="769"/>
                </a:cxn>
                <a:cxn ang="0">
                  <a:pos x="226" y="851"/>
                </a:cxn>
                <a:cxn ang="0">
                  <a:pos x="195" y="892"/>
                </a:cxn>
                <a:cxn ang="0">
                  <a:pos x="166" y="917"/>
                </a:cxn>
                <a:cxn ang="0">
                  <a:pos x="136" y="938"/>
                </a:cxn>
                <a:cxn ang="0">
                  <a:pos x="87" y="959"/>
                </a:cxn>
                <a:cxn ang="0">
                  <a:pos x="37" y="962"/>
                </a:cxn>
                <a:cxn ang="0">
                  <a:pos x="0" y="959"/>
                </a:cxn>
                <a:cxn ang="0">
                  <a:pos x="0" y="959"/>
                </a:cxn>
              </a:cxnLst>
              <a:rect l="0" t="0" r="r" b="b"/>
              <a:pathLst>
                <a:path w="449" h="980">
                  <a:moveTo>
                    <a:pt x="0" y="959"/>
                  </a:moveTo>
                  <a:lnTo>
                    <a:pt x="17" y="964"/>
                  </a:lnTo>
                  <a:lnTo>
                    <a:pt x="37" y="968"/>
                  </a:lnTo>
                  <a:lnTo>
                    <a:pt x="55" y="972"/>
                  </a:lnTo>
                  <a:lnTo>
                    <a:pt x="75" y="976"/>
                  </a:lnTo>
                  <a:lnTo>
                    <a:pt x="95" y="979"/>
                  </a:lnTo>
                  <a:lnTo>
                    <a:pt x="114" y="980"/>
                  </a:lnTo>
                  <a:lnTo>
                    <a:pt x="132" y="976"/>
                  </a:lnTo>
                  <a:lnTo>
                    <a:pt x="151" y="971"/>
                  </a:lnTo>
                  <a:lnTo>
                    <a:pt x="171" y="961"/>
                  </a:lnTo>
                  <a:lnTo>
                    <a:pt x="190" y="950"/>
                  </a:lnTo>
                  <a:lnTo>
                    <a:pt x="207" y="937"/>
                  </a:lnTo>
                  <a:lnTo>
                    <a:pt x="222" y="923"/>
                  </a:lnTo>
                  <a:lnTo>
                    <a:pt x="236" y="906"/>
                  </a:lnTo>
                  <a:lnTo>
                    <a:pt x="248" y="889"/>
                  </a:lnTo>
                  <a:lnTo>
                    <a:pt x="257" y="871"/>
                  </a:lnTo>
                  <a:lnTo>
                    <a:pt x="266" y="850"/>
                  </a:lnTo>
                  <a:lnTo>
                    <a:pt x="279" y="801"/>
                  </a:lnTo>
                  <a:lnTo>
                    <a:pt x="285" y="750"/>
                  </a:lnTo>
                  <a:lnTo>
                    <a:pt x="285" y="699"/>
                  </a:lnTo>
                  <a:lnTo>
                    <a:pt x="278" y="649"/>
                  </a:lnTo>
                  <a:lnTo>
                    <a:pt x="273" y="624"/>
                  </a:lnTo>
                  <a:lnTo>
                    <a:pt x="265" y="600"/>
                  </a:lnTo>
                  <a:lnTo>
                    <a:pt x="256" y="576"/>
                  </a:lnTo>
                  <a:lnTo>
                    <a:pt x="248" y="554"/>
                  </a:lnTo>
                  <a:lnTo>
                    <a:pt x="238" y="530"/>
                  </a:lnTo>
                  <a:lnTo>
                    <a:pt x="228" y="507"/>
                  </a:lnTo>
                  <a:lnTo>
                    <a:pt x="219" y="485"/>
                  </a:lnTo>
                  <a:lnTo>
                    <a:pt x="209" y="461"/>
                  </a:lnTo>
                  <a:lnTo>
                    <a:pt x="190" y="414"/>
                  </a:lnTo>
                  <a:lnTo>
                    <a:pt x="167" y="365"/>
                  </a:lnTo>
                  <a:lnTo>
                    <a:pt x="145" y="314"/>
                  </a:lnTo>
                  <a:lnTo>
                    <a:pt x="126" y="261"/>
                  </a:lnTo>
                  <a:lnTo>
                    <a:pt x="113" y="208"/>
                  </a:lnTo>
                  <a:lnTo>
                    <a:pt x="110" y="157"/>
                  </a:lnTo>
                  <a:lnTo>
                    <a:pt x="117" y="106"/>
                  </a:lnTo>
                  <a:lnTo>
                    <a:pt x="141" y="56"/>
                  </a:lnTo>
                  <a:lnTo>
                    <a:pt x="155" y="40"/>
                  </a:lnTo>
                  <a:lnTo>
                    <a:pt x="171" y="28"/>
                  </a:lnTo>
                  <a:lnTo>
                    <a:pt x="189" y="19"/>
                  </a:lnTo>
                  <a:lnTo>
                    <a:pt x="208" y="13"/>
                  </a:lnTo>
                  <a:lnTo>
                    <a:pt x="227" y="10"/>
                  </a:lnTo>
                  <a:lnTo>
                    <a:pt x="248" y="10"/>
                  </a:lnTo>
                  <a:lnTo>
                    <a:pt x="268" y="13"/>
                  </a:lnTo>
                  <a:lnTo>
                    <a:pt x="288" y="19"/>
                  </a:lnTo>
                  <a:lnTo>
                    <a:pt x="301" y="24"/>
                  </a:lnTo>
                  <a:lnTo>
                    <a:pt x="311" y="30"/>
                  </a:lnTo>
                  <a:lnTo>
                    <a:pt x="322" y="38"/>
                  </a:lnTo>
                  <a:lnTo>
                    <a:pt x="332" y="47"/>
                  </a:lnTo>
                  <a:lnTo>
                    <a:pt x="341" y="56"/>
                  </a:lnTo>
                  <a:lnTo>
                    <a:pt x="350" y="67"/>
                  </a:lnTo>
                  <a:lnTo>
                    <a:pt x="358" y="77"/>
                  </a:lnTo>
                  <a:lnTo>
                    <a:pt x="366" y="88"/>
                  </a:lnTo>
                  <a:lnTo>
                    <a:pt x="374" y="98"/>
                  </a:lnTo>
                  <a:lnTo>
                    <a:pt x="382" y="110"/>
                  </a:lnTo>
                  <a:lnTo>
                    <a:pt x="391" y="123"/>
                  </a:lnTo>
                  <a:lnTo>
                    <a:pt x="401" y="133"/>
                  </a:lnTo>
                  <a:lnTo>
                    <a:pt x="412" y="142"/>
                  </a:lnTo>
                  <a:lnTo>
                    <a:pt x="422" y="146"/>
                  </a:lnTo>
                  <a:lnTo>
                    <a:pt x="434" y="146"/>
                  </a:lnTo>
                  <a:lnTo>
                    <a:pt x="448" y="139"/>
                  </a:lnTo>
                  <a:lnTo>
                    <a:pt x="449" y="138"/>
                  </a:lnTo>
                  <a:lnTo>
                    <a:pt x="449" y="137"/>
                  </a:lnTo>
                  <a:lnTo>
                    <a:pt x="448" y="136"/>
                  </a:lnTo>
                  <a:lnTo>
                    <a:pt x="447" y="137"/>
                  </a:lnTo>
                  <a:lnTo>
                    <a:pt x="437" y="139"/>
                  </a:lnTo>
                  <a:lnTo>
                    <a:pt x="427" y="136"/>
                  </a:lnTo>
                  <a:lnTo>
                    <a:pt x="417" y="129"/>
                  </a:lnTo>
                  <a:lnTo>
                    <a:pt x="408" y="119"/>
                  </a:lnTo>
                  <a:lnTo>
                    <a:pt x="400" y="107"/>
                  </a:lnTo>
                  <a:lnTo>
                    <a:pt x="391" y="96"/>
                  </a:lnTo>
                  <a:lnTo>
                    <a:pt x="385" y="85"/>
                  </a:lnTo>
                  <a:lnTo>
                    <a:pt x="379" y="78"/>
                  </a:lnTo>
                  <a:lnTo>
                    <a:pt x="373" y="69"/>
                  </a:lnTo>
                  <a:lnTo>
                    <a:pt x="366" y="62"/>
                  </a:lnTo>
                  <a:lnTo>
                    <a:pt x="359" y="53"/>
                  </a:lnTo>
                  <a:lnTo>
                    <a:pt x="351" y="46"/>
                  </a:lnTo>
                  <a:lnTo>
                    <a:pt x="343" y="39"/>
                  </a:lnTo>
                  <a:lnTo>
                    <a:pt x="334" y="33"/>
                  </a:lnTo>
                  <a:lnTo>
                    <a:pt x="325" y="26"/>
                  </a:lnTo>
                  <a:lnTo>
                    <a:pt x="317" y="21"/>
                  </a:lnTo>
                  <a:lnTo>
                    <a:pt x="299" y="12"/>
                  </a:lnTo>
                  <a:lnTo>
                    <a:pt x="281" y="6"/>
                  </a:lnTo>
                  <a:lnTo>
                    <a:pt x="261" y="1"/>
                  </a:lnTo>
                  <a:lnTo>
                    <a:pt x="241" y="0"/>
                  </a:lnTo>
                  <a:lnTo>
                    <a:pt x="221" y="0"/>
                  </a:lnTo>
                  <a:lnTo>
                    <a:pt x="201" y="3"/>
                  </a:lnTo>
                  <a:lnTo>
                    <a:pt x="183" y="9"/>
                  </a:lnTo>
                  <a:lnTo>
                    <a:pt x="167" y="16"/>
                  </a:lnTo>
                  <a:lnTo>
                    <a:pt x="139" y="39"/>
                  </a:lnTo>
                  <a:lnTo>
                    <a:pt x="120" y="68"/>
                  </a:lnTo>
                  <a:lnTo>
                    <a:pt x="107" y="102"/>
                  </a:lnTo>
                  <a:lnTo>
                    <a:pt x="101" y="137"/>
                  </a:lnTo>
                  <a:lnTo>
                    <a:pt x="101" y="174"/>
                  </a:lnTo>
                  <a:lnTo>
                    <a:pt x="106" y="212"/>
                  </a:lnTo>
                  <a:lnTo>
                    <a:pt x="113" y="246"/>
                  </a:lnTo>
                  <a:lnTo>
                    <a:pt x="123" y="277"/>
                  </a:lnTo>
                  <a:lnTo>
                    <a:pt x="132" y="300"/>
                  </a:lnTo>
                  <a:lnTo>
                    <a:pt x="142" y="324"/>
                  </a:lnTo>
                  <a:lnTo>
                    <a:pt x="153" y="347"/>
                  </a:lnTo>
                  <a:lnTo>
                    <a:pt x="165" y="370"/>
                  </a:lnTo>
                  <a:lnTo>
                    <a:pt x="176" y="394"/>
                  </a:lnTo>
                  <a:lnTo>
                    <a:pt x="185" y="418"/>
                  </a:lnTo>
                  <a:lnTo>
                    <a:pt x="195" y="440"/>
                  </a:lnTo>
                  <a:lnTo>
                    <a:pt x="203" y="464"/>
                  </a:lnTo>
                  <a:lnTo>
                    <a:pt x="210" y="488"/>
                  </a:lnTo>
                  <a:lnTo>
                    <a:pt x="219" y="512"/>
                  </a:lnTo>
                  <a:lnTo>
                    <a:pt x="227" y="535"/>
                  </a:lnTo>
                  <a:lnTo>
                    <a:pt x="237" y="559"/>
                  </a:lnTo>
                  <a:lnTo>
                    <a:pt x="246" y="583"/>
                  </a:lnTo>
                  <a:lnTo>
                    <a:pt x="254" y="606"/>
                  </a:lnTo>
                  <a:lnTo>
                    <a:pt x="261" y="630"/>
                  </a:lnTo>
                  <a:lnTo>
                    <a:pt x="267" y="655"/>
                  </a:lnTo>
                  <a:lnTo>
                    <a:pt x="270" y="682"/>
                  </a:lnTo>
                  <a:lnTo>
                    <a:pt x="270" y="711"/>
                  </a:lnTo>
                  <a:lnTo>
                    <a:pt x="266" y="740"/>
                  </a:lnTo>
                  <a:lnTo>
                    <a:pt x="261" y="769"/>
                  </a:lnTo>
                  <a:lnTo>
                    <a:pt x="251" y="799"/>
                  </a:lnTo>
                  <a:lnTo>
                    <a:pt x="240" y="825"/>
                  </a:lnTo>
                  <a:lnTo>
                    <a:pt x="226" y="851"/>
                  </a:lnTo>
                  <a:lnTo>
                    <a:pt x="211" y="874"/>
                  </a:lnTo>
                  <a:lnTo>
                    <a:pt x="204" y="884"/>
                  </a:lnTo>
                  <a:lnTo>
                    <a:pt x="195" y="892"/>
                  </a:lnTo>
                  <a:lnTo>
                    <a:pt x="185" y="901"/>
                  </a:lnTo>
                  <a:lnTo>
                    <a:pt x="176" y="909"/>
                  </a:lnTo>
                  <a:lnTo>
                    <a:pt x="166" y="917"/>
                  </a:lnTo>
                  <a:lnTo>
                    <a:pt x="156" y="924"/>
                  </a:lnTo>
                  <a:lnTo>
                    <a:pt x="145" y="931"/>
                  </a:lnTo>
                  <a:lnTo>
                    <a:pt x="136" y="938"/>
                  </a:lnTo>
                  <a:lnTo>
                    <a:pt x="120" y="947"/>
                  </a:lnTo>
                  <a:lnTo>
                    <a:pt x="103" y="954"/>
                  </a:lnTo>
                  <a:lnTo>
                    <a:pt x="87" y="959"/>
                  </a:lnTo>
                  <a:lnTo>
                    <a:pt x="71" y="961"/>
                  </a:lnTo>
                  <a:lnTo>
                    <a:pt x="54" y="962"/>
                  </a:lnTo>
                  <a:lnTo>
                    <a:pt x="37" y="962"/>
                  </a:lnTo>
                  <a:lnTo>
                    <a:pt x="18" y="961"/>
                  </a:lnTo>
                  <a:lnTo>
                    <a:pt x="0" y="959"/>
                  </a:lnTo>
                  <a:lnTo>
                    <a:pt x="0" y="959"/>
                  </a:lnTo>
                  <a:lnTo>
                    <a:pt x="0" y="959"/>
                  </a:lnTo>
                  <a:lnTo>
                    <a:pt x="0" y="959"/>
                  </a:lnTo>
                  <a:lnTo>
                    <a:pt x="0" y="959"/>
                  </a:lnTo>
                  <a:lnTo>
                    <a:pt x="0" y="959"/>
                  </a:lnTo>
                  <a:close/>
                </a:path>
              </a:pathLst>
            </a:custGeom>
            <a:solidFill>
              <a:srgbClr val="000000"/>
            </a:solidFill>
            <a:ln w="9525">
              <a:noFill/>
              <a:round/>
              <a:headEnd/>
              <a:tailEnd/>
            </a:ln>
          </p:spPr>
          <p:txBody>
            <a:bodyPr/>
            <a:lstStyle/>
            <a:p>
              <a:endParaRPr lang="en-US"/>
            </a:p>
          </p:txBody>
        </p:sp>
        <p:sp>
          <p:nvSpPr>
            <p:cNvPr id="14388" name="Freeform 52"/>
            <p:cNvSpPr>
              <a:spLocks/>
            </p:cNvSpPr>
            <p:nvPr/>
          </p:nvSpPr>
          <p:spPr bwMode="auto">
            <a:xfrm>
              <a:off x="821" y="2624"/>
              <a:ext cx="7" cy="54"/>
            </a:xfrm>
            <a:custGeom>
              <a:avLst/>
              <a:gdLst/>
              <a:ahLst/>
              <a:cxnLst>
                <a:cxn ang="0">
                  <a:pos x="22" y="0"/>
                </a:cxn>
                <a:cxn ang="0">
                  <a:pos x="11" y="40"/>
                </a:cxn>
                <a:cxn ang="0">
                  <a:pos x="4" y="79"/>
                </a:cxn>
                <a:cxn ang="0">
                  <a:pos x="0" y="119"/>
                </a:cxn>
                <a:cxn ang="0">
                  <a:pos x="5" y="160"/>
                </a:cxn>
                <a:cxn ang="0">
                  <a:pos x="6" y="161"/>
                </a:cxn>
                <a:cxn ang="0">
                  <a:pos x="7" y="160"/>
                </a:cxn>
                <a:cxn ang="0">
                  <a:pos x="9" y="159"/>
                </a:cxn>
                <a:cxn ang="0">
                  <a:pos x="9" y="157"/>
                </a:cxn>
                <a:cxn ang="0">
                  <a:pos x="5" y="117"/>
                </a:cxn>
                <a:cxn ang="0">
                  <a:pos x="7" y="78"/>
                </a:cxn>
                <a:cxn ang="0">
                  <a:pos x="13" y="39"/>
                </a:cxn>
                <a:cxn ang="0">
                  <a:pos x="22" y="0"/>
                </a:cxn>
                <a:cxn ang="0">
                  <a:pos x="22" y="0"/>
                </a:cxn>
                <a:cxn ang="0">
                  <a:pos x="22" y="0"/>
                </a:cxn>
                <a:cxn ang="0">
                  <a:pos x="22" y="0"/>
                </a:cxn>
                <a:cxn ang="0">
                  <a:pos x="22" y="0"/>
                </a:cxn>
                <a:cxn ang="0">
                  <a:pos x="22" y="0"/>
                </a:cxn>
              </a:cxnLst>
              <a:rect l="0" t="0" r="r" b="b"/>
              <a:pathLst>
                <a:path w="22" h="161">
                  <a:moveTo>
                    <a:pt x="22" y="0"/>
                  </a:moveTo>
                  <a:lnTo>
                    <a:pt x="11" y="40"/>
                  </a:lnTo>
                  <a:lnTo>
                    <a:pt x="4" y="79"/>
                  </a:lnTo>
                  <a:lnTo>
                    <a:pt x="0" y="119"/>
                  </a:lnTo>
                  <a:lnTo>
                    <a:pt x="5" y="160"/>
                  </a:lnTo>
                  <a:lnTo>
                    <a:pt x="6" y="161"/>
                  </a:lnTo>
                  <a:lnTo>
                    <a:pt x="7" y="160"/>
                  </a:lnTo>
                  <a:lnTo>
                    <a:pt x="9" y="159"/>
                  </a:lnTo>
                  <a:lnTo>
                    <a:pt x="9" y="157"/>
                  </a:lnTo>
                  <a:lnTo>
                    <a:pt x="5" y="117"/>
                  </a:lnTo>
                  <a:lnTo>
                    <a:pt x="7" y="78"/>
                  </a:lnTo>
                  <a:lnTo>
                    <a:pt x="13" y="39"/>
                  </a:lnTo>
                  <a:lnTo>
                    <a:pt x="22" y="0"/>
                  </a:lnTo>
                  <a:lnTo>
                    <a:pt x="22" y="0"/>
                  </a:lnTo>
                  <a:lnTo>
                    <a:pt x="22" y="0"/>
                  </a:lnTo>
                  <a:lnTo>
                    <a:pt x="22" y="0"/>
                  </a:lnTo>
                  <a:lnTo>
                    <a:pt x="22" y="0"/>
                  </a:lnTo>
                  <a:lnTo>
                    <a:pt x="22" y="0"/>
                  </a:lnTo>
                  <a:close/>
                </a:path>
              </a:pathLst>
            </a:custGeom>
            <a:solidFill>
              <a:srgbClr val="000000"/>
            </a:solidFill>
            <a:ln w="9525">
              <a:noFill/>
              <a:round/>
              <a:headEnd/>
              <a:tailEnd/>
            </a:ln>
          </p:spPr>
          <p:txBody>
            <a:bodyPr/>
            <a:lstStyle/>
            <a:p>
              <a:endParaRPr lang="en-US"/>
            </a:p>
          </p:txBody>
        </p:sp>
        <p:sp>
          <p:nvSpPr>
            <p:cNvPr id="14389" name="Freeform 53"/>
            <p:cNvSpPr>
              <a:spLocks/>
            </p:cNvSpPr>
            <p:nvPr/>
          </p:nvSpPr>
          <p:spPr bwMode="auto">
            <a:xfrm>
              <a:off x="763" y="2729"/>
              <a:ext cx="23" cy="89"/>
            </a:xfrm>
            <a:custGeom>
              <a:avLst/>
              <a:gdLst/>
              <a:ahLst/>
              <a:cxnLst>
                <a:cxn ang="0">
                  <a:pos x="70" y="0"/>
                </a:cxn>
                <a:cxn ang="0">
                  <a:pos x="63" y="34"/>
                </a:cxn>
                <a:cxn ang="0">
                  <a:pos x="56" y="66"/>
                </a:cxn>
                <a:cxn ang="0">
                  <a:pos x="47" y="99"/>
                </a:cxn>
                <a:cxn ang="0">
                  <a:pos x="39" y="133"/>
                </a:cxn>
                <a:cxn ang="0">
                  <a:pos x="30" y="165"/>
                </a:cxn>
                <a:cxn ang="0">
                  <a:pos x="20" y="199"/>
                </a:cxn>
                <a:cxn ang="0">
                  <a:pos x="10" y="231"/>
                </a:cxn>
                <a:cxn ang="0">
                  <a:pos x="0" y="263"/>
                </a:cxn>
                <a:cxn ang="0">
                  <a:pos x="0" y="266"/>
                </a:cxn>
                <a:cxn ang="0">
                  <a:pos x="2" y="266"/>
                </a:cxn>
                <a:cxn ang="0">
                  <a:pos x="4" y="264"/>
                </a:cxn>
                <a:cxn ang="0">
                  <a:pos x="5" y="262"/>
                </a:cxn>
                <a:cxn ang="0">
                  <a:pos x="17" y="230"/>
                </a:cxn>
                <a:cxn ang="0">
                  <a:pos x="27" y="198"/>
                </a:cxn>
                <a:cxn ang="0">
                  <a:pos x="36" y="165"/>
                </a:cxn>
                <a:cxn ang="0">
                  <a:pos x="45" y="133"/>
                </a:cxn>
                <a:cxn ang="0">
                  <a:pos x="53" y="100"/>
                </a:cxn>
                <a:cxn ang="0">
                  <a:pos x="59" y="67"/>
                </a:cxn>
                <a:cxn ang="0">
                  <a:pos x="64" y="34"/>
                </a:cxn>
                <a:cxn ang="0">
                  <a:pos x="70" y="0"/>
                </a:cxn>
                <a:cxn ang="0">
                  <a:pos x="70" y="0"/>
                </a:cxn>
                <a:cxn ang="0">
                  <a:pos x="70" y="0"/>
                </a:cxn>
                <a:cxn ang="0">
                  <a:pos x="70" y="0"/>
                </a:cxn>
                <a:cxn ang="0">
                  <a:pos x="70" y="0"/>
                </a:cxn>
                <a:cxn ang="0">
                  <a:pos x="70" y="0"/>
                </a:cxn>
              </a:cxnLst>
              <a:rect l="0" t="0" r="r" b="b"/>
              <a:pathLst>
                <a:path w="70" h="266">
                  <a:moveTo>
                    <a:pt x="70" y="0"/>
                  </a:moveTo>
                  <a:lnTo>
                    <a:pt x="63" y="34"/>
                  </a:lnTo>
                  <a:lnTo>
                    <a:pt x="56" y="66"/>
                  </a:lnTo>
                  <a:lnTo>
                    <a:pt x="47" y="99"/>
                  </a:lnTo>
                  <a:lnTo>
                    <a:pt x="39" y="133"/>
                  </a:lnTo>
                  <a:lnTo>
                    <a:pt x="30" y="165"/>
                  </a:lnTo>
                  <a:lnTo>
                    <a:pt x="20" y="199"/>
                  </a:lnTo>
                  <a:lnTo>
                    <a:pt x="10" y="231"/>
                  </a:lnTo>
                  <a:lnTo>
                    <a:pt x="0" y="263"/>
                  </a:lnTo>
                  <a:lnTo>
                    <a:pt x="0" y="266"/>
                  </a:lnTo>
                  <a:lnTo>
                    <a:pt x="2" y="266"/>
                  </a:lnTo>
                  <a:lnTo>
                    <a:pt x="4" y="264"/>
                  </a:lnTo>
                  <a:lnTo>
                    <a:pt x="5" y="262"/>
                  </a:lnTo>
                  <a:lnTo>
                    <a:pt x="17" y="230"/>
                  </a:lnTo>
                  <a:lnTo>
                    <a:pt x="27" y="198"/>
                  </a:lnTo>
                  <a:lnTo>
                    <a:pt x="36" y="165"/>
                  </a:lnTo>
                  <a:lnTo>
                    <a:pt x="45" y="133"/>
                  </a:lnTo>
                  <a:lnTo>
                    <a:pt x="53" y="100"/>
                  </a:lnTo>
                  <a:lnTo>
                    <a:pt x="59" y="67"/>
                  </a:lnTo>
                  <a:lnTo>
                    <a:pt x="64" y="34"/>
                  </a:lnTo>
                  <a:lnTo>
                    <a:pt x="70" y="0"/>
                  </a:lnTo>
                  <a:lnTo>
                    <a:pt x="70" y="0"/>
                  </a:lnTo>
                  <a:lnTo>
                    <a:pt x="70" y="0"/>
                  </a:lnTo>
                  <a:lnTo>
                    <a:pt x="70" y="0"/>
                  </a:lnTo>
                  <a:lnTo>
                    <a:pt x="70" y="0"/>
                  </a:lnTo>
                  <a:lnTo>
                    <a:pt x="70" y="0"/>
                  </a:lnTo>
                  <a:close/>
                </a:path>
              </a:pathLst>
            </a:custGeom>
            <a:solidFill>
              <a:srgbClr val="000000"/>
            </a:solidFill>
            <a:ln w="9525">
              <a:noFill/>
              <a:round/>
              <a:headEnd/>
              <a:tailEnd/>
            </a:ln>
          </p:spPr>
          <p:txBody>
            <a:bodyPr/>
            <a:lstStyle/>
            <a:p>
              <a:endParaRPr lang="en-US"/>
            </a:p>
          </p:txBody>
        </p:sp>
        <p:sp>
          <p:nvSpPr>
            <p:cNvPr id="14390" name="Freeform 54"/>
            <p:cNvSpPr>
              <a:spLocks/>
            </p:cNvSpPr>
            <p:nvPr/>
          </p:nvSpPr>
          <p:spPr bwMode="auto">
            <a:xfrm>
              <a:off x="770" y="2753"/>
              <a:ext cx="56" cy="106"/>
            </a:xfrm>
            <a:custGeom>
              <a:avLst/>
              <a:gdLst/>
              <a:ahLst/>
              <a:cxnLst>
                <a:cxn ang="0">
                  <a:pos x="167" y="0"/>
                </a:cxn>
                <a:cxn ang="0">
                  <a:pos x="156" y="19"/>
                </a:cxn>
                <a:cxn ang="0">
                  <a:pos x="145" y="37"/>
                </a:cxn>
                <a:cxn ang="0">
                  <a:pos x="133" y="55"/>
                </a:cxn>
                <a:cxn ang="0">
                  <a:pos x="122" y="74"/>
                </a:cxn>
                <a:cxn ang="0">
                  <a:pos x="110" y="92"/>
                </a:cxn>
                <a:cxn ang="0">
                  <a:pos x="101" y="112"/>
                </a:cxn>
                <a:cxn ang="0">
                  <a:pos x="91" y="131"/>
                </a:cxn>
                <a:cxn ang="0">
                  <a:pos x="82" y="150"/>
                </a:cxn>
                <a:cxn ang="0">
                  <a:pos x="75" y="171"/>
                </a:cxn>
                <a:cxn ang="0">
                  <a:pos x="67" y="191"/>
                </a:cxn>
                <a:cxn ang="0">
                  <a:pos x="60" y="212"/>
                </a:cxn>
                <a:cxn ang="0">
                  <a:pos x="52" y="232"/>
                </a:cxn>
                <a:cxn ang="0">
                  <a:pos x="47" y="244"/>
                </a:cxn>
                <a:cxn ang="0">
                  <a:pos x="41" y="254"/>
                </a:cxn>
                <a:cxn ang="0">
                  <a:pos x="35" y="265"/>
                </a:cxn>
                <a:cxn ang="0">
                  <a:pos x="28" y="274"/>
                </a:cxn>
                <a:cxn ang="0">
                  <a:pos x="22" y="284"/>
                </a:cxn>
                <a:cxn ang="0">
                  <a:pos x="15" y="295"/>
                </a:cxn>
                <a:cxn ang="0">
                  <a:pos x="8" y="305"/>
                </a:cxn>
                <a:cxn ang="0">
                  <a:pos x="1" y="315"/>
                </a:cxn>
                <a:cxn ang="0">
                  <a:pos x="0" y="316"/>
                </a:cxn>
                <a:cxn ang="0">
                  <a:pos x="1" y="318"/>
                </a:cxn>
                <a:cxn ang="0">
                  <a:pos x="3" y="318"/>
                </a:cxn>
                <a:cxn ang="0">
                  <a:pos x="4" y="316"/>
                </a:cxn>
                <a:cxn ang="0">
                  <a:pos x="10" y="308"/>
                </a:cxn>
                <a:cxn ang="0">
                  <a:pos x="17" y="300"/>
                </a:cxn>
                <a:cxn ang="0">
                  <a:pos x="23" y="294"/>
                </a:cxn>
                <a:cxn ang="0">
                  <a:pos x="31" y="286"/>
                </a:cxn>
                <a:cxn ang="0">
                  <a:pos x="38" y="279"/>
                </a:cxn>
                <a:cxn ang="0">
                  <a:pos x="45" y="272"/>
                </a:cxn>
                <a:cxn ang="0">
                  <a:pos x="51" y="265"/>
                </a:cxn>
                <a:cxn ang="0">
                  <a:pos x="57" y="256"/>
                </a:cxn>
                <a:cxn ang="0">
                  <a:pos x="68" y="240"/>
                </a:cxn>
                <a:cxn ang="0">
                  <a:pos x="77" y="223"/>
                </a:cxn>
                <a:cxn ang="0">
                  <a:pos x="83" y="205"/>
                </a:cxn>
                <a:cxn ang="0">
                  <a:pos x="89" y="187"/>
                </a:cxn>
                <a:cxn ang="0">
                  <a:pos x="96" y="162"/>
                </a:cxn>
                <a:cxn ang="0">
                  <a:pos x="105" y="138"/>
                </a:cxn>
                <a:cxn ang="0">
                  <a:pos x="114" y="115"/>
                </a:cxn>
                <a:cxn ang="0">
                  <a:pos x="122" y="91"/>
                </a:cxn>
                <a:cxn ang="0">
                  <a:pos x="133" y="67"/>
                </a:cxn>
                <a:cxn ang="0">
                  <a:pos x="144" y="45"/>
                </a:cxn>
                <a:cxn ang="0">
                  <a:pos x="156" y="22"/>
                </a:cxn>
                <a:cxn ang="0">
                  <a:pos x="168" y="0"/>
                </a:cxn>
                <a:cxn ang="0">
                  <a:pos x="168" y="0"/>
                </a:cxn>
                <a:cxn ang="0">
                  <a:pos x="168" y="0"/>
                </a:cxn>
                <a:cxn ang="0">
                  <a:pos x="167" y="0"/>
                </a:cxn>
                <a:cxn ang="0">
                  <a:pos x="167" y="0"/>
                </a:cxn>
                <a:cxn ang="0">
                  <a:pos x="167" y="0"/>
                </a:cxn>
              </a:cxnLst>
              <a:rect l="0" t="0" r="r" b="b"/>
              <a:pathLst>
                <a:path w="168" h="318">
                  <a:moveTo>
                    <a:pt x="167" y="0"/>
                  </a:moveTo>
                  <a:lnTo>
                    <a:pt x="156" y="19"/>
                  </a:lnTo>
                  <a:lnTo>
                    <a:pt x="145" y="37"/>
                  </a:lnTo>
                  <a:lnTo>
                    <a:pt x="133" y="55"/>
                  </a:lnTo>
                  <a:lnTo>
                    <a:pt x="122" y="74"/>
                  </a:lnTo>
                  <a:lnTo>
                    <a:pt x="110" y="92"/>
                  </a:lnTo>
                  <a:lnTo>
                    <a:pt x="101" y="112"/>
                  </a:lnTo>
                  <a:lnTo>
                    <a:pt x="91" y="131"/>
                  </a:lnTo>
                  <a:lnTo>
                    <a:pt x="82" y="150"/>
                  </a:lnTo>
                  <a:lnTo>
                    <a:pt x="75" y="171"/>
                  </a:lnTo>
                  <a:lnTo>
                    <a:pt x="67" y="191"/>
                  </a:lnTo>
                  <a:lnTo>
                    <a:pt x="60" y="212"/>
                  </a:lnTo>
                  <a:lnTo>
                    <a:pt x="52" y="232"/>
                  </a:lnTo>
                  <a:lnTo>
                    <a:pt x="47" y="244"/>
                  </a:lnTo>
                  <a:lnTo>
                    <a:pt x="41" y="254"/>
                  </a:lnTo>
                  <a:lnTo>
                    <a:pt x="35" y="265"/>
                  </a:lnTo>
                  <a:lnTo>
                    <a:pt x="28" y="274"/>
                  </a:lnTo>
                  <a:lnTo>
                    <a:pt x="22" y="284"/>
                  </a:lnTo>
                  <a:lnTo>
                    <a:pt x="15" y="295"/>
                  </a:lnTo>
                  <a:lnTo>
                    <a:pt x="8" y="305"/>
                  </a:lnTo>
                  <a:lnTo>
                    <a:pt x="1" y="315"/>
                  </a:lnTo>
                  <a:lnTo>
                    <a:pt x="0" y="316"/>
                  </a:lnTo>
                  <a:lnTo>
                    <a:pt x="1" y="318"/>
                  </a:lnTo>
                  <a:lnTo>
                    <a:pt x="3" y="318"/>
                  </a:lnTo>
                  <a:lnTo>
                    <a:pt x="4" y="316"/>
                  </a:lnTo>
                  <a:lnTo>
                    <a:pt x="10" y="308"/>
                  </a:lnTo>
                  <a:lnTo>
                    <a:pt x="17" y="300"/>
                  </a:lnTo>
                  <a:lnTo>
                    <a:pt x="23" y="294"/>
                  </a:lnTo>
                  <a:lnTo>
                    <a:pt x="31" y="286"/>
                  </a:lnTo>
                  <a:lnTo>
                    <a:pt x="38" y="279"/>
                  </a:lnTo>
                  <a:lnTo>
                    <a:pt x="45" y="272"/>
                  </a:lnTo>
                  <a:lnTo>
                    <a:pt x="51" y="265"/>
                  </a:lnTo>
                  <a:lnTo>
                    <a:pt x="57" y="256"/>
                  </a:lnTo>
                  <a:lnTo>
                    <a:pt x="68" y="240"/>
                  </a:lnTo>
                  <a:lnTo>
                    <a:pt x="77" y="223"/>
                  </a:lnTo>
                  <a:lnTo>
                    <a:pt x="83" y="205"/>
                  </a:lnTo>
                  <a:lnTo>
                    <a:pt x="89" y="187"/>
                  </a:lnTo>
                  <a:lnTo>
                    <a:pt x="96" y="162"/>
                  </a:lnTo>
                  <a:lnTo>
                    <a:pt x="105" y="138"/>
                  </a:lnTo>
                  <a:lnTo>
                    <a:pt x="114" y="115"/>
                  </a:lnTo>
                  <a:lnTo>
                    <a:pt x="122" y="91"/>
                  </a:lnTo>
                  <a:lnTo>
                    <a:pt x="133" y="67"/>
                  </a:lnTo>
                  <a:lnTo>
                    <a:pt x="144" y="45"/>
                  </a:lnTo>
                  <a:lnTo>
                    <a:pt x="156" y="22"/>
                  </a:lnTo>
                  <a:lnTo>
                    <a:pt x="168" y="0"/>
                  </a:lnTo>
                  <a:lnTo>
                    <a:pt x="168" y="0"/>
                  </a:lnTo>
                  <a:lnTo>
                    <a:pt x="168" y="0"/>
                  </a:lnTo>
                  <a:lnTo>
                    <a:pt x="167" y="0"/>
                  </a:lnTo>
                  <a:lnTo>
                    <a:pt x="167" y="0"/>
                  </a:lnTo>
                  <a:lnTo>
                    <a:pt x="167" y="0"/>
                  </a:lnTo>
                  <a:close/>
                </a:path>
              </a:pathLst>
            </a:custGeom>
            <a:solidFill>
              <a:srgbClr val="000000"/>
            </a:solidFill>
            <a:ln w="9525">
              <a:noFill/>
              <a:round/>
              <a:headEnd/>
              <a:tailEnd/>
            </a:ln>
          </p:spPr>
          <p:txBody>
            <a:bodyPr/>
            <a:lstStyle/>
            <a:p>
              <a:endParaRPr lang="en-US"/>
            </a:p>
          </p:txBody>
        </p:sp>
        <p:sp>
          <p:nvSpPr>
            <p:cNvPr id="14391" name="Freeform 55"/>
            <p:cNvSpPr>
              <a:spLocks/>
            </p:cNvSpPr>
            <p:nvPr/>
          </p:nvSpPr>
          <p:spPr bwMode="auto">
            <a:xfrm>
              <a:off x="704" y="2827"/>
              <a:ext cx="53" cy="40"/>
            </a:xfrm>
            <a:custGeom>
              <a:avLst/>
              <a:gdLst/>
              <a:ahLst/>
              <a:cxnLst>
                <a:cxn ang="0">
                  <a:pos x="160" y="2"/>
                </a:cxn>
                <a:cxn ang="0">
                  <a:pos x="153" y="10"/>
                </a:cxn>
                <a:cxn ang="0">
                  <a:pos x="147" y="19"/>
                </a:cxn>
                <a:cxn ang="0">
                  <a:pos x="139" y="26"/>
                </a:cxn>
                <a:cxn ang="0">
                  <a:pos x="132" y="32"/>
                </a:cxn>
                <a:cxn ang="0">
                  <a:pos x="123" y="37"/>
                </a:cxn>
                <a:cxn ang="0">
                  <a:pos x="113" y="40"/>
                </a:cxn>
                <a:cxn ang="0">
                  <a:pos x="104" y="43"/>
                </a:cxn>
                <a:cxn ang="0">
                  <a:pos x="92" y="43"/>
                </a:cxn>
                <a:cxn ang="0">
                  <a:pos x="87" y="43"/>
                </a:cxn>
                <a:cxn ang="0">
                  <a:pos x="83" y="41"/>
                </a:cxn>
                <a:cxn ang="0">
                  <a:pos x="79" y="41"/>
                </a:cxn>
                <a:cxn ang="0">
                  <a:pos x="74" y="40"/>
                </a:cxn>
                <a:cxn ang="0">
                  <a:pos x="70" y="40"/>
                </a:cxn>
                <a:cxn ang="0">
                  <a:pos x="66" y="41"/>
                </a:cxn>
                <a:cxn ang="0">
                  <a:pos x="63" y="41"/>
                </a:cxn>
                <a:cxn ang="0">
                  <a:pos x="58" y="44"/>
                </a:cxn>
                <a:cxn ang="0">
                  <a:pos x="48" y="50"/>
                </a:cxn>
                <a:cxn ang="0">
                  <a:pos x="39" y="58"/>
                </a:cxn>
                <a:cxn ang="0">
                  <a:pos x="31" y="67"/>
                </a:cxn>
                <a:cxn ang="0">
                  <a:pos x="25" y="76"/>
                </a:cxn>
                <a:cxn ang="0">
                  <a:pos x="18" y="87"/>
                </a:cxn>
                <a:cxn ang="0">
                  <a:pos x="12" y="96"/>
                </a:cxn>
                <a:cxn ang="0">
                  <a:pos x="7" y="107"/>
                </a:cxn>
                <a:cxn ang="0">
                  <a:pos x="0" y="118"/>
                </a:cxn>
                <a:cxn ang="0">
                  <a:pos x="0" y="119"/>
                </a:cxn>
                <a:cxn ang="0">
                  <a:pos x="1" y="120"/>
                </a:cxn>
                <a:cxn ang="0">
                  <a:pos x="2" y="120"/>
                </a:cxn>
                <a:cxn ang="0">
                  <a:pos x="3" y="119"/>
                </a:cxn>
                <a:cxn ang="0">
                  <a:pos x="8" y="113"/>
                </a:cxn>
                <a:cxn ang="0">
                  <a:pos x="13" y="105"/>
                </a:cxn>
                <a:cxn ang="0">
                  <a:pos x="17" y="99"/>
                </a:cxn>
                <a:cxn ang="0">
                  <a:pos x="23" y="92"/>
                </a:cxn>
                <a:cxn ang="0">
                  <a:pos x="27" y="86"/>
                </a:cxn>
                <a:cxn ang="0">
                  <a:pos x="32" y="79"/>
                </a:cxn>
                <a:cxn ang="0">
                  <a:pos x="37" y="73"/>
                </a:cxn>
                <a:cxn ang="0">
                  <a:pos x="42" y="66"/>
                </a:cxn>
                <a:cxn ang="0">
                  <a:pos x="49" y="61"/>
                </a:cxn>
                <a:cxn ang="0">
                  <a:pos x="57" y="58"/>
                </a:cxn>
                <a:cxn ang="0">
                  <a:pos x="66" y="55"/>
                </a:cxn>
                <a:cxn ang="0">
                  <a:pos x="74" y="55"/>
                </a:cxn>
                <a:cxn ang="0">
                  <a:pos x="84" y="57"/>
                </a:cxn>
                <a:cxn ang="0">
                  <a:pos x="94" y="57"/>
                </a:cxn>
                <a:cxn ang="0">
                  <a:pos x="103" y="58"/>
                </a:cxn>
                <a:cxn ang="0">
                  <a:pos x="111" y="57"/>
                </a:cxn>
                <a:cxn ang="0">
                  <a:pos x="122" y="54"/>
                </a:cxn>
                <a:cxn ang="0">
                  <a:pos x="129" y="50"/>
                </a:cxn>
                <a:cxn ang="0">
                  <a:pos x="137" y="44"/>
                </a:cxn>
                <a:cxn ang="0">
                  <a:pos x="142" y="36"/>
                </a:cxn>
                <a:cxn ang="0">
                  <a:pos x="147" y="27"/>
                </a:cxn>
                <a:cxn ang="0">
                  <a:pos x="151" y="19"/>
                </a:cxn>
                <a:cxn ang="0">
                  <a:pos x="155" y="10"/>
                </a:cxn>
                <a:cxn ang="0">
                  <a:pos x="160" y="2"/>
                </a:cxn>
                <a:cxn ang="0">
                  <a:pos x="160" y="0"/>
                </a:cxn>
                <a:cxn ang="0">
                  <a:pos x="160" y="0"/>
                </a:cxn>
                <a:cxn ang="0">
                  <a:pos x="160" y="0"/>
                </a:cxn>
                <a:cxn ang="0">
                  <a:pos x="160" y="2"/>
                </a:cxn>
                <a:cxn ang="0">
                  <a:pos x="160" y="2"/>
                </a:cxn>
              </a:cxnLst>
              <a:rect l="0" t="0" r="r" b="b"/>
              <a:pathLst>
                <a:path w="160" h="120">
                  <a:moveTo>
                    <a:pt x="160" y="2"/>
                  </a:moveTo>
                  <a:lnTo>
                    <a:pt x="153" y="10"/>
                  </a:lnTo>
                  <a:lnTo>
                    <a:pt x="147" y="19"/>
                  </a:lnTo>
                  <a:lnTo>
                    <a:pt x="139" y="26"/>
                  </a:lnTo>
                  <a:lnTo>
                    <a:pt x="132" y="32"/>
                  </a:lnTo>
                  <a:lnTo>
                    <a:pt x="123" y="37"/>
                  </a:lnTo>
                  <a:lnTo>
                    <a:pt x="113" y="40"/>
                  </a:lnTo>
                  <a:lnTo>
                    <a:pt x="104" y="43"/>
                  </a:lnTo>
                  <a:lnTo>
                    <a:pt x="92" y="43"/>
                  </a:lnTo>
                  <a:lnTo>
                    <a:pt x="87" y="43"/>
                  </a:lnTo>
                  <a:lnTo>
                    <a:pt x="83" y="41"/>
                  </a:lnTo>
                  <a:lnTo>
                    <a:pt x="79" y="41"/>
                  </a:lnTo>
                  <a:lnTo>
                    <a:pt x="74" y="40"/>
                  </a:lnTo>
                  <a:lnTo>
                    <a:pt x="70" y="40"/>
                  </a:lnTo>
                  <a:lnTo>
                    <a:pt x="66" y="41"/>
                  </a:lnTo>
                  <a:lnTo>
                    <a:pt x="63" y="41"/>
                  </a:lnTo>
                  <a:lnTo>
                    <a:pt x="58" y="44"/>
                  </a:lnTo>
                  <a:lnTo>
                    <a:pt x="48" y="50"/>
                  </a:lnTo>
                  <a:lnTo>
                    <a:pt x="39" y="58"/>
                  </a:lnTo>
                  <a:lnTo>
                    <a:pt x="31" y="67"/>
                  </a:lnTo>
                  <a:lnTo>
                    <a:pt x="25" y="76"/>
                  </a:lnTo>
                  <a:lnTo>
                    <a:pt x="18" y="87"/>
                  </a:lnTo>
                  <a:lnTo>
                    <a:pt x="12" y="96"/>
                  </a:lnTo>
                  <a:lnTo>
                    <a:pt x="7" y="107"/>
                  </a:lnTo>
                  <a:lnTo>
                    <a:pt x="0" y="118"/>
                  </a:lnTo>
                  <a:lnTo>
                    <a:pt x="0" y="119"/>
                  </a:lnTo>
                  <a:lnTo>
                    <a:pt x="1" y="120"/>
                  </a:lnTo>
                  <a:lnTo>
                    <a:pt x="2" y="120"/>
                  </a:lnTo>
                  <a:lnTo>
                    <a:pt x="3" y="119"/>
                  </a:lnTo>
                  <a:lnTo>
                    <a:pt x="8" y="113"/>
                  </a:lnTo>
                  <a:lnTo>
                    <a:pt x="13" y="105"/>
                  </a:lnTo>
                  <a:lnTo>
                    <a:pt x="17" y="99"/>
                  </a:lnTo>
                  <a:lnTo>
                    <a:pt x="23" y="92"/>
                  </a:lnTo>
                  <a:lnTo>
                    <a:pt x="27" y="86"/>
                  </a:lnTo>
                  <a:lnTo>
                    <a:pt x="32" y="79"/>
                  </a:lnTo>
                  <a:lnTo>
                    <a:pt x="37" y="73"/>
                  </a:lnTo>
                  <a:lnTo>
                    <a:pt x="42" y="66"/>
                  </a:lnTo>
                  <a:lnTo>
                    <a:pt x="49" y="61"/>
                  </a:lnTo>
                  <a:lnTo>
                    <a:pt x="57" y="58"/>
                  </a:lnTo>
                  <a:lnTo>
                    <a:pt x="66" y="55"/>
                  </a:lnTo>
                  <a:lnTo>
                    <a:pt x="74" y="55"/>
                  </a:lnTo>
                  <a:lnTo>
                    <a:pt x="84" y="57"/>
                  </a:lnTo>
                  <a:lnTo>
                    <a:pt x="94" y="57"/>
                  </a:lnTo>
                  <a:lnTo>
                    <a:pt x="103" y="58"/>
                  </a:lnTo>
                  <a:lnTo>
                    <a:pt x="111" y="57"/>
                  </a:lnTo>
                  <a:lnTo>
                    <a:pt x="122" y="54"/>
                  </a:lnTo>
                  <a:lnTo>
                    <a:pt x="129" y="50"/>
                  </a:lnTo>
                  <a:lnTo>
                    <a:pt x="137" y="44"/>
                  </a:lnTo>
                  <a:lnTo>
                    <a:pt x="142" y="36"/>
                  </a:lnTo>
                  <a:lnTo>
                    <a:pt x="147" y="27"/>
                  </a:lnTo>
                  <a:lnTo>
                    <a:pt x="151" y="19"/>
                  </a:lnTo>
                  <a:lnTo>
                    <a:pt x="155" y="10"/>
                  </a:lnTo>
                  <a:lnTo>
                    <a:pt x="160" y="2"/>
                  </a:lnTo>
                  <a:lnTo>
                    <a:pt x="160" y="0"/>
                  </a:lnTo>
                  <a:lnTo>
                    <a:pt x="160" y="0"/>
                  </a:lnTo>
                  <a:lnTo>
                    <a:pt x="160" y="0"/>
                  </a:lnTo>
                  <a:lnTo>
                    <a:pt x="160" y="2"/>
                  </a:lnTo>
                  <a:lnTo>
                    <a:pt x="160" y="2"/>
                  </a:lnTo>
                  <a:close/>
                </a:path>
              </a:pathLst>
            </a:custGeom>
            <a:solidFill>
              <a:srgbClr val="000000"/>
            </a:solidFill>
            <a:ln w="9525">
              <a:noFill/>
              <a:round/>
              <a:headEnd/>
              <a:tailEnd/>
            </a:ln>
          </p:spPr>
          <p:txBody>
            <a:bodyPr/>
            <a:lstStyle/>
            <a:p>
              <a:endParaRPr lang="en-US"/>
            </a:p>
          </p:txBody>
        </p:sp>
        <p:sp>
          <p:nvSpPr>
            <p:cNvPr id="14392" name="Freeform 56"/>
            <p:cNvSpPr>
              <a:spLocks/>
            </p:cNvSpPr>
            <p:nvPr/>
          </p:nvSpPr>
          <p:spPr bwMode="auto">
            <a:xfrm>
              <a:off x="710" y="2845"/>
              <a:ext cx="30" cy="27"/>
            </a:xfrm>
            <a:custGeom>
              <a:avLst/>
              <a:gdLst/>
              <a:ahLst/>
              <a:cxnLst>
                <a:cxn ang="0">
                  <a:pos x="3" y="79"/>
                </a:cxn>
                <a:cxn ang="0">
                  <a:pos x="11" y="68"/>
                </a:cxn>
                <a:cxn ang="0">
                  <a:pos x="20" y="57"/>
                </a:cxn>
                <a:cxn ang="0">
                  <a:pos x="28" y="46"/>
                </a:cxn>
                <a:cxn ang="0">
                  <a:pos x="37" y="36"/>
                </a:cxn>
                <a:cxn ang="0">
                  <a:pos x="47" y="27"/>
                </a:cxn>
                <a:cxn ang="0">
                  <a:pos x="58" y="19"/>
                </a:cxn>
                <a:cxn ang="0">
                  <a:pos x="70" y="12"/>
                </a:cxn>
                <a:cxn ang="0">
                  <a:pos x="84" y="7"/>
                </a:cxn>
                <a:cxn ang="0">
                  <a:pos x="86" y="6"/>
                </a:cxn>
                <a:cxn ang="0">
                  <a:pos x="88" y="4"/>
                </a:cxn>
                <a:cxn ang="0">
                  <a:pos x="89" y="2"/>
                </a:cxn>
                <a:cxn ang="0">
                  <a:pos x="87" y="0"/>
                </a:cxn>
                <a:cxn ang="0">
                  <a:pos x="71" y="0"/>
                </a:cxn>
                <a:cxn ang="0">
                  <a:pos x="57" y="5"/>
                </a:cxn>
                <a:cxn ang="0">
                  <a:pos x="44" y="13"/>
                </a:cxn>
                <a:cxn ang="0">
                  <a:pos x="33" y="25"/>
                </a:cxn>
                <a:cxn ang="0">
                  <a:pos x="23" y="38"/>
                </a:cxn>
                <a:cxn ang="0">
                  <a:pos x="15" y="52"/>
                </a:cxn>
                <a:cxn ang="0">
                  <a:pos x="7" y="66"/>
                </a:cxn>
                <a:cxn ang="0">
                  <a:pos x="0" y="79"/>
                </a:cxn>
                <a:cxn ang="0">
                  <a:pos x="0" y="80"/>
                </a:cxn>
                <a:cxn ang="0">
                  <a:pos x="1" y="80"/>
                </a:cxn>
                <a:cxn ang="0">
                  <a:pos x="2" y="80"/>
                </a:cxn>
                <a:cxn ang="0">
                  <a:pos x="3" y="79"/>
                </a:cxn>
                <a:cxn ang="0">
                  <a:pos x="3" y="79"/>
                </a:cxn>
              </a:cxnLst>
              <a:rect l="0" t="0" r="r" b="b"/>
              <a:pathLst>
                <a:path w="89" h="80">
                  <a:moveTo>
                    <a:pt x="3" y="79"/>
                  </a:moveTo>
                  <a:lnTo>
                    <a:pt x="11" y="68"/>
                  </a:lnTo>
                  <a:lnTo>
                    <a:pt x="20" y="57"/>
                  </a:lnTo>
                  <a:lnTo>
                    <a:pt x="28" y="46"/>
                  </a:lnTo>
                  <a:lnTo>
                    <a:pt x="37" y="36"/>
                  </a:lnTo>
                  <a:lnTo>
                    <a:pt x="47" y="27"/>
                  </a:lnTo>
                  <a:lnTo>
                    <a:pt x="58" y="19"/>
                  </a:lnTo>
                  <a:lnTo>
                    <a:pt x="70" y="12"/>
                  </a:lnTo>
                  <a:lnTo>
                    <a:pt x="84" y="7"/>
                  </a:lnTo>
                  <a:lnTo>
                    <a:pt x="86" y="6"/>
                  </a:lnTo>
                  <a:lnTo>
                    <a:pt x="88" y="4"/>
                  </a:lnTo>
                  <a:lnTo>
                    <a:pt x="89" y="2"/>
                  </a:lnTo>
                  <a:lnTo>
                    <a:pt x="87" y="0"/>
                  </a:lnTo>
                  <a:lnTo>
                    <a:pt x="71" y="0"/>
                  </a:lnTo>
                  <a:lnTo>
                    <a:pt x="57" y="5"/>
                  </a:lnTo>
                  <a:lnTo>
                    <a:pt x="44" y="13"/>
                  </a:lnTo>
                  <a:lnTo>
                    <a:pt x="33" y="25"/>
                  </a:lnTo>
                  <a:lnTo>
                    <a:pt x="23" y="38"/>
                  </a:lnTo>
                  <a:lnTo>
                    <a:pt x="15" y="52"/>
                  </a:lnTo>
                  <a:lnTo>
                    <a:pt x="7" y="66"/>
                  </a:lnTo>
                  <a:lnTo>
                    <a:pt x="0" y="79"/>
                  </a:lnTo>
                  <a:lnTo>
                    <a:pt x="0" y="80"/>
                  </a:lnTo>
                  <a:lnTo>
                    <a:pt x="1" y="80"/>
                  </a:lnTo>
                  <a:lnTo>
                    <a:pt x="2" y="80"/>
                  </a:lnTo>
                  <a:lnTo>
                    <a:pt x="3" y="79"/>
                  </a:lnTo>
                  <a:lnTo>
                    <a:pt x="3" y="79"/>
                  </a:lnTo>
                  <a:close/>
                </a:path>
              </a:pathLst>
            </a:custGeom>
            <a:solidFill>
              <a:srgbClr val="000000"/>
            </a:solidFill>
            <a:ln w="9525">
              <a:noFill/>
              <a:round/>
              <a:headEnd/>
              <a:tailEnd/>
            </a:ln>
          </p:spPr>
          <p:txBody>
            <a:bodyPr/>
            <a:lstStyle/>
            <a:p>
              <a:endParaRPr lang="en-US"/>
            </a:p>
          </p:txBody>
        </p:sp>
        <p:sp>
          <p:nvSpPr>
            <p:cNvPr id="14393" name="Freeform 57"/>
            <p:cNvSpPr>
              <a:spLocks/>
            </p:cNvSpPr>
            <p:nvPr/>
          </p:nvSpPr>
          <p:spPr bwMode="auto">
            <a:xfrm>
              <a:off x="726" y="2851"/>
              <a:ext cx="23" cy="23"/>
            </a:xfrm>
            <a:custGeom>
              <a:avLst/>
              <a:gdLst/>
              <a:ahLst/>
              <a:cxnLst>
                <a:cxn ang="0">
                  <a:pos x="1" y="70"/>
                </a:cxn>
                <a:cxn ang="0">
                  <a:pos x="4" y="60"/>
                </a:cxn>
                <a:cxn ang="0">
                  <a:pos x="10" y="49"/>
                </a:cxn>
                <a:cxn ang="0">
                  <a:pos x="17" y="40"/>
                </a:cxn>
                <a:cxn ang="0">
                  <a:pos x="26" y="30"/>
                </a:cxn>
                <a:cxn ang="0">
                  <a:pos x="36" y="21"/>
                </a:cxn>
                <a:cxn ang="0">
                  <a:pos x="46" y="14"/>
                </a:cxn>
                <a:cxn ang="0">
                  <a:pos x="57" y="7"/>
                </a:cxn>
                <a:cxn ang="0">
                  <a:pos x="68" y="3"/>
                </a:cxn>
                <a:cxn ang="0">
                  <a:pos x="69" y="3"/>
                </a:cxn>
                <a:cxn ang="0">
                  <a:pos x="69" y="1"/>
                </a:cxn>
                <a:cxn ang="0">
                  <a:pos x="69" y="0"/>
                </a:cxn>
                <a:cxn ang="0">
                  <a:pos x="68" y="0"/>
                </a:cxn>
                <a:cxn ang="0">
                  <a:pos x="56" y="4"/>
                </a:cxn>
                <a:cxn ang="0">
                  <a:pos x="44" y="9"/>
                </a:cxn>
                <a:cxn ang="0">
                  <a:pos x="32" y="16"/>
                </a:cxn>
                <a:cxn ang="0">
                  <a:pos x="23" y="25"/>
                </a:cxn>
                <a:cxn ang="0">
                  <a:pos x="13" y="34"/>
                </a:cxn>
                <a:cxn ang="0">
                  <a:pos x="6" y="45"/>
                </a:cxn>
                <a:cxn ang="0">
                  <a:pos x="2" y="57"/>
                </a:cxn>
                <a:cxn ang="0">
                  <a:pos x="0" y="70"/>
                </a:cxn>
                <a:cxn ang="0">
                  <a:pos x="0" y="70"/>
                </a:cxn>
                <a:cxn ang="0">
                  <a:pos x="1" y="70"/>
                </a:cxn>
                <a:cxn ang="0">
                  <a:pos x="1" y="70"/>
                </a:cxn>
                <a:cxn ang="0">
                  <a:pos x="1" y="70"/>
                </a:cxn>
                <a:cxn ang="0">
                  <a:pos x="1" y="70"/>
                </a:cxn>
              </a:cxnLst>
              <a:rect l="0" t="0" r="r" b="b"/>
              <a:pathLst>
                <a:path w="69" h="70">
                  <a:moveTo>
                    <a:pt x="1" y="70"/>
                  </a:moveTo>
                  <a:lnTo>
                    <a:pt x="4" y="60"/>
                  </a:lnTo>
                  <a:lnTo>
                    <a:pt x="10" y="49"/>
                  </a:lnTo>
                  <a:lnTo>
                    <a:pt x="17" y="40"/>
                  </a:lnTo>
                  <a:lnTo>
                    <a:pt x="26" y="30"/>
                  </a:lnTo>
                  <a:lnTo>
                    <a:pt x="36" y="21"/>
                  </a:lnTo>
                  <a:lnTo>
                    <a:pt x="46" y="14"/>
                  </a:lnTo>
                  <a:lnTo>
                    <a:pt x="57" y="7"/>
                  </a:lnTo>
                  <a:lnTo>
                    <a:pt x="68" y="3"/>
                  </a:lnTo>
                  <a:lnTo>
                    <a:pt x="69" y="3"/>
                  </a:lnTo>
                  <a:lnTo>
                    <a:pt x="69" y="1"/>
                  </a:lnTo>
                  <a:lnTo>
                    <a:pt x="69" y="0"/>
                  </a:lnTo>
                  <a:lnTo>
                    <a:pt x="68" y="0"/>
                  </a:lnTo>
                  <a:lnTo>
                    <a:pt x="56" y="4"/>
                  </a:lnTo>
                  <a:lnTo>
                    <a:pt x="44" y="9"/>
                  </a:lnTo>
                  <a:lnTo>
                    <a:pt x="32" y="16"/>
                  </a:lnTo>
                  <a:lnTo>
                    <a:pt x="23" y="25"/>
                  </a:lnTo>
                  <a:lnTo>
                    <a:pt x="13" y="34"/>
                  </a:lnTo>
                  <a:lnTo>
                    <a:pt x="6" y="45"/>
                  </a:lnTo>
                  <a:lnTo>
                    <a:pt x="2" y="57"/>
                  </a:lnTo>
                  <a:lnTo>
                    <a:pt x="0" y="70"/>
                  </a:lnTo>
                  <a:lnTo>
                    <a:pt x="0" y="70"/>
                  </a:lnTo>
                  <a:lnTo>
                    <a:pt x="1" y="70"/>
                  </a:lnTo>
                  <a:lnTo>
                    <a:pt x="1" y="70"/>
                  </a:lnTo>
                  <a:lnTo>
                    <a:pt x="1" y="70"/>
                  </a:lnTo>
                  <a:lnTo>
                    <a:pt x="1" y="70"/>
                  </a:lnTo>
                  <a:close/>
                </a:path>
              </a:pathLst>
            </a:custGeom>
            <a:solidFill>
              <a:srgbClr val="000000"/>
            </a:solidFill>
            <a:ln w="9525">
              <a:noFill/>
              <a:round/>
              <a:headEnd/>
              <a:tailEnd/>
            </a:ln>
          </p:spPr>
          <p:txBody>
            <a:bodyPr/>
            <a:lstStyle/>
            <a:p>
              <a:endParaRPr lang="en-US"/>
            </a:p>
          </p:txBody>
        </p:sp>
        <p:sp>
          <p:nvSpPr>
            <p:cNvPr id="14394" name="Freeform 58"/>
            <p:cNvSpPr>
              <a:spLocks/>
            </p:cNvSpPr>
            <p:nvPr/>
          </p:nvSpPr>
          <p:spPr bwMode="auto">
            <a:xfrm>
              <a:off x="700" y="2867"/>
              <a:ext cx="32" cy="10"/>
            </a:xfrm>
            <a:custGeom>
              <a:avLst/>
              <a:gdLst/>
              <a:ahLst/>
              <a:cxnLst>
                <a:cxn ang="0">
                  <a:pos x="0" y="1"/>
                </a:cxn>
                <a:cxn ang="0">
                  <a:pos x="11" y="8"/>
                </a:cxn>
                <a:cxn ang="0">
                  <a:pos x="21" y="13"/>
                </a:cxn>
                <a:cxn ang="0">
                  <a:pos x="33" y="19"/>
                </a:cxn>
                <a:cxn ang="0">
                  <a:pos x="44" y="22"/>
                </a:cxn>
                <a:cxn ang="0">
                  <a:pos x="55" y="25"/>
                </a:cxn>
                <a:cxn ang="0">
                  <a:pos x="67" y="27"/>
                </a:cxn>
                <a:cxn ang="0">
                  <a:pos x="79" y="28"/>
                </a:cxn>
                <a:cxn ang="0">
                  <a:pos x="91" y="29"/>
                </a:cxn>
                <a:cxn ang="0">
                  <a:pos x="93" y="28"/>
                </a:cxn>
                <a:cxn ang="0">
                  <a:pos x="95" y="26"/>
                </a:cxn>
                <a:cxn ang="0">
                  <a:pos x="95" y="24"/>
                </a:cxn>
                <a:cxn ang="0">
                  <a:pos x="94" y="23"/>
                </a:cxn>
                <a:cxn ang="0">
                  <a:pos x="82" y="21"/>
                </a:cxn>
                <a:cxn ang="0">
                  <a:pos x="70" y="19"/>
                </a:cxn>
                <a:cxn ang="0">
                  <a:pos x="59" y="16"/>
                </a:cxn>
                <a:cxn ang="0">
                  <a:pos x="47" y="14"/>
                </a:cxn>
                <a:cxn ang="0">
                  <a:pos x="35" y="12"/>
                </a:cxn>
                <a:cxn ang="0">
                  <a:pos x="23" y="9"/>
                </a:cxn>
                <a:cxn ang="0">
                  <a:pos x="12" y="5"/>
                </a:cxn>
                <a:cxn ang="0">
                  <a:pos x="0" y="0"/>
                </a:cxn>
                <a:cxn ang="0">
                  <a:pos x="0" y="0"/>
                </a:cxn>
                <a:cxn ang="0">
                  <a:pos x="0" y="0"/>
                </a:cxn>
                <a:cxn ang="0">
                  <a:pos x="0" y="1"/>
                </a:cxn>
                <a:cxn ang="0">
                  <a:pos x="0" y="1"/>
                </a:cxn>
                <a:cxn ang="0">
                  <a:pos x="0" y="1"/>
                </a:cxn>
              </a:cxnLst>
              <a:rect l="0" t="0" r="r" b="b"/>
              <a:pathLst>
                <a:path w="95" h="29">
                  <a:moveTo>
                    <a:pt x="0" y="1"/>
                  </a:moveTo>
                  <a:lnTo>
                    <a:pt x="11" y="8"/>
                  </a:lnTo>
                  <a:lnTo>
                    <a:pt x="21" y="13"/>
                  </a:lnTo>
                  <a:lnTo>
                    <a:pt x="33" y="19"/>
                  </a:lnTo>
                  <a:lnTo>
                    <a:pt x="44" y="22"/>
                  </a:lnTo>
                  <a:lnTo>
                    <a:pt x="55" y="25"/>
                  </a:lnTo>
                  <a:lnTo>
                    <a:pt x="67" y="27"/>
                  </a:lnTo>
                  <a:lnTo>
                    <a:pt x="79" y="28"/>
                  </a:lnTo>
                  <a:lnTo>
                    <a:pt x="91" y="29"/>
                  </a:lnTo>
                  <a:lnTo>
                    <a:pt x="93" y="28"/>
                  </a:lnTo>
                  <a:lnTo>
                    <a:pt x="95" y="26"/>
                  </a:lnTo>
                  <a:lnTo>
                    <a:pt x="95" y="24"/>
                  </a:lnTo>
                  <a:lnTo>
                    <a:pt x="94" y="23"/>
                  </a:lnTo>
                  <a:lnTo>
                    <a:pt x="82" y="21"/>
                  </a:lnTo>
                  <a:lnTo>
                    <a:pt x="70" y="19"/>
                  </a:lnTo>
                  <a:lnTo>
                    <a:pt x="59" y="16"/>
                  </a:lnTo>
                  <a:lnTo>
                    <a:pt x="47" y="14"/>
                  </a:lnTo>
                  <a:lnTo>
                    <a:pt x="35" y="12"/>
                  </a:lnTo>
                  <a:lnTo>
                    <a:pt x="23" y="9"/>
                  </a:lnTo>
                  <a:lnTo>
                    <a:pt x="12" y="5"/>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95" name="Freeform 59"/>
            <p:cNvSpPr>
              <a:spLocks/>
            </p:cNvSpPr>
            <p:nvPr/>
          </p:nvSpPr>
          <p:spPr bwMode="auto">
            <a:xfrm>
              <a:off x="731" y="2844"/>
              <a:ext cx="19" cy="11"/>
            </a:xfrm>
            <a:custGeom>
              <a:avLst/>
              <a:gdLst/>
              <a:ahLst/>
              <a:cxnLst>
                <a:cxn ang="0">
                  <a:pos x="0" y="1"/>
                </a:cxn>
                <a:cxn ang="0">
                  <a:pos x="8" y="5"/>
                </a:cxn>
                <a:cxn ang="0">
                  <a:pos x="15" y="8"/>
                </a:cxn>
                <a:cxn ang="0">
                  <a:pos x="22" y="11"/>
                </a:cxn>
                <a:cxn ang="0">
                  <a:pos x="29" y="14"/>
                </a:cxn>
                <a:cxn ang="0">
                  <a:pos x="37" y="18"/>
                </a:cxn>
                <a:cxn ang="0">
                  <a:pos x="44" y="22"/>
                </a:cxn>
                <a:cxn ang="0">
                  <a:pos x="51" y="26"/>
                </a:cxn>
                <a:cxn ang="0">
                  <a:pos x="57" y="31"/>
                </a:cxn>
                <a:cxn ang="0">
                  <a:pos x="57" y="31"/>
                </a:cxn>
                <a:cxn ang="0">
                  <a:pos x="58" y="29"/>
                </a:cxn>
                <a:cxn ang="0">
                  <a:pos x="58" y="29"/>
                </a:cxn>
                <a:cxn ang="0">
                  <a:pos x="58" y="28"/>
                </a:cxn>
                <a:cxn ang="0">
                  <a:pos x="52" y="24"/>
                </a:cxn>
                <a:cxn ang="0">
                  <a:pos x="44" y="20"/>
                </a:cxn>
                <a:cxn ang="0">
                  <a:pos x="38" y="17"/>
                </a:cxn>
                <a:cxn ang="0">
                  <a:pos x="30" y="12"/>
                </a:cxn>
                <a:cxn ang="0">
                  <a:pos x="23" y="10"/>
                </a:cxn>
                <a:cxn ang="0">
                  <a:pos x="15" y="7"/>
                </a:cxn>
                <a:cxn ang="0">
                  <a:pos x="8" y="4"/>
                </a:cxn>
                <a:cxn ang="0">
                  <a:pos x="0" y="0"/>
                </a:cxn>
                <a:cxn ang="0">
                  <a:pos x="0" y="0"/>
                </a:cxn>
                <a:cxn ang="0">
                  <a:pos x="0" y="0"/>
                </a:cxn>
                <a:cxn ang="0">
                  <a:pos x="0" y="1"/>
                </a:cxn>
                <a:cxn ang="0">
                  <a:pos x="0" y="1"/>
                </a:cxn>
                <a:cxn ang="0">
                  <a:pos x="0" y="1"/>
                </a:cxn>
              </a:cxnLst>
              <a:rect l="0" t="0" r="r" b="b"/>
              <a:pathLst>
                <a:path w="58" h="31">
                  <a:moveTo>
                    <a:pt x="0" y="1"/>
                  </a:moveTo>
                  <a:lnTo>
                    <a:pt x="8" y="5"/>
                  </a:lnTo>
                  <a:lnTo>
                    <a:pt x="15" y="8"/>
                  </a:lnTo>
                  <a:lnTo>
                    <a:pt x="22" y="11"/>
                  </a:lnTo>
                  <a:lnTo>
                    <a:pt x="29" y="14"/>
                  </a:lnTo>
                  <a:lnTo>
                    <a:pt x="37" y="18"/>
                  </a:lnTo>
                  <a:lnTo>
                    <a:pt x="44" y="22"/>
                  </a:lnTo>
                  <a:lnTo>
                    <a:pt x="51" y="26"/>
                  </a:lnTo>
                  <a:lnTo>
                    <a:pt x="57" y="31"/>
                  </a:lnTo>
                  <a:lnTo>
                    <a:pt x="57" y="31"/>
                  </a:lnTo>
                  <a:lnTo>
                    <a:pt x="58" y="29"/>
                  </a:lnTo>
                  <a:lnTo>
                    <a:pt x="58" y="29"/>
                  </a:lnTo>
                  <a:lnTo>
                    <a:pt x="58" y="28"/>
                  </a:lnTo>
                  <a:lnTo>
                    <a:pt x="52" y="24"/>
                  </a:lnTo>
                  <a:lnTo>
                    <a:pt x="44" y="20"/>
                  </a:lnTo>
                  <a:lnTo>
                    <a:pt x="38" y="17"/>
                  </a:lnTo>
                  <a:lnTo>
                    <a:pt x="30" y="12"/>
                  </a:lnTo>
                  <a:lnTo>
                    <a:pt x="23" y="10"/>
                  </a:lnTo>
                  <a:lnTo>
                    <a:pt x="15" y="7"/>
                  </a:lnTo>
                  <a:lnTo>
                    <a:pt x="8" y="4"/>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396" name="Freeform 60"/>
            <p:cNvSpPr>
              <a:spLocks/>
            </p:cNvSpPr>
            <p:nvPr/>
          </p:nvSpPr>
          <p:spPr bwMode="auto">
            <a:xfrm>
              <a:off x="709" y="2669"/>
              <a:ext cx="49" cy="186"/>
            </a:xfrm>
            <a:custGeom>
              <a:avLst/>
              <a:gdLst/>
              <a:ahLst/>
              <a:cxnLst>
                <a:cxn ang="0">
                  <a:pos x="78" y="16"/>
                </a:cxn>
                <a:cxn ang="0">
                  <a:pos x="91" y="48"/>
                </a:cxn>
                <a:cxn ang="0">
                  <a:pos x="103" y="83"/>
                </a:cxn>
                <a:cxn ang="0">
                  <a:pos x="114" y="116"/>
                </a:cxn>
                <a:cxn ang="0">
                  <a:pos x="128" y="181"/>
                </a:cxn>
                <a:cxn ang="0">
                  <a:pos x="123" y="273"/>
                </a:cxn>
                <a:cxn ang="0">
                  <a:pos x="110" y="339"/>
                </a:cxn>
                <a:cxn ang="0">
                  <a:pos x="102" y="374"/>
                </a:cxn>
                <a:cxn ang="0">
                  <a:pos x="93" y="411"/>
                </a:cxn>
                <a:cxn ang="0">
                  <a:pos x="84" y="446"/>
                </a:cxn>
                <a:cxn ang="0">
                  <a:pos x="78" y="478"/>
                </a:cxn>
                <a:cxn ang="0">
                  <a:pos x="67" y="499"/>
                </a:cxn>
                <a:cxn ang="0">
                  <a:pos x="52" y="515"/>
                </a:cxn>
                <a:cxn ang="0">
                  <a:pos x="32" y="529"/>
                </a:cxn>
                <a:cxn ang="0">
                  <a:pos x="14" y="540"/>
                </a:cxn>
                <a:cxn ang="0">
                  <a:pos x="5" y="551"/>
                </a:cxn>
                <a:cxn ang="0">
                  <a:pos x="0" y="559"/>
                </a:cxn>
                <a:cxn ang="0">
                  <a:pos x="1" y="559"/>
                </a:cxn>
                <a:cxn ang="0">
                  <a:pos x="10" y="549"/>
                </a:cxn>
                <a:cxn ang="0">
                  <a:pos x="26" y="538"/>
                </a:cxn>
                <a:cxn ang="0">
                  <a:pos x="45" y="531"/>
                </a:cxn>
                <a:cxn ang="0">
                  <a:pos x="62" y="521"/>
                </a:cxn>
                <a:cxn ang="0">
                  <a:pos x="76" y="506"/>
                </a:cxn>
                <a:cxn ang="0">
                  <a:pos x="86" y="486"/>
                </a:cxn>
                <a:cxn ang="0">
                  <a:pos x="95" y="453"/>
                </a:cxn>
                <a:cxn ang="0">
                  <a:pos x="103" y="410"/>
                </a:cxn>
                <a:cxn ang="0">
                  <a:pos x="109" y="371"/>
                </a:cxn>
                <a:cxn ang="0">
                  <a:pos x="119" y="335"/>
                </a:cxn>
                <a:cxn ang="0">
                  <a:pos x="129" y="296"/>
                </a:cxn>
                <a:cxn ang="0">
                  <a:pos x="138" y="251"/>
                </a:cxn>
                <a:cxn ang="0">
                  <a:pos x="145" y="205"/>
                </a:cxn>
                <a:cxn ang="0">
                  <a:pos x="143" y="159"/>
                </a:cxn>
                <a:cxn ang="0">
                  <a:pos x="133" y="118"/>
                </a:cxn>
                <a:cxn ang="0">
                  <a:pos x="118" y="83"/>
                </a:cxn>
                <a:cxn ang="0">
                  <a:pos x="101" y="49"/>
                </a:cxn>
                <a:cxn ang="0">
                  <a:pos x="81" y="16"/>
                </a:cxn>
                <a:cxn ang="0">
                  <a:pos x="72" y="0"/>
                </a:cxn>
                <a:cxn ang="0">
                  <a:pos x="70" y="0"/>
                </a:cxn>
                <a:cxn ang="0">
                  <a:pos x="70" y="0"/>
                </a:cxn>
              </a:cxnLst>
              <a:rect l="0" t="0" r="r" b="b"/>
              <a:pathLst>
                <a:path w="145" h="559">
                  <a:moveTo>
                    <a:pt x="70" y="0"/>
                  </a:moveTo>
                  <a:lnTo>
                    <a:pt x="78" y="16"/>
                  </a:lnTo>
                  <a:lnTo>
                    <a:pt x="84" y="32"/>
                  </a:lnTo>
                  <a:lnTo>
                    <a:pt x="91" y="48"/>
                  </a:lnTo>
                  <a:lnTo>
                    <a:pt x="97" y="66"/>
                  </a:lnTo>
                  <a:lnTo>
                    <a:pt x="103" y="83"/>
                  </a:lnTo>
                  <a:lnTo>
                    <a:pt x="109" y="99"/>
                  </a:lnTo>
                  <a:lnTo>
                    <a:pt x="114" y="116"/>
                  </a:lnTo>
                  <a:lnTo>
                    <a:pt x="119" y="134"/>
                  </a:lnTo>
                  <a:lnTo>
                    <a:pt x="128" y="181"/>
                  </a:lnTo>
                  <a:lnTo>
                    <a:pt x="129" y="226"/>
                  </a:lnTo>
                  <a:lnTo>
                    <a:pt x="123" y="273"/>
                  </a:lnTo>
                  <a:lnTo>
                    <a:pt x="115" y="320"/>
                  </a:lnTo>
                  <a:lnTo>
                    <a:pt x="110" y="339"/>
                  </a:lnTo>
                  <a:lnTo>
                    <a:pt x="106" y="357"/>
                  </a:lnTo>
                  <a:lnTo>
                    <a:pt x="102" y="374"/>
                  </a:lnTo>
                  <a:lnTo>
                    <a:pt x="97" y="392"/>
                  </a:lnTo>
                  <a:lnTo>
                    <a:pt x="93" y="411"/>
                  </a:lnTo>
                  <a:lnTo>
                    <a:pt x="89" y="428"/>
                  </a:lnTo>
                  <a:lnTo>
                    <a:pt x="84" y="446"/>
                  </a:lnTo>
                  <a:lnTo>
                    <a:pt x="81" y="465"/>
                  </a:lnTo>
                  <a:lnTo>
                    <a:pt x="78" y="478"/>
                  </a:lnTo>
                  <a:lnTo>
                    <a:pt x="73" y="489"/>
                  </a:lnTo>
                  <a:lnTo>
                    <a:pt x="67" y="499"/>
                  </a:lnTo>
                  <a:lnTo>
                    <a:pt x="60" y="508"/>
                  </a:lnTo>
                  <a:lnTo>
                    <a:pt x="52" y="515"/>
                  </a:lnTo>
                  <a:lnTo>
                    <a:pt x="42" y="523"/>
                  </a:lnTo>
                  <a:lnTo>
                    <a:pt x="32" y="529"/>
                  </a:lnTo>
                  <a:lnTo>
                    <a:pt x="21" y="536"/>
                  </a:lnTo>
                  <a:lnTo>
                    <a:pt x="14" y="540"/>
                  </a:lnTo>
                  <a:lnTo>
                    <a:pt x="9" y="545"/>
                  </a:lnTo>
                  <a:lnTo>
                    <a:pt x="5" y="551"/>
                  </a:lnTo>
                  <a:lnTo>
                    <a:pt x="0" y="558"/>
                  </a:lnTo>
                  <a:lnTo>
                    <a:pt x="0" y="559"/>
                  </a:lnTo>
                  <a:lnTo>
                    <a:pt x="0" y="559"/>
                  </a:lnTo>
                  <a:lnTo>
                    <a:pt x="1" y="559"/>
                  </a:lnTo>
                  <a:lnTo>
                    <a:pt x="3" y="558"/>
                  </a:lnTo>
                  <a:lnTo>
                    <a:pt x="10" y="549"/>
                  </a:lnTo>
                  <a:lnTo>
                    <a:pt x="18" y="542"/>
                  </a:lnTo>
                  <a:lnTo>
                    <a:pt x="26" y="538"/>
                  </a:lnTo>
                  <a:lnTo>
                    <a:pt x="36" y="534"/>
                  </a:lnTo>
                  <a:lnTo>
                    <a:pt x="45" y="531"/>
                  </a:lnTo>
                  <a:lnTo>
                    <a:pt x="53" y="526"/>
                  </a:lnTo>
                  <a:lnTo>
                    <a:pt x="62" y="521"/>
                  </a:lnTo>
                  <a:lnTo>
                    <a:pt x="69" y="514"/>
                  </a:lnTo>
                  <a:lnTo>
                    <a:pt x="76" y="506"/>
                  </a:lnTo>
                  <a:lnTo>
                    <a:pt x="81" y="496"/>
                  </a:lnTo>
                  <a:lnTo>
                    <a:pt x="86" y="486"/>
                  </a:lnTo>
                  <a:lnTo>
                    <a:pt x="90" y="474"/>
                  </a:lnTo>
                  <a:lnTo>
                    <a:pt x="95" y="453"/>
                  </a:lnTo>
                  <a:lnTo>
                    <a:pt x="98" y="431"/>
                  </a:lnTo>
                  <a:lnTo>
                    <a:pt x="103" y="410"/>
                  </a:lnTo>
                  <a:lnTo>
                    <a:pt x="106" y="388"/>
                  </a:lnTo>
                  <a:lnTo>
                    <a:pt x="109" y="371"/>
                  </a:lnTo>
                  <a:lnTo>
                    <a:pt x="114" y="353"/>
                  </a:lnTo>
                  <a:lnTo>
                    <a:pt x="119" y="335"/>
                  </a:lnTo>
                  <a:lnTo>
                    <a:pt x="123" y="318"/>
                  </a:lnTo>
                  <a:lnTo>
                    <a:pt x="129" y="296"/>
                  </a:lnTo>
                  <a:lnTo>
                    <a:pt x="134" y="274"/>
                  </a:lnTo>
                  <a:lnTo>
                    <a:pt x="138" y="251"/>
                  </a:lnTo>
                  <a:lnTo>
                    <a:pt x="143" y="227"/>
                  </a:lnTo>
                  <a:lnTo>
                    <a:pt x="145" y="205"/>
                  </a:lnTo>
                  <a:lnTo>
                    <a:pt x="145" y="182"/>
                  </a:lnTo>
                  <a:lnTo>
                    <a:pt x="143" y="159"/>
                  </a:lnTo>
                  <a:lnTo>
                    <a:pt x="138" y="137"/>
                  </a:lnTo>
                  <a:lnTo>
                    <a:pt x="133" y="118"/>
                  </a:lnTo>
                  <a:lnTo>
                    <a:pt x="125" y="101"/>
                  </a:lnTo>
                  <a:lnTo>
                    <a:pt x="118" y="83"/>
                  </a:lnTo>
                  <a:lnTo>
                    <a:pt x="109" y="67"/>
                  </a:lnTo>
                  <a:lnTo>
                    <a:pt x="101" y="49"/>
                  </a:lnTo>
                  <a:lnTo>
                    <a:pt x="91" y="33"/>
                  </a:lnTo>
                  <a:lnTo>
                    <a:pt x="81" y="16"/>
                  </a:lnTo>
                  <a:lnTo>
                    <a:pt x="72" y="0"/>
                  </a:lnTo>
                  <a:lnTo>
                    <a:pt x="72" y="0"/>
                  </a:lnTo>
                  <a:lnTo>
                    <a:pt x="72" y="0"/>
                  </a:lnTo>
                  <a:lnTo>
                    <a:pt x="70" y="0"/>
                  </a:lnTo>
                  <a:lnTo>
                    <a:pt x="70" y="0"/>
                  </a:lnTo>
                  <a:lnTo>
                    <a:pt x="70" y="0"/>
                  </a:lnTo>
                  <a:close/>
                </a:path>
              </a:pathLst>
            </a:custGeom>
            <a:solidFill>
              <a:srgbClr val="000000"/>
            </a:solidFill>
            <a:ln w="9525">
              <a:noFill/>
              <a:round/>
              <a:headEnd/>
              <a:tailEnd/>
            </a:ln>
          </p:spPr>
          <p:txBody>
            <a:bodyPr/>
            <a:lstStyle/>
            <a:p>
              <a:endParaRPr lang="en-US"/>
            </a:p>
          </p:txBody>
        </p:sp>
        <p:sp>
          <p:nvSpPr>
            <p:cNvPr id="14397" name="Freeform 61"/>
            <p:cNvSpPr>
              <a:spLocks/>
            </p:cNvSpPr>
            <p:nvPr/>
          </p:nvSpPr>
          <p:spPr bwMode="auto">
            <a:xfrm>
              <a:off x="723" y="2805"/>
              <a:ext cx="21" cy="23"/>
            </a:xfrm>
            <a:custGeom>
              <a:avLst/>
              <a:gdLst/>
              <a:ahLst/>
              <a:cxnLst>
                <a:cxn ang="0">
                  <a:pos x="2" y="70"/>
                </a:cxn>
                <a:cxn ang="0">
                  <a:pos x="1" y="58"/>
                </a:cxn>
                <a:cxn ang="0">
                  <a:pos x="3" y="47"/>
                </a:cxn>
                <a:cxn ang="0">
                  <a:pos x="10" y="38"/>
                </a:cxn>
                <a:cxn ang="0">
                  <a:pos x="19" y="31"/>
                </a:cxn>
                <a:cxn ang="0">
                  <a:pos x="28" y="23"/>
                </a:cxn>
                <a:cxn ang="0">
                  <a:pos x="39" y="18"/>
                </a:cxn>
                <a:cxn ang="0">
                  <a:pos x="50" y="13"/>
                </a:cxn>
                <a:cxn ang="0">
                  <a:pos x="60" y="8"/>
                </a:cxn>
                <a:cxn ang="0">
                  <a:pos x="62" y="6"/>
                </a:cxn>
                <a:cxn ang="0">
                  <a:pos x="64" y="3"/>
                </a:cxn>
                <a:cxn ang="0">
                  <a:pos x="65" y="1"/>
                </a:cxn>
                <a:cxn ang="0">
                  <a:pos x="62" y="0"/>
                </a:cxn>
                <a:cxn ang="0">
                  <a:pos x="49" y="3"/>
                </a:cxn>
                <a:cxn ang="0">
                  <a:pos x="36" y="7"/>
                </a:cxn>
                <a:cxn ang="0">
                  <a:pos x="24" y="14"/>
                </a:cxn>
                <a:cxn ang="0">
                  <a:pos x="15" y="22"/>
                </a:cxn>
                <a:cxn ang="0">
                  <a:pos x="8" y="32"/>
                </a:cxn>
                <a:cxn ang="0">
                  <a:pos x="2" y="44"/>
                </a:cxn>
                <a:cxn ang="0">
                  <a:pos x="0" y="57"/>
                </a:cxn>
                <a:cxn ang="0">
                  <a:pos x="1" y="71"/>
                </a:cxn>
                <a:cxn ang="0">
                  <a:pos x="1" y="71"/>
                </a:cxn>
                <a:cxn ang="0">
                  <a:pos x="2" y="71"/>
                </a:cxn>
                <a:cxn ang="0">
                  <a:pos x="2" y="71"/>
                </a:cxn>
                <a:cxn ang="0">
                  <a:pos x="2" y="70"/>
                </a:cxn>
                <a:cxn ang="0">
                  <a:pos x="2" y="70"/>
                </a:cxn>
              </a:cxnLst>
              <a:rect l="0" t="0" r="r" b="b"/>
              <a:pathLst>
                <a:path w="65" h="71">
                  <a:moveTo>
                    <a:pt x="2" y="70"/>
                  </a:moveTo>
                  <a:lnTo>
                    <a:pt x="1" y="58"/>
                  </a:lnTo>
                  <a:lnTo>
                    <a:pt x="3" y="47"/>
                  </a:lnTo>
                  <a:lnTo>
                    <a:pt x="10" y="38"/>
                  </a:lnTo>
                  <a:lnTo>
                    <a:pt x="19" y="31"/>
                  </a:lnTo>
                  <a:lnTo>
                    <a:pt x="28" y="23"/>
                  </a:lnTo>
                  <a:lnTo>
                    <a:pt x="39" y="18"/>
                  </a:lnTo>
                  <a:lnTo>
                    <a:pt x="50" y="13"/>
                  </a:lnTo>
                  <a:lnTo>
                    <a:pt x="60" y="8"/>
                  </a:lnTo>
                  <a:lnTo>
                    <a:pt x="62" y="6"/>
                  </a:lnTo>
                  <a:lnTo>
                    <a:pt x="64" y="3"/>
                  </a:lnTo>
                  <a:lnTo>
                    <a:pt x="65" y="1"/>
                  </a:lnTo>
                  <a:lnTo>
                    <a:pt x="62" y="0"/>
                  </a:lnTo>
                  <a:lnTo>
                    <a:pt x="49" y="3"/>
                  </a:lnTo>
                  <a:lnTo>
                    <a:pt x="36" y="7"/>
                  </a:lnTo>
                  <a:lnTo>
                    <a:pt x="24" y="14"/>
                  </a:lnTo>
                  <a:lnTo>
                    <a:pt x="15" y="22"/>
                  </a:lnTo>
                  <a:lnTo>
                    <a:pt x="8" y="32"/>
                  </a:lnTo>
                  <a:lnTo>
                    <a:pt x="2" y="44"/>
                  </a:lnTo>
                  <a:lnTo>
                    <a:pt x="0" y="57"/>
                  </a:lnTo>
                  <a:lnTo>
                    <a:pt x="1" y="71"/>
                  </a:lnTo>
                  <a:lnTo>
                    <a:pt x="1" y="71"/>
                  </a:lnTo>
                  <a:lnTo>
                    <a:pt x="2" y="71"/>
                  </a:lnTo>
                  <a:lnTo>
                    <a:pt x="2" y="71"/>
                  </a:lnTo>
                  <a:lnTo>
                    <a:pt x="2" y="70"/>
                  </a:lnTo>
                  <a:lnTo>
                    <a:pt x="2" y="70"/>
                  </a:lnTo>
                  <a:close/>
                </a:path>
              </a:pathLst>
            </a:custGeom>
            <a:solidFill>
              <a:srgbClr val="000000"/>
            </a:solidFill>
            <a:ln w="9525">
              <a:noFill/>
              <a:round/>
              <a:headEnd/>
              <a:tailEnd/>
            </a:ln>
          </p:spPr>
          <p:txBody>
            <a:bodyPr/>
            <a:lstStyle/>
            <a:p>
              <a:endParaRPr lang="en-US"/>
            </a:p>
          </p:txBody>
        </p:sp>
        <p:sp>
          <p:nvSpPr>
            <p:cNvPr id="14398" name="Freeform 62"/>
            <p:cNvSpPr>
              <a:spLocks/>
            </p:cNvSpPr>
            <p:nvPr/>
          </p:nvSpPr>
          <p:spPr bwMode="auto">
            <a:xfrm>
              <a:off x="624" y="2333"/>
              <a:ext cx="103" cy="13"/>
            </a:xfrm>
            <a:custGeom>
              <a:avLst/>
              <a:gdLst/>
              <a:ahLst/>
              <a:cxnLst>
                <a:cxn ang="0">
                  <a:pos x="0" y="8"/>
                </a:cxn>
                <a:cxn ang="0">
                  <a:pos x="14" y="14"/>
                </a:cxn>
                <a:cxn ang="0">
                  <a:pos x="28" y="20"/>
                </a:cxn>
                <a:cxn ang="0">
                  <a:pos x="42" y="23"/>
                </a:cxn>
                <a:cxn ang="0">
                  <a:pos x="56" y="24"/>
                </a:cxn>
                <a:cxn ang="0">
                  <a:pos x="71" y="25"/>
                </a:cxn>
                <a:cxn ang="0">
                  <a:pos x="85" y="25"/>
                </a:cxn>
                <a:cxn ang="0">
                  <a:pos x="100" y="24"/>
                </a:cxn>
                <a:cxn ang="0">
                  <a:pos x="115" y="23"/>
                </a:cxn>
                <a:cxn ang="0">
                  <a:pos x="127" y="22"/>
                </a:cxn>
                <a:cxn ang="0">
                  <a:pos x="139" y="22"/>
                </a:cxn>
                <a:cxn ang="0">
                  <a:pos x="151" y="22"/>
                </a:cxn>
                <a:cxn ang="0">
                  <a:pos x="163" y="21"/>
                </a:cxn>
                <a:cxn ang="0">
                  <a:pos x="174" y="21"/>
                </a:cxn>
                <a:cxn ang="0">
                  <a:pos x="186" y="22"/>
                </a:cxn>
                <a:cxn ang="0">
                  <a:pos x="199" y="22"/>
                </a:cxn>
                <a:cxn ang="0">
                  <a:pos x="211" y="23"/>
                </a:cxn>
                <a:cxn ang="0">
                  <a:pos x="223" y="24"/>
                </a:cxn>
                <a:cxn ang="0">
                  <a:pos x="235" y="25"/>
                </a:cxn>
                <a:cxn ang="0">
                  <a:pos x="247" y="27"/>
                </a:cxn>
                <a:cxn ang="0">
                  <a:pos x="258" y="28"/>
                </a:cxn>
                <a:cxn ang="0">
                  <a:pos x="270" y="31"/>
                </a:cxn>
                <a:cxn ang="0">
                  <a:pos x="282" y="34"/>
                </a:cxn>
                <a:cxn ang="0">
                  <a:pos x="293" y="36"/>
                </a:cxn>
                <a:cxn ang="0">
                  <a:pos x="305" y="39"/>
                </a:cxn>
                <a:cxn ang="0">
                  <a:pos x="306" y="39"/>
                </a:cxn>
                <a:cxn ang="0">
                  <a:pos x="308" y="38"/>
                </a:cxn>
                <a:cxn ang="0">
                  <a:pos x="309" y="37"/>
                </a:cxn>
                <a:cxn ang="0">
                  <a:pos x="308" y="36"/>
                </a:cxn>
                <a:cxn ang="0">
                  <a:pos x="292" y="28"/>
                </a:cxn>
                <a:cxn ang="0">
                  <a:pos x="276" y="22"/>
                </a:cxn>
                <a:cxn ang="0">
                  <a:pos x="260" y="17"/>
                </a:cxn>
                <a:cxn ang="0">
                  <a:pos x="243" y="12"/>
                </a:cxn>
                <a:cxn ang="0">
                  <a:pos x="227" y="8"/>
                </a:cxn>
                <a:cxn ang="0">
                  <a:pos x="210" y="5"/>
                </a:cxn>
                <a:cxn ang="0">
                  <a:pos x="193" y="3"/>
                </a:cxn>
                <a:cxn ang="0">
                  <a:pos x="176" y="0"/>
                </a:cxn>
                <a:cxn ang="0">
                  <a:pos x="165" y="0"/>
                </a:cxn>
                <a:cxn ang="0">
                  <a:pos x="154" y="0"/>
                </a:cxn>
                <a:cxn ang="0">
                  <a:pos x="143" y="1"/>
                </a:cxn>
                <a:cxn ang="0">
                  <a:pos x="131" y="3"/>
                </a:cxn>
                <a:cxn ang="0">
                  <a:pos x="121" y="5"/>
                </a:cxn>
                <a:cxn ang="0">
                  <a:pos x="109" y="7"/>
                </a:cxn>
                <a:cxn ang="0">
                  <a:pos x="98" y="9"/>
                </a:cxn>
                <a:cxn ang="0">
                  <a:pos x="87" y="10"/>
                </a:cxn>
                <a:cxn ang="0">
                  <a:pos x="75" y="12"/>
                </a:cxn>
                <a:cxn ang="0">
                  <a:pos x="65" y="14"/>
                </a:cxn>
                <a:cxn ang="0">
                  <a:pos x="54" y="14"/>
                </a:cxn>
                <a:cxn ang="0">
                  <a:pos x="43" y="15"/>
                </a:cxn>
                <a:cxn ang="0">
                  <a:pos x="32" y="14"/>
                </a:cxn>
                <a:cxn ang="0">
                  <a:pos x="21" y="13"/>
                </a:cxn>
                <a:cxn ang="0">
                  <a:pos x="11" y="11"/>
                </a:cxn>
                <a:cxn ang="0">
                  <a:pos x="1" y="8"/>
                </a:cxn>
                <a:cxn ang="0">
                  <a:pos x="0" y="8"/>
                </a:cxn>
                <a:cxn ang="0">
                  <a:pos x="0" y="8"/>
                </a:cxn>
                <a:cxn ang="0">
                  <a:pos x="0" y="8"/>
                </a:cxn>
                <a:cxn ang="0">
                  <a:pos x="0" y="8"/>
                </a:cxn>
                <a:cxn ang="0">
                  <a:pos x="0" y="8"/>
                </a:cxn>
              </a:cxnLst>
              <a:rect l="0" t="0" r="r" b="b"/>
              <a:pathLst>
                <a:path w="309" h="39">
                  <a:moveTo>
                    <a:pt x="0" y="8"/>
                  </a:moveTo>
                  <a:lnTo>
                    <a:pt x="14" y="14"/>
                  </a:lnTo>
                  <a:lnTo>
                    <a:pt x="28" y="20"/>
                  </a:lnTo>
                  <a:lnTo>
                    <a:pt x="42" y="23"/>
                  </a:lnTo>
                  <a:lnTo>
                    <a:pt x="56" y="24"/>
                  </a:lnTo>
                  <a:lnTo>
                    <a:pt x="71" y="25"/>
                  </a:lnTo>
                  <a:lnTo>
                    <a:pt x="85" y="25"/>
                  </a:lnTo>
                  <a:lnTo>
                    <a:pt x="100" y="24"/>
                  </a:lnTo>
                  <a:lnTo>
                    <a:pt x="115" y="23"/>
                  </a:lnTo>
                  <a:lnTo>
                    <a:pt x="127" y="22"/>
                  </a:lnTo>
                  <a:lnTo>
                    <a:pt x="139" y="22"/>
                  </a:lnTo>
                  <a:lnTo>
                    <a:pt x="151" y="22"/>
                  </a:lnTo>
                  <a:lnTo>
                    <a:pt x="163" y="21"/>
                  </a:lnTo>
                  <a:lnTo>
                    <a:pt x="174" y="21"/>
                  </a:lnTo>
                  <a:lnTo>
                    <a:pt x="186" y="22"/>
                  </a:lnTo>
                  <a:lnTo>
                    <a:pt x="199" y="22"/>
                  </a:lnTo>
                  <a:lnTo>
                    <a:pt x="211" y="23"/>
                  </a:lnTo>
                  <a:lnTo>
                    <a:pt x="223" y="24"/>
                  </a:lnTo>
                  <a:lnTo>
                    <a:pt x="235" y="25"/>
                  </a:lnTo>
                  <a:lnTo>
                    <a:pt x="247" y="27"/>
                  </a:lnTo>
                  <a:lnTo>
                    <a:pt x="258" y="28"/>
                  </a:lnTo>
                  <a:lnTo>
                    <a:pt x="270" y="31"/>
                  </a:lnTo>
                  <a:lnTo>
                    <a:pt x="282" y="34"/>
                  </a:lnTo>
                  <a:lnTo>
                    <a:pt x="293" y="36"/>
                  </a:lnTo>
                  <a:lnTo>
                    <a:pt x="305" y="39"/>
                  </a:lnTo>
                  <a:lnTo>
                    <a:pt x="306" y="39"/>
                  </a:lnTo>
                  <a:lnTo>
                    <a:pt x="308" y="38"/>
                  </a:lnTo>
                  <a:lnTo>
                    <a:pt x="309" y="37"/>
                  </a:lnTo>
                  <a:lnTo>
                    <a:pt x="308" y="36"/>
                  </a:lnTo>
                  <a:lnTo>
                    <a:pt x="292" y="28"/>
                  </a:lnTo>
                  <a:lnTo>
                    <a:pt x="276" y="22"/>
                  </a:lnTo>
                  <a:lnTo>
                    <a:pt x="260" y="17"/>
                  </a:lnTo>
                  <a:lnTo>
                    <a:pt x="243" y="12"/>
                  </a:lnTo>
                  <a:lnTo>
                    <a:pt x="227" y="8"/>
                  </a:lnTo>
                  <a:lnTo>
                    <a:pt x="210" y="5"/>
                  </a:lnTo>
                  <a:lnTo>
                    <a:pt x="193" y="3"/>
                  </a:lnTo>
                  <a:lnTo>
                    <a:pt x="176" y="0"/>
                  </a:lnTo>
                  <a:lnTo>
                    <a:pt x="165" y="0"/>
                  </a:lnTo>
                  <a:lnTo>
                    <a:pt x="154" y="0"/>
                  </a:lnTo>
                  <a:lnTo>
                    <a:pt x="143" y="1"/>
                  </a:lnTo>
                  <a:lnTo>
                    <a:pt x="131" y="3"/>
                  </a:lnTo>
                  <a:lnTo>
                    <a:pt x="121" y="5"/>
                  </a:lnTo>
                  <a:lnTo>
                    <a:pt x="109" y="7"/>
                  </a:lnTo>
                  <a:lnTo>
                    <a:pt x="98" y="9"/>
                  </a:lnTo>
                  <a:lnTo>
                    <a:pt x="87" y="10"/>
                  </a:lnTo>
                  <a:lnTo>
                    <a:pt x="75" y="12"/>
                  </a:lnTo>
                  <a:lnTo>
                    <a:pt x="65" y="14"/>
                  </a:lnTo>
                  <a:lnTo>
                    <a:pt x="54" y="14"/>
                  </a:lnTo>
                  <a:lnTo>
                    <a:pt x="43" y="15"/>
                  </a:lnTo>
                  <a:lnTo>
                    <a:pt x="32" y="14"/>
                  </a:lnTo>
                  <a:lnTo>
                    <a:pt x="21" y="13"/>
                  </a:lnTo>
                  <a:lnTo>
                    <a:pt x="11" y="11"/>
                  </a:lnTo>
                  <a:lnTo>
                    <a:pt x="1" y="8"/>
                  </a:lnTo>
                  <a:lnTo>
                    <a:pt x="0" y="8"/>
                  </a:lnTo>
                  <a:lnTo>
                    <a:pt x="0" y="8"/>
                  </a:lnTo>
                  <a:lnTo>
                    <a:pt x="0" y="8"/>
                  </a:lnTo>
                  <a:lnTo>
                    <a:pt x="0" y="8"/>
                  </a:lnTo>
                  <a:lnTo>
                    <a:pt x="0" y="8"/>
                  </a:lnTo>
                  <a:close/>
                </a:path>
              </a:pathLst>
            </a:custGeom>
            <a:solidFill>
              <a:srgbClr val="000000"/>
            </a:solidFill>
            <a:ln w="9525">
              <a:noFill/>
              <a:round/>
              <a:headEnd/>
              <a:tailEnd/>
            </a:ln>
          </p:spPr>
          <p:txBody>
            <a:bodyPr/>
            <a:lstStyle/>
            <a:p>
              <a:endParaRPr lang="en-US"/>
            </a:p>
          </p:txBody>
        </p:sp>
        <p:sp>
          <p:nvSpPr>
            <p:cNvPr id="14399" name="Freeform 63"/>
            <p:cNvSpPr>
              <a:spLocks/>
            </p:cNvSpPr>
            <p:nvPr/>
          </p:nvSpPr>
          <p:spPr bwMode="auto">
            <a:xfrm>
              <a:off x="626" y="2451"/>
              <a:ext cx="8" cy="28"/>
            </a:xfrm>
            <a:custGeom>
              <a:avLst/>
              <a:gdLst/>
              <a:ahLst/>
              <a:cxnLst>
                <a:cxn ang="0">
                  <a:pos x="24" y="0"/>
                </a:cxn>
                <a:cxn ang="0">
                  <a:pos x="21" y="8"/>
                </a:cxn>
                <a:cxn ang="0">
                  <a:pos x="17" y="18"/>
                </a:cxn>
                <a:cxn ang="0">
                  <a:pos x="11" y="29"/>
                </a:cxn>
                <a:cxn ang="0">
                  <a:pos x="6" y="42"/>
                </a:cxn>
                <a:cxn ang="0">
                  <a:pos x="1" y="55"/>
                </a:cxn>
                <a:cxn ang="0">
                  <a:pos x="0" y="67"/>
                </a:cxn>
                <a:cxn ang="0">
                  <a:pos x="1" y="77"/>
                </a:cxn>
                <a:cxn ang="0">
                  <a:pos x="7" y="82"/>
                </a:cxn>
                <a:cxn ang="0">
                  <a:pos x="10" y="82"/>
                </a:cxn>
                <a:cxn ang="0">
                  <a:pos x="13" y="81"/>
                </a:cxn>
                <a:cxn ang="0">
                  <a:pos x="15" y="78"/>
                </a:cxn>
                <a:cxn ang="0">
                  <a:pos x="17" y="75"/>
                </a:cxn>
                <a:cxn ang="0">
                  <a:pos x="18" y="67"/>
                </a:cxn>
                <a:cxn ang="0">
                  <a:pos x="17" y="60"/>
                </a:cxn>
                <a:cxn ang="0">
                  <a:pos x="15" y="52"/>
                </a:cxn>
                <a:cxn ang="0">
                  <a:pos x="15" y="45"/>
                </a:cxn>
                <a:cxn ang="0">
                  <a:pos x="17" y="34"/>
                </a:cxn>
                <a:cxn ang="0">
                  <a:pos x="19" y="22"/>
                </a:cxn>
                <a:cxn ang="0">
                  <a:pos x="21" y="11"/>
                </a:cxn>
                <a:cxn ang="0">
                  <a:pos x="24" y="0"/>
                </a:cxn>
                <a:cxn ang="0">
                  <a:pos x="24" y="0"/>
                </a:cxn>
                <a:cxn ang="0">
                  <a:pos x="24" y="0"/>
                </a:cxn>
                <a:cxn ang="0">
                  <a:pos x="24" y="0"/>
                </a:cxn>
                <a:cxn ang="0">
                  <a:pos x="24" y="0"/>
                </a:cxn>
                <a:cxn ang="0">
                  <a:pos x="24" y="0"/>
                </a:cxn>
              </a:cxnLst>
              <a:rect l="0" t="0" r="r" b="b"/>
              <a:pathLst>
                <a:path w="24" h="82">
                  <a:moveTo>
                    <a:pt x="24" y="0"/>
                  </a:moveTo>
                  <a:lnTo>
                    <a:pt x="21" y="8"/>
                  </a:lnTo>
                  <a:lnTo>
                    <a:pt x="17" y="18"/>
                  </a:lnTo>
                  <a:lnTo>
                    <a:pt x="11" y="29"/>
                  </a:lnTo>
                  <a:lnTo>
                    <a:pt x="6" y="42"/>
                  </a:lnTo>
                  <a:lnTo>
                    <a:pt x="1" y="55"/>
                  </a:lnTo>
                  <a:lnTo>
                    <a:pt x="0" y="67"/>
                  </a:lnTo>
                  <a:lnTo>
                    <a:pt x="1" y="77"/>
                  </a:lnTo>
                  <a:lnTo>
                    <a:pt x="7" y="82"/>
                  </a:lnTo>
                  <a:lnTo>
                    <a:pt x="10" y="82"/>
                  </a:lnTo>
                  <a:lnTo>
                    <a:pt x="13" y="81"/>
                  </a:lnTo>
                  <a:lnTo>
                    <a:pt x="15" y="78"/>
                  </a:lnTo>
                  <a:lnTo>
                    <a:pt x="17" y="75"/>
                  </a:lnTo>
                  <a:lnTo>
                    <a:pt x="18" y="67"/>
                  </a:lnTo>
                  <a:lnTo>
                    <a:pt x="17" y="60"/>
                  </a:lnTo>
                  <a:lnTo>
                    <a:pt x="15" y="52"/>
                  </a:lnTo>
                  <a:lnTo>
                    <a:pt x="15" y="45"/>
                  </a:lnTo>
                  <a:lnTo>
                    <a:pt x="17" y="34"/>
                  </a:lnTo>
                  <a:lnTo>
                    <a:pt x="19" y="22"/>
                  </a:lnTo>
                  <a:lnTo>
                    <a:pt x="21" y="11"/>
                  </a:lnTo>
                  <a:lnTo>
                    <a:pt x="24" y="0"/>
                  </a:lnTo>
                  <a:lnTo>
                    <a:pt x="24" y="0"/>
                  </a:lnTo>
                  <a:lnTo>
                    <a:pt x="24" y="0"/>
                  </a:lnTo>
                  <a:lnTo>
                    <a:pt x="24" y="0"/>
                  </a:lnTo>
                  <a:lnTo>
                    <a:pt x="24" y="0"/>
                  </a:lnTo>
                  <a:lnTo>
                    <a:pt x="24" y="0"/>
                  </a:lnTo>
                  <a:close/>
                </a:path>
              </a:pathLst>
            </a:custGeom>
            <a:solidFill>
              <a:srgbClr val="000000"/>
            </a:solidFill>
            <a:ln w="9525">
              <a:noFill/>
              <a:round/>
              <a:headEnd/>
              <a:tailEnd/>
            </a:ln>
          </p:spPr>
          <p:txBody>
            <a:bodyPr/>
            <a:lstStyle/>
            <a:p>
              <a:endParaRPr lang="en-US"/>
            </a:p>
          </p:txBody>
        </p:sp>
        <p:sp>
          <p:nvSpPr>
            <p:cNvPr id="14400" name="Freeform 64"/>
            <p:cNvSpPr>
              <a:spLocks/>
            </p:cNvSpPr>
            <p:nvPr/>
          </p:nvSpPr>
          <p:spPr bwMode="auto">
            <a:xfrm>
              <a:off x="632" y="2426"/>
              <a:ext cx="5" cy="15"/>
            </a:xfrm>
            <a:custGeom>
              <a:avLst/>
              <a:gdLst/>
              <a:ahLst/>
              <a:cxnLst>
                <a:cxn ang="0">
                  <a:pos x="0" y="1"/>
                </a:cxn>
                <a:cxn ang="0">
                  <a:pos x="0" y="4"/>
                </a:cxn>
                <a:cxn ang="0">
                  <a:pos x="1" y="6"/>
                </a:cxn>
                <a:cxn ang="0">
                  <a:pos x="1" y="9"/>
                </a:cxn>
                <a:cxn ang="0">
                  <a:pos x="2" y="13"/>
                </a:cxn>
                <a:cxn ang="0">
                  <a:pos x="3" y="15"/>
                </a:cxn>
                <a:cxn ang="0">
                  <a:pos x="3" y="18"/>
                </a:cxn>
                <a:cxn ang="0">
                  <a:pos x="3" y="21"/>
                </a:cxn>
                <a:cxn ang="0">
                  <a:pos x="3" y="23"/>
                </a:cxn>
                <a:cxn ang="0">
                  <a:pos x="3" y="30"/>
                </a:cxn>
                <a:cxn ang="0">
                  <a:pos x="4" y="34"/>
                </a:cxn>
                <a:cxn ang="0">
                  <a:pos x="5" y="40"/>
                </a:cxn>
                <a:cxn ang="0">
                  <a:pos x="7" y="45"/>
                </a:cxn>
                <a:cxn ang="0">
                  <a:pos x="9" y="46"/>
                </a:cxn>
                <a:cxn ang="0">
                  <a:pos x="13" y="45"/>
                </a:cxn>
                <a:cxn ang="0">
                  <a:pos x="15" y="43"/>
                </a:cxn>
                <a:cxn ang="0">
                  <a:pos x="16" y="41"/>
                </a:cxn>
                <a:cxn ang="0">
                  <a:pos x="15" y="30"/>
                </a:cxn>
                <a:cxn ang="0">
                  <a:pos x="11" y="20"/>
                </a:cxn>
                <a:cxn ang="0">
                  <a:pos x="7" y="9"/>
                </a:cxn>
                <a:cxn ang="0">
                  <a:pos x="2" y="0"/>
                </a:cxn>
                <a:cxn ang="0">
                  <a:pos x="2" y="0"/>
                </a:cxn>
                <a:cxn ang="0">
                  <a:pos x="1" y="0"/>
                </a:cxn>
                <a:cxn ang="0">
                  <a:pos x="0" y="1"/>
                </a:cxn>
                <a:cxn ang="0">
                  <a:pos x="0" y="1"/>
                </a:cxn>
                <a:cxn ang="0">
                  <a:pos x="0" y="1"/>
                </a:cxn>
              </a:cxnLst>
              <a:rect l="0" t="0" r="r" b="b"/>
              <a:pathLst>
                <a:path w="16" h="46">
                  <a:moveTo>
                    <a:pt x="0" y="1"/>
                  </a:moveTo>
                  <a:lnTo>
                    <a:pt x="0" y="4"/>
                  </a:lnTo>
                  <a:lnTo>
                    <a:pt x="1" y="6"/>
                  </a:lnTo>
                  <a:lnTo>
                    <a:pt x="1" y="9"/>
                  </a:lnTo>
                  <a:lnTo>
                    <a:pt x="2" y="13"/>
                  </a:lnTo>
                  <a:lnTo>
                    <a:pt x="3" y="15"/>
                  </a:lnTo>
                  <a:lnTo>
                    <a:pt x="3" y="18"/>
                  </a:lnTo>
                  <a:lnTo>
                    <a:pt x="3" y="21"/>
                  </a:lnTo>
                  <a:lnTo>
                    <a:pt x="3" y="23"/>
                  </a:lnTo>
                  <a:lnTo>
                    <a:pt x="3" y="30"/>
                  </a:lnTo>
                  <a:lnTo>
                    <a:pt x="4" y="34"/>
                  </a:lnTo>
                  <a:lnTo>
                    <a:pt x="5" y="40"/>
                  </a:lnTo>
                  <a:lnTo>
                    <a:pt x="7" y="45"/>
                  </a:lnTo>
                  <a:lnTo>
                    <a:pt x="9" y="46"/>
                  </a:lnTo>
                  <a:lnTo>
                    <a:pt x="13" y="45"/>
                  </a:lnTo>
                  <a:lnTo>
                    <a:pt x="15" y="43"/>
                  </a:lnTo>
                  <a:lnTo>
                    <a:pt x="16" y="41"/>
                  </a:lnTo>
                  <a:lnTo>
                    <a:pt x="15" y="30"/>
                  </a:lnTo>
                  <a:lnTo>
                    <a:pt x="11" y="20"/>
                  </a:lnTo>
                  <a:lnTo>
                    <a:pt x="7" y="9"/>
                  </a:lnTo>
                  <a:lnTo>
                    <a:pt x="2" y="0"/>
                  </a:lnTo>
                  <a:lnTo>
                    <a:pt x="2" y="0"/>
                  </a:lnTo>
                  <a:lnTo>
                    <a:pt x="1"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01" name="Freeform 65"/>
            <p:cNvSpPr>
              <a:spLocks/>
            </p:cNvSpPr>
            <p:nvPr/>
          </p:nvSpPr>
          <p:spPr bwMode="auto">
            <a:xfrm>
              <a:off x="480" y="2427"/>
              <a:ext cx="145" cy="55"/>
            </a:xfrm>
            <a:custGeom>
              <a:avLst/>
              <a:gdLst/>
              <a:ahLst/>
              <a:cxnLst>
                <a:cxn ang="0">
                  <a:pos x="0" y="2"/>
                </a:cxn>
                <a:cxn ang="0">
                  <a:pos x="14" y="4"/>
                </a:cxn>
                <a:cxn ang="0">
                  <a:pos x="28" y="8"/>
                </a:cxn>
                <a:cxn ang="0">
                  <a:pos x="42" y="11"/>
                </a:cxn>
                <a:cxn ang="0">
                  <a:pos x="55" y="13"/>
                </a:cxn>
                <a:cxn ang="0">
                  <a:pos x="69" y="17"/>
                </a:cxn>
                <a:cxn ang="0">
                  <a:pos x="82" y="21"/>
                </a:cxn>
                <a:cxn ang="0">
                  <a:pos x="96" y="24"/>
                </a:cxn>
                <a:cxn ang="0">
                  <a:pos x="110" y="28"/>
                </a:cxn>
                <a:cxn ang="0">
                  <a:pos x="123" y="31"/>
                </a:cxn>
                <a:cxn ang="0">
                  <a:pos x="136" y="36"/>
                </a:cxn>
                <a:cxn ang="0">
                  <a:pos x="150" y="40"/>
                </a:cxn>
                <a:cxn ang="0">
                  <a:pos x="163" y="45"/>
                </a:cxn>
                <a:cxn ang="0">
                  <a:pos x="176" y="50"/>
                </a:cxn>
                <a:cxn ang="0">
                  <a:pos x="190" y="55"/>
                </a:cxn>
                <a:cxn ang="0">
                  <a:pos x="203" y="59"/>
                </a:cxn>
                <a:cxn ang="0">
                  <a:pos x="215" y="65"/>
                </a:cxn>
                <a:cxn ang="0">
                  <a:pos x="229" y="70"/>
                </a:cxn>
                <a:cxn ang="0">
                  <a:pos x="242" y="77"/>
                </a:cxn>
                <a:cxn ang="0">
                  <a:pos x="256" y="83"/>
                </a:cxn>
                <a:cxn ang="0">
                  <a:pos x="270" y="88"/>
                </a:cxn>
                <a:cxn ang="0">
                  <a:pos x="283" y="95"/>
                </a:cxn>
                <a:cxn ang="0">
                  <a:pos x="297" y="101"/>
                </a:cxn>
                <a:cxn ang="0">
                  <a:pos x="310" y="108"/>
                </a:cxn>
                <a:cxn ang="0">
                  <a:pos x="324" y="114"/>
                </a:cxn>
                <a:cxn ang="0">
                  <a:pos x="337" y="121"/>
                </a:cxn>
                <a:cxn ang="0">
                  <a:pos x="351" y="127"/>
                </a:cxn>
                <a:cxn ang="0">
                  <a:pos x="364" y="134"/>
                </a:cxn>
                <a:cxn ang="0">
                  <a:pos x="378" y="140"/>
                </a:cxn>
                <a:cxn ang="0">
                  <a:pos x="392" y="147"/>
                </a:cxn>
                <a:cxn ang="0">
                  <a:pos x="405" y="152"/>
                </a:cxn>
                <a:cxn ang="0">
                  <a:pos x="419" y="159"/>
                </a:cxn>
                <a:cxn ang="0">
                  <a:pos x="433" y="164"/>
                </a:cxn>
                <a:cxn ang="0">
                  <a:pos x="434" y="164"/>
                </a:cxn>
                <a:cxn ang="0">
                  <a:pos x="435" y="162"/>
                </a:cxn>
                <a:cxn ang="0">
                  <a:pos x="436" y="161"/>
                </a:cxn>
                <a:cxn ang="0">
                  <a:pos x="435" y="160"/>
                </a:cxn>
                <a:cxn ang="0">
                  <a:pos x="409" y="146"/>
                </a:cxn>
                <a:cxn ang="0">
                  <a:pos x="385" y="133"/>
                </a:cxn>
                <a:cxn ang="0">
                  <a:pos x="359" y="120"/>
                </a:cxn>
                <a:cxn ang="0">
                  <a:pos x="332" y="107"/>
                </a:cxn>
                <a:cxn ang="0">
                  <a:pos x="306" y="95"/>
                </a:cxn>
                <a:cxn ang="0">
                  <a:pos x="279" y="83"/>
                </a:cxn>
                <a:cxn ang="0">
                  <a:pos x="252" y="71"/>
                </a:cxn>
                <a:cxn ang="0">
                  <a:pos x="225" y="60"/>
                </a:cxn>
                <a:cxn ang="0">
                  <a:pos x="198" y="51"/>
                </a:cxn>
                <a:cxn ang="0">
                  <a:pos x="170" y="41"/>
                </a:cxn>
                <a:cxn ang="0">
                  <a:pos x="142" y="32"/>
                </a:cxn>
                <a:cxn ang="0">
                  <a:pos x="114" y="25"/>
                </a:cxn>
                <a:cxn ang="0">
                  <a:pos x="86" y="17"/>
                </a:cxn>
                <a:cxn ang="0">
                  <a:pos x="58" y="11"/>
                </a:cxn>
                <a:cxn ang="0">
                  <a:pos x="30" y="5"/>
                </a:cxn>
                <a:cxn ang="0">
                  <a:pos x="1" y="0"/>
                </a:cxn>
                <a:cxn ang="0">
                  <a:pos x="1" y="0"/>
                </a:cxn>
                <a:cxn ang="0">
                  <a:pos x="1" y="1"/>
                </a:cxn>
                <a:cxn ang="0">
                  <a:pos x="0" y="2"/>
                </a:cxn>
                <a:cxn ang="0">
                  <a:pos x="0" y="2"/>
                </a:cxn>
                <a:cxn ang="0">
                  <a:pos x="0" y="2"/>
                </a:cxn>
              </a:cxnLst>
              <a:rect l="0" t="0" r="r" b="b"/>
              <a:pathLst>
                <a:path w="436" h="164">
                  <a:moveTo>
                    <a:pt x="0" y="2"/>
                  </a:moveTo>
                  <a:lnTo>
                    <a:pt x="14" y="4"/>
                  </a:lnTo>
                  <a:lnTo>
                    <a:pt x="28" y="8"/>
                  </a:lnTo>
                  <a:lnTo>
                    <a:pt x="42" y="11"/>
                  </a:lnTo>
                  <a:lnTo>
                    <a:pt x="55" y="13"/>
                  </a:lnTo>
                  <a:lnTo>
                    <a:pt x="69" y="17"/>
                  </a:lnTo>
                  <a:lnTo>
                    <a:pt x="82" y="21"/>
                  </a:lnTo>
                  <a:lnTo>
                    <a:pt x="96" y="24"/>
                  </a:lnTo>
                  <a:lnTo>
                    <a:pt x="110" y="28"/>
                  </a:lnTo>
                  <a:lnTo>
                    <a:pt x="123" y="31"/>
                  </a:lnTo>
                  <a:lnTo>
                    <a:pt x="136" y="36"/>
                  </a:lnTo>
                  <a:lnTo>
                    <a:pt x="150" y="40"/>
                  </a:lnTo>
                  <a:lnTo>
                    <a:pt x="163" y="45"/>
                  </a:lnTo>
                  <a:lnTo>
                    <a:pt x="176" y="50"/>
                  </a:lnTo>
                  <a:lnTo>
                    <a:pt x="190" y="55"/>
                  </a:lnTo>
                  <a:lnTo>
                    <a:pt x="203" y="59"/>
                  </a:lnTo>
                  <a:lnTo>
                    <a:pt x="215" y="65"/>
                  </a:lnTo>
                  <a:lnTo>
                    <a:pt x="229" y="70"/>
                  </a:lnTo>
                  <a:lnTo>
                    <a:pt x="242" y="77"/>
                  </a:lnTo>
                  <a:lnTo>
                    <a:pt x="256" y="83"/>
                  </a:lnTo>
                  <a:lnTo>
                    <a:pt x="270" y="88"/>
                  </a:lnTo>
                  <a:lnTo>
                    <a:pt x="283" y="95"/>
                  </a:lnTo>
                  <a:lnTo>
                    <a:pt x="297" y="101"/>
                  </a:lnTo>
                  <a:lnTo>
                    <a:pt x="310" y="108"/>
                  </a:lnTo>
                  <a:lnTo>
                    <a:pt x="324" y="114"/>
                  </a:lnTo>
                  <a:lnTo>
                    <a:pt x="337" y="121"/>
                  </a:lnTo>
                  <a:lnTo>
                    <a:pt x="351" y="127"/>
                  </a:lnTo>
                  <a:lnTo>
                    <a:pt x="364" y="134"/>
                  </a:lnTo>
                  <a:lnTo>
                    <a:pt x="378" y="140"/>
                  </a:lnTo>
                  <a:lnTo>
                    <a:pt x="392" y="147"/>
                  </a:lnTo>
                  <a:lnTo>
                    <a:pt x="405" y="152"/>
                  </a:lnTo>
                  <a:lnTo>
                    <a:pt x="419" y="159"/>
                  </a:lnTo>
                  <a:lnTo>
                    <a:pt x="433" y="164"/>
                  </a:lnTo>
                  <a:lnTo>
                    <a:pt x="434" y="164"/>
                  </a:lnTo>
                  <a:lnTo>
                    <a:pt x="435" y="162"/>
                  </a:lnTo>
                  <a:lnTo>
                    <a:pt x="436" y="161"/>
                  </a:lnTo>
                  <a:lnTo>
                    <a:pt x="435" y="160"/>
                  </a:lnTo>
                  <a:lnTo>
                    <a:pt x="409" y="146"/>
                  </a:lnTo>
                  <a:lnTo>
                    <a:pt x="385" y="133"/>
                  </a:lnTo>
                  <a:lnTo>
                    <a:pt x="359" y="120"/>
                  </a:lnTo>
                  <a:lnTo>
                    <a:pt x="332" y="107"/>
                  </a:lnTo>
                  <a:lnTo>
                    <a:pt x="306" y="95"/>
                  </a:lnTo>
                  <a:lnTo>
                    <a:pt x="279" y="83"/>
                  </a:lnTo>
                  <a:lnTo>
                    <a:pt x="252" y="71"/>
                  </a:lnTo>
                  <a:lnTo>
                    <a:pt x="225" y="60"/>
                  </a:lnTo>
                  <a:lnTo>
                    <a:pt x="198" y="51"/>
                  </a:lnTo>
                  <a:lnTo>
                    <a:pt x="170" y="41"/>
                  </a:lnTo>
                  <a:lnTo>
                    <a:pt x="142" y="32"/>
                  </a:lnTo>
                  <a:lnTo>
                    <a:pt x="114" y="25"/>
                  </a:lnTo>
                  <a:lnTo>
                    <a:pt x="86" y="17"/>
                  </a:lnTo>
                  <a:lnTo>
                    <a:pt x="58" y="11"/>
                  </a:lnTo>
                  <a:lnTo>
                    <a:pt x="30" y="5"/>
                  </a:lnTo>
                  <a:lnTo>
                    <a:pt x="1" y="0"/>
                  </a:lnTo>
                  <a:lnTo>
                    <a:pt x="1" y="0"/>
                  </a:lnTo>
                  <a:lnTo>
                    <a:pt x="1" y="1"/>
                  </a:lnTo>
                  <a:lnTo>
                    <a:pt x="0" y="2"/>
                  </a:lnTo>
                  <a:lnTo>
                    <a:pt x="0" y="2"/>
                  </a:lnTo>
                  <a:lnTo>
                    <a:pt x="0" y="2"/>
                  </a:lnTo>
                  <a:close/>
                </a:path>
              </a:pathLst>
            </a:custGeom>
            <a:solidFill>
              <a:srgbClr val="000000"/>
            </a:solidFill>
            <a:ln w="9525">
              <a:noFill/>
              <a:round/>
              <a:headEnd/>
              <a:tailEnd/>
            </a:ln>
          </p:spPr>
          <p:txBody>
            <a:bodyPr/>
            <a:lstStyle/>
            <a:p>
              <a:endParaRPr lang="en-US"/>
            </a:p>
          </p:txBody>
        </p:sp>
        <p:sp>
          <p:nvSpPr>
            <p:cNvPr id="14402" name="Freeform 66"/>
            <p:cNvSpPr>
              <a:spLocks/>
            </p:cNvSpPr>
            <p:nvPr/>
          </p:nvSpPr>
          <p:spPr bwMode="auto">
            <a:xfrm>
              <a:off x="636" y="2510"/>
              <a:ext cx="43" cy="17"/>
            </a:xfrm>
            <a:custGeom>
              <a:avLst/>
              <a:gdLst/>
              <a:ahLst/>
              <a:cxnLst>
                <a:cxn ang="0">
                  <a:pos x="0" y="1"/>
                </a:cxn>
                <a:cxn ang="0">
                  <a:pos x="3" y="8"/>
                </a:cxn>
                <a:cxn ang="0">
                  <a:pos x="6" y="14"/>
                </a:cxn>
                <a:cxn ang="0">
                  <a:pos x="9" y="21"/>
                </a:cxn>
                <a:cxn ang="0">
                  <a:pos x="15" y="27"/>
                </a:cxn>
                <a:cxn ang="0">
                  <a:pos x="19" y="33"/>
                </a:cxn>
                <a:cxn ang="0">
                  <a:pos x="25" y="39"/>
                </a:cxn>
                <a:cxn ang="0">
                  <a:pos x="32" y="43"/>
                </a:cxn>
                <a:cxn ang="0">
                  <a:pos x="38" y="46"/>
                </a:cxn>
                <a:cxn ang="0">
                  <a:pos x="50" y="50"/>
                </a:cxn>
                <a:cxn ang="0">
                  <a:pos x="62" y="51"/>
                </a:cxn>
                <a:cxn ang="0">
                  <a:pos x="73" y="50"/>
                </a:cxn>
                <a:cxn ang="0">
                  <a:pos x="84" y="46"/>
                </a:cxn>
                <a:cxn ang="0">
                  <a:pos x="94" y="42"/>
                </a:cxn>
                <a:cxn ang="0">
                  <a:pos x="104" y="38"/>
                </a:cxn>
                <a:cxn ang="0">
                  <a:pos x="115" y="32"/>
                </a:cxn>
                <a:cxn ang="0">
                  <a:pos x="126" y="27"/>
                </a:cxn>
                <a:cxn ang="0">
                  <a:pos x="127" y="26"/>
                </a:cxn>
                <a:cxn ang="0">
                  <a:pos x="128" y="24"/>
                </a:cxn>
                <a:cxn ang="0">
                  <a:pos x="129" y="22"/>
                </a:cxn>
                <a:cxn ang="0">
                  <a:pos x="127" y="21"/>
                </a:cxn>
                <a:cxn ang="0">
                  <a:pos x="111" y="22"/>
                </a:cxn>
                <a:cxn ang="0">
                  <a:pos x="93" y="24"/>
                </a:cxn>
                <a:cxn ang="0">
                  <a:pos x="76" y="27"/>
                </a:cxn>
                <a:cxn ang="0">
                  <a:pos x="58" y="28"/>
                </a:cxn>
                <a:cxn ang="0">
                  <a:pos x="41" y="27"/>
                </a:cxn>
                <a:cxn ang="0">
                  <a:pos x="24" y="23"/>
                </a:cxn>
                <a:cxn ang="0">
                  <a:pos x="11" y="14"/>
                </a:cxn>
                <a:cxn ang="0">
                  <a:pos x="1" y="0"/>
                </a:cxn>
                <a:cxn ang="0">
                  <a:pos x="0" y="0"/>
                </a:cxn>
                <a:cxn ang="0">
                  <a:pos x="0" y="0"/>
                </a:cxn>
                <a:cxn ang="0">
                  <a:pos x="0" y="0"/>
                </a:cxn>
                <a:cxn ang="0">
                  <a:pos x="0" y="1"/>
                </a:cxn>
                <a:cxn ang="0">
                  <a:pos x="0" y="1"/>
                </a:cxn>
              </a:cxnLst>
              <a:rect l="0" t="0" r="r" b="b"/>
              <a:pathLst>
                <a:path w="129" h="51">
                  <a:moveTo>
                    <a:pt x="0" y="1"/>
                  </a:moveTo>
                  <a:lnTo>
                    <a:pt x="3" y="8"/>
                  </a:lnTo>
                  <a:lnTo>
                    <a:pt x="6" y="14"/>
                  </a:lnTo>
                  <a:lnTo>
                    <a:pt x="9" y="21"/>
                  </a:lnTo>
                  <a:lnTo>
                    <a:pt x="15" y="27"/>
                  </a:lnTo>
                  <a:lnTo>
                    <a:pt x="19" y="33"/>
                  </a:lnTo>
                  <a:lnTo>
                    <a:pt x="25" y="39"/>
                  </a:lnTo>
                  <a:lnTo>
                    <a:pt x="32" y="43"/>
                  </a:lnTo>
                  <a:lnTo>
                    <a:pt x="38" y="46"/>
                  </a:lnTo>
                  <a:lnTo>
                    <a:pt x="50" y="50"/>
                  </a:lnTo>
                  <a:lnTo>
                    <a:pt x="62" y="51"/>
                  </a:lnTo>
                  <a:lnTo>
                    <a:pt x="73" y="50"/>
                  </a:lnTo>
                  <a:lnTo>
                    <a:pt x="84" y="46"/>
                  </a:lnTo>
                  <a:lnTo>
                    <a:pt x="94" y="42"/>
                  </a:lnTo>
                  <a:lnTo>
                    <a:pt x="104" y="38"/>
                  </a:lnTo>
                  <a:lnTo>
                    <a:pt x="115" y="32"/>
                  </a:lnTo>
                  <a:lnTo>
                    <a:pt x="126" y="27"/>
                  </a:lnTo>
                  <a:lnTo>
                    <a:pt x="127" y="26"/>
                  </a:lnTo>
                  <a:lnTo>
                    <a:pt x="128" y="24"/>
                  </a:lnTo>
                  <a:lnTo>
                    <a:pt x="129" y="22"/>
                  </a:lnTo>
                  <a:lnTo>
                    <a:pt x="127" y="21"/>
                  </a:lnTo>
                  <a:lnTo>
                    <a:pt x="111" y="22"/>
                  </a:lnTo>
                  <a:lnTo>
                    <a:pt x="93" y="24"/>
                  </a:lnTo>
                  <a:lnTo>
                    <a:pt x="76" y="27"/>
                  </a:lnTo>
                  <a:lnTo>
                    <a:pt x="58" y="28"/>
                  </a:lnTo>
                  <a:lnTo>
                    <a:pt x="41" y="27"/>
                  </a:lnTo>
                  <a:lnTo>
                    <a:pt x="24" y="23"/>
                  </a:lnTo>
                  <a:lnTo>
                    <a:pt x="11" y="14"/>
                  </a:lnTo>
                  <a:lnTo>
                    <a:pt x="1" y="0"/>
                  </a:lnTo>
                  <a:lnTo>
                    <a:pt x="0" y="0"/>
                  </a:lnTo>
                  <a:lnTo>
                    <a:pt x="0" y="0"/>
                  </a:lnTo>
                  <a:lnTo>
                    <a:pt x="0" y="0"/>
                  </a:lnTo>
                  <a:lnTo>
                    <a:pt x="0" y="1"/>
                  </a:lnTo>
                  <a:lnTo>
                    <a:pt x="0" y="1"/>
                  </a:lnTo>
                  <a:close/>
                </a:path>
              </a:pathLst>
            </a:custGeom>
            <a:solidFill>
              <a:srgbClr val="000000"/>
            </a:solidFill>
            <a:ln w="9525">
              <a:noFill/>
              <a:round/>
              <a:headEnd/>
              <a:tailEnd/>
            </a:ln>
          </p:spPr>
          <p:txBody>
            <a:bodyPr/>
            <a:lstStyle/>
            <a:p>
              <a:endParaRPr lang="en-US"/>
            </a:p>
          </p:txBody>
        </p:sp>
        <p:sp>
          <p:nvSpPr>
            <p:cNvPr id="14403" name="Freeform 67"/>
            <p:cNvSpPr>
              <a:spLocks/>
            </p:cNvSpPr>
            <p:nvPr/>
          </p:nvSpPr>
          <p:spPr bwMode="auto">
            <a:xfrm>
              <a:off x="758" y="2384"/>
              <a:ext cx="22" cy="22"/>
            </a:xfrm>
            <a:custGeom>
              <a:avLst/>
              <a:gdLst/>
              <a:ahLst/>
              <a:cxnLst>
                <a:cxn ang="0">
                  <a:pos x="0" y="1"/>
                </a:cxn>
                <a:cxn ang="0">
                  <a:pos x="6" y="10"/>
                </a:cxn>
                <a:cxn ang="0">
                  <a:pos x="13" y="20"/>
                </a:cxn>
                <a:cxn ang="0">
                  <a:pos x="20" y="29"/>
                </a:cxn>
                <a:cxn ang="0">
                  <a:pos x="28" y="36"/>
                </a:cxn>
                <a:cxn ang="0">
                  <a:pos x="37" y="44"/>
                </a:cxn>
                <a:cxn ang="0">
                  <a:pos x="45" y="51"/>
                </a:cxn>
                <a:cxn ang="0">
                  <a:pos x="55" y="58"/>
                </a:cxn>
                <a:cxn ang="0">
                  <a:pos x="65" y="64"/>
                </a:cxn>
                <a:cxn ang="0">
                  <a:pos x="66" y="64"/>
                </a:cxn>
                <a:cxn ang="0">
                  <a:pos x="66" y="64"/>
                </a:cxn>
                <a:cxn ang="0">
                  <a:pos x="66" y="63"/>
                </a:cxn>
                <a:cxn ang="0">
                  <a:pos x="66" y="62"/>
                </a:cxn>
                <a:cxn ang="0">
                  <a:pos x="57" y="56"/>
                </a:cxn>
                <a:cxn ang="0">
                  <a:pos x="48" y="48"/>
                </a:cxn>
                <a:cxn ang="0">
                  <a:pos x="40" y="41"/>
                </a:cxn>
                <a:cxn ang="0">
                  <a:pos x="31" y="33"/>
                </a:cxn>
                <a:cxn ang="0">
                  <a:pos x="23" y="25"/>
                </a:cxn>
                <a:cxn ang="0">
                  <a:pos x="15" y="17"/>
                </a:cxn>
                <a:cxn ang="0">
                  <a:pos x="7" y="8"/>
                </a:cxn>
                <a:cxn ang="0">
                  <a:pos x="0" y="0"/>
                </a:cxn>
                <a:cxn ang="0">
                  <a:pos x="0" y="0"/>
                </a:cxn>
                <a:cxn ang="0">
                  <a:pos x="0" y="0"/>
                </a:cxn>
                <a:cxn ang="0">
                  <a:pos x="0" y="0"/>
                </a:cxn>
                <a:cxn ang="0">
                  <a:pos x="0" y="1"/>
                </a:cxn>
                <a:cxn ang="0">
                  <a:pos x="0" y="1"/>
                </a:cxn>
              </a:cxnLst>
              <a:rect l="0" t="0" r="r" b="b"/>
              <a:pathLst>
                <a:path w="66" h="64">
                  <a:moveTo>
                    <a:pt x="0" y="1"/>
                  </a:moveTo>
                  <a:lnTo>
                    <a:pt x="6" y="10"/>
                  </a:lnTo>
                  <a:lnTo>
                    <a:pt x="13" y="20"/>
                  </a:lnTo>
                  <a:lnTo>
                    <a:pt x="20" y="29"/>
                  </a:lnTo>
                  <a:lnTo>
                    <a:pt x="28" y="36"/>
                  </a:lnTo>
                  <a:lnTo>
                    <a:pt x="37" y="44"/>
                  </a:lnTo>
                  <a:lnTo>
                    <a:pt x="45" y="51"/>
                  </a:lnTo>
                  <a:lnTo>
                    <a:pt x="55" y="58"/>
                  </a:lnTo>
                  <a:lnTo>
                    <a:pt x="65" y="64"/>
                  </a:lnTo>
                  <a:lnTo>
                    <a:pt x="66" y="64"/>
                  </a:lnTo>
                  <a:lnTo>
                    <a:pt x="66" y="64"/>
                  </a:lnTo>
                  <a:lnTo>
                    <a:pt x="66" y="63"/>
                  </a:lnTo>
                  <a:lnTo>
                    <a:pt x="66" y="62"/>
                  </a:lnTo>
                  <a:lnTo>
                    <a:pt x="57" y="56"/>
                  </a:lnTo>
                  <a:lnTo>
                    <a:pt x="48" y="48"/>
                  </a:lnTo>
                  <a:lnTo>
                    <a:pt x="40" y="41"/>
                  </a:lnTo>
                  <a:lnTo>
                    <a:pt x="31" y="33"/>
                  </a:lnTo>
                  <a:lnTo>
                    <a:pt x="23" y="25"/>
                  </a:lnTo>
                  <a:lnTo>
                    <a:pt x="15" y="17"/>
                  </a:lnTo>
                  <a:lnTo>
                    <a:pt x="7" y="8"/>
                  </a:lnTo>
                  <a:lnTo>
                    <a:pt x="0" y="0"/>
                  </a:lnTo>
                  <a:lnTo>
                    <a:pt x="0" y="0"/>
                  </a:lnTo>
                  <a:lnTo>
                    <a:pt x="0" y="0"/>
                  </a:lnTo>
                  <a:lnTo>
                    <a:pt x="0" y="0"/>
                  </a:lnTo>
                  <a:lnTo>
                    <a:pt x="0" y="1"/>
                  </a:lnTo>
                  <a:lnTo>
                    <a:pt x="0" y="1"/>
                  </a:lnTo>
                  <a:close/>
                </a:path>
              </a:pathLst>
            </a:custGeom>
            <a:solidFill>
              <a:srgbClr val="000000"/>
            </a:solidFill>
            <a:ln w="9525">
              <a:noFill/>
              <a:round/>
              <a:headEnd/>
              <a:tailEnd/>
            </a:ln>
          </p:spPr>
          <p:txBody>
            <a:bodyPr/>
            <a:lstStyle/>
            <a:p>
              <a:endParaRPr lang="en-US"/>
            </a:p>
          </p:txBody>
        </p:sp>
        <p:sp>
          <p:nvSpPr>
            <p:cNvPr id="14404" name="Freeform 68"/>
            <p:cNvSpPr>
              <a:spLocks/>
            </p:cNvSpPr>
            <p:nvPr/>
          </p:nvSpPr>
          <p:spPr bwMode="auto">
            <a:xfrm>
              <a:off x="582" y="2373"/>
              <a:ext cx="16" cy="36"/>
            </a:xfrm>
            <a:custGeom>
              <a:avLst/>
              <a:gdLst/>
              <a:ahLst/>
              <a:cxnLst>
                <a:cxn ang="0">
                  <a:pos x="46" y="0"/>
                </a:cxn>
                <a:cxn ang="0">
                  <a:pos x="42" y="7"/>
                </a:cxn>
                <a:cxn ang="0">
                  <a:pos x="37" y="13"/>
                </a:cxn>
                <a:cxn ang="0">
                  <a:pos x="33" y="20"/>
                </a:cxn>
                <a:cxn ang="0">
                  <a:pos x="29" y="26"/>
                </a:cxn>
                <a:cxn ang="0">
                  <a:pos x="25" y="33"/>
                </a:cxn>
                <a:cxn ang="0">
                  <a:pos x="21" y="39"/>
                </a:cxn>
                <a:cxn ang="0">
                  <a:pos x="16" y="46"/>
                </a:cxn>
                <a:cxn ang="0">
                  <a:pos x="12" y="52"/>
                </a:cxn>
                <a:cxn ang="0">
                  <a:pos x="5" y="64"/>
                </a:cxn>
                <a:cxn ang="0">
                  <a:pos x="1" y="77"/>
                </a:cxn>
                <a:cxn ang="0">
                  <a:pos x="0" y="90"/>
                </a:cxn>
                <a:cxn ang="0">
                  <a:pos x="3" y="104"/>
                </a:cxn>
                <a:cxn ang="0">
                  <a:pos x="5" y="106"/>
                </a:cxn>
                <a:cxn ang="0">
                  <a:pos x="8" y="104"/>
                </a:cxn>
                <a:cxn ang="0">
                  <a:pos x="11" y="102"/>
                </a:cxn>
                <a:cxn ang="0">
                  <a:pos x="12" y="98"/>
                </a:cxn>
                <a:cxn ang="0">
                  <a:pos x="13" y="84"/>
                </a:cxn>
                <a:cxn ang="0">
                  <a:pos x="14" y="71"/>
                </a:cxn>
                <a:cxn ang="0">
                  <a:pos x="17" y="58"/>
                </a:cxn>
                <a:cxn ang="0">
                  <a:pos x="22" y="47"/>
                </a:cxn>
                <a:cxn ang="0">
                  <a:pos x="27" y="35"/>
                </a:cxn>
                <a:cxn ang="0">
                  <a:pos x="32" y="23"/>
                </a:cxn>
                <a:cxn ang="0">
                  <a:pos x="39" y="12"/>
                </a:cxn>
                <a:cxn ang="0">
                  <a:pos x="46" y="0"/>
                </a:cxn>
                <a:cxn ang="0">
                  <a:pos x="46" y="0"/>
                </a:cxn>
                <a:cxn ang="0">
                  <a:pos x="46" y="0"/>
                </a:cxn>
                <a:cxn ang="0">
                  <a:pos x="46" y="0"/>
                </a:cxn>
                <a:cxn ang="0">
                  <a:pos x="46" y="0"/>
                </a:cxn>
                <a:cxn ang="0">
                  <a:pos x="46" y="0"/>
                </a:cxn>
              </a:cxnLst>
              <a:rect l="0" t="0" r="r" b="b"/>
              <a:pathLst>
                <a:path w="46" h="106">
                  <a:moveTo>
                    <a:pt x="46" y="0"/>
                  </a:moveTo>
                  <a:lnTo>
                    <a:pt x="42" y="7"/>
                  </a:lnTo>
                  <a:lnTo>
                    <a:pt x="37" y="13"/>
                  </a:lnTo>
                  <a:lnTo>
                    <a:pt x="33" y="20"/>
                  </a:lnTo>
                  <a:lnTo>
                    <a:pt x="29" y="26"/>
                  </a:lnTo>
                  <a:lnTo>
                    <a:pt x="25" y="33"/>
                  </a:lnTo>
                  <a:lnTo>
                    <a:pt x="21" y="39"/>
                  </a:lnTo>
                  <a:lnTo>
                    <a:pt x="16" y="46"/>
                  </a:lnTo>
                  <a:lnTo>
                    <a:pt x="12" y="52"/>
                  </a:lnTo>
                  <a:lnTo>
                    <a:pt x="5" y="64"/>
                  </a:lnTo>
                  <a:lnTo>
                    <a:pt x="1" y="77"/>
                  </a:lnTo>
                  <a:lnTo>
                    <a:pt x="0" y="90"/>
                  </a:lnTo>
                  <a:lnTo>
                    <a:pt x="3" y="104"/>
                  </a:lnTo>
                  <a:lnTo>
                    <a:pt x="5" y="106"/>
                  </a:lnTo>
                  <a:lnTo>
                    <a:pt x="8" y="104"/>
                  </a:lnTo>
                  <a:lnTo>
                    <a:pt x="11" y="102"/>
                  </a:lnTo>
                  <a:lnTo>
                    <a:pt x="12" y="98"/>
                  </a:lnTo>
                  <a:lnTo>
                    <a:pt x="13" y="84"/>
                  </a:lnTo>
                  <a:lnTo>
                    <a:pt x="14" y="71"/>
                  </a:lnTo>
                  <a:lnTo>
                    <a:pt x="17" y="58"/>
                  </a:lnTo>
                  <a:lnTo>
                    <a:pt x="22" y="47"/>
                  </a:lnTo>
                  <a:lnTo>
                    <a:pt x="27" y="35"/>
                  </a:lnTo>
                  <a:lnTo>
                    <a:pt x="32" y="23"/>
                  </a:lnTo>
                  <a:lnTo>
                    <a:pt x="39" y="12"/>
                  </a:lnTo>
                  <a:lnTo>
                    <a:pt x="46" y="0"/>
                  </a:lnTo>
                  <a:lnTo>
                    <a:pt x="46" y="0"/>
                  </a:lnTo>
                  <a:lnTo>
                    <a:pt x="46" y="0"/>
                  </a:lnTo>
                  <a:lnTo>
                    <a:pt x="46" y="0"/>
                  </a:lnTo>
                  <a:lnTo>
                    <a:pt x="46" y="0"/>
                  </a:lnTo>
                  <a:lnTo>
                    <a:pt x="46" y="0"/>
                  </a:lnTo>
                  <a:close/>
                </a:path>
              </a:pathLst>
            </a:custGeom>
            <a:solidFill>
              <a:srgbClr val="000000"/>
            </a:solidFill>
            <a:ln w="9525">
              <a:noFill/>
              <a:round/>
              <a:headEnd/>
              <a:tailEnd/>
            </a:ln>
          </p:spPr>
          <p:txBody>
            <a:bodyPr/>
            <a:lstStyle/>
            <a:p>
              <a:endParaRPr lang="en-US"/>
            </a:p>
          </p:txBody>
        </p:sp>
        <p:sp>
          <p:nvSpPr>
            <p:cNvPr id="14405" name="Freeform 69"/>
            <p:cNvSpPr>
              <a:spLocks/>
            </p:cNvSpPr>
            <p:nvPr/>
          </p:nvSpPr>
          <p:spPr bwMode="auto">
            <a:xfrm>
              <a:off x="592" y="2349"/>
              <a:ext cx="21" cy="31"/>
            </a:xfrm>
            <a:custGeom>
              <a:avLst/>
              <a:gdLst/>
              <a:ahLst/>
              <a:cxnLst>
                <a:cxn ang="0">
                  <a:pos x="60" y="2"/>
                </a:cxn>
                <a:cxn ang="0">
                  <a:pos x="56" y="15"/>
                </a:cxn>
                <a:cxn ang="0">
                  <a:pos x="51" y="27"/>
                </a:cxn>
                <a:cxn ang="0">
                  <a:pos x="42" y="38"/>
                </a:cxn>
                <a:cxn ang="0">
                  <a:pos x="33" y="48"/>
                </a:cxn>
                <a:cxn ang="0">
                  <a:pos x="29" y="53"/>
                </a:cxn>
                <a:cxn ang="0">
                  <a:pos x="25" y="58"/>
                </a:cxn>
                <a:cxn ang="0">
                  <a:pos x="21" y="62"/>
                </a:cxn>
                <a:cxn ang="0">
                  <a:pos x="17" y="68"/>
                </a:cxn>
                <a:cxn ang="0">
                  <a:pos x="13" y="72"/>
                </a:cxn>
                <a:cxn ang="0">
                  <a:pos x="9" y="77"/>
                </a:cxn>
                <a:cxn ang="0">
                  <a:pos x="5" y="82"/>
                </a:cxn>
                <a:cxn ang="0">
                  <a:pos x="1" y="87"/>
                </a:cxn>
                <a:cxn ang="0">
                  <a:pos x="0" y="89"/>
                </a:cxn>
                <a:cxn ang="0">
                  <a:pos x="0" y="91"/>
                </a:cxn>
                <a:cxn ang="0">
                  <a:pos x="0" y="94"/>
                </a:cxn>
                <a:cxn ang="0">
                  <a:pos x="2" y="93"/>
                </a:cxn>
                <a:cxn ang="0">
                  <a:pos x="13" y="84"/>
                </a:cxn>
                <a:cxn ang="0">
                  <a:pos x="23" y="74"/>
                </a:cxn>
                <a:cxn ang="0">
                  <a:pos x="32" y="63"/>
                </a:cxn>
                <a:cxn ang="0">
                  <a:pos x="42" y="53"/>
                </a:cxn>
                <a:cxn ang="0">
                  <a:pos x="50" y="41"/>
                </a:cxn>
                <a:cxn ang="0">
                  <a:pos x="56" y="28"/>
                </a:cxn>
                <a:cxn ang="0">
                  <a:pos x="60" y="15"/>
                </a:cxn>
                <a:cxn ang="0">
                  <a:pos x="63" y="1"/>
                </a:cxn>
                <a:cxn ang="0">
                  <a:pos x="63" y="0"/>
                </a:cxn>
                <a:cxn ang="0">
                  <a:pos x="61" y="0"/>
                </a:cxn>
                <a:cxn ang="0">
                  <a:pos x="60" y="1"/>
                </a:cxn>
                <a:cxn ang="0">
                  <a:pos x="60" y="2"/>
                </a:cxn>
                <a:cxn ang="0">
                  <a:pos x="60" y="2"/>
                </a:cxn>
              </a:cxnLst>
              <a:rect l="0" t="0" r="r" b="b"/>
              <a:pathLst>
                <a:path w="63" h="94">
                  <a:moveTo>
                    <a:pt x="60" y="2"/>
                  </a:moveTo>
                  <a:lnTo>
                    <a:pt x="56" y="15"/>
                  </a:lnTo>
                  <a:lnTo>
                    <a:pt x="51" y="27"/>
                  </a:lnTo>
                  <a:lnTo>
                    <a:pt x="42" y="38"/>
                  </a:lnTo>
                  <a:lnTo>
                    <a:pt x="33" y="48"/>
                  </a:lnTo>
                  <a:lnTo>
                    <a:pt x="29" y="53"/>
                  </a:lnTo>
                  <a:lnTo>
                    <a:pt x="25" y="58"/>
                  </a:lnTo>
                  <a:lnTo>
                    <a:pt x="21" y="62"/>
                  </a:lnTo>
                  <a:lnTo>
                    <a:pt x="17" y="68"/>
                  </a:lnTo>
                  <a:lnTo>
                    <a:pt x="13" y="72"/>
                  </a:lnTo>
                  <a:lnTo>
                    <a:pt x="9" y="77"/>
                  </a:lnTo>
                  <a:lnTo>
                    <a:pt x="5" y="82"/>
                  </a:lnTo>
                  <a:lnTo>
                    <a:pt x="1" y="87"/>
                  </a:lnTo>
                  <a:lnTo>
                    <a:pt x="0" y="89"/>
                  </a:lnTo>
                  <a:lnTo>
                    <a:pt x="0" y="91"/>
                  </a:lnTo>
                  <a:lnTo>
                    <a:pt x="0" y="94"/>
                  </a:lnTo>
                  <a:lnTo>
                    <a:pt x="2" y="93"/>
                  </a:lnTo>
                  <a:lnTo>
                    <a:pt x="13" y="84"/>
                  </a:lnTo>
                  <a:lnTo>
                    <a:pt x="23" y="74"/>
                  </a:lnTo>
                  <a:lnTo>
                    <a:pt x="32" y="63"/>
                  </a:lnTo>
                  <a:lnTo>
                    <a:pt x="42" y="53"/>
                  </a:lnTo>
                  <a:lnTo>
                    <a:pt x="50" y="41"/>
                  </a:lnTo>
                  <a:lnTo>
                    <a:pt x="56" y="28"/>
                  </a:lnTo>
                  <a:lnTo>
                    <a:pt x="60" y="15"/>
                  </a:lnTo>
                  <a:lnTo>
                    <a:pt x="63" y="1"/>
                  </a:lnTo>
                  <a:lnTo>
                    <a:pt x="63" y="0"/>
                  </a:lnTo>
                  <a:lnTo>
                    <a:pt x="61" y="0"/>
                  </a:lnTo>
                  <a:lnTo>
                    <a:pt x="60" y="1"/>
                  </a:lnTo>
                  <a:lnTo>
                    <a:pt x="60" y="2"/>
                  </a:lnTo>
                  <a:lnTo>
                    <a:pt x="60" y="2"/>
                  </a:lnTo>
                  <a:close/>
                </a:path>
              </a:pathLst>
            </a:custGeom>
            <a:solidFill>
              <a:srgbClr val="000000"/>
            </a:solidFill>
            <a:ln w="9525">
              <a:noFill/>
              <a:round/>
              <a:headEnd/>
              <a:tailEnd/>
            </a:ln>
          </p:spPr>
          <p:txBody>
            <a:bodyPr/>
            <a:lstStyle/>
            <a:p>
              <a:endParaRPr lang="en-US"/>
            </a:p>
          </p:txBody>
        </p:sp>
        <p:sp>
          <p:nvSpPr>
            <p:cNvPr id="14406" name="Freeform 70"/>
            <p:cNvSpPr>
              <a:spLocks/>
            </p:cNvSpPr>
            <p:nvPr/>
          </p:nvSpPr>
          <p:spPr bwMode="auto">
            <a:xfrm>
              <a:off x="623" y="2479"/>
              <a:ext cx="26" cy="27"/>
            </a:xfrm>
            <a:custGeom>
              <a:avLst/>
              <a:gdLst/>
              <a:ahLst/>
              <a:cxnLst>
                <a:cxn ang="0">
                  <a:pos x="2" y="1"/>
                </a:cxn>
                <a:cxn ang="0">
                  <a:pos x="0" y="15"/>
                </a:cxn>
                <a:cxn ang="0">
                  <a:pos x="1" y="30"/>
                </a:cxn>
                <a:cxn ang="0">
                  <a:pos x="4" y="44"/>
                </a:cxn>
                <a:cxn ang="0">
                  <a:pos x="12" y="57"/>
                </a:cxn>
                <a:cxn ang="0">
                  <a:pos x="18" y="65"/>
                </a:cxn>
                <a:cxn ang="0">
                  <a:pos x="26" y="70"/>
                </a:cxn>
                <a:cxn ang="0">
                  <a:pos x="33" y="76"/>
                </a:cxn>
                <a:cxn ang="0">
                  <a:pos x="42" y="80"/>
                </a:cxn>
                <a:cxn ang="0">
                  <a:pos x="49" y="81"/>
                </a:cxn>
                <a:cxn ang="0">
                  <a:pos x="58" y="79"/>
                </a:cxn>
                <a:cxn ang="0">
                  <a:pos x="66" y="75"/>
                </a:cxn>
                <a:cxn ang="0">
                  <a:pos x="73" y="71"/>
                </a:cxn>
                <a:cxn ang="0">
                  <a:pos x="75" y="70"/>
                </a:cxn>
                <a:cxn ang="0">
                  <a:pos x="76" y="68"/>
                </a:cxn>
                <a:cxn ang="0">
                  <a:pos x="76" y="67"/>
                </a:cxn>
                <a:cxn ang="0">
                  <a:pos x="75" y="66"/>
                </a:cxn>
                <a:cxn ang="0">
                  <a:pos x="68" y="67"/>
                </a:cxn>
                <a:cxn ang="0">
                  <a:pos x="61" y="69"/>
                </a:cxn>
                <a:cxn ang="0">
                  <a:pos x="54" y="70"/>
                </a:cxn>
                <a:cxn ang="0">
                  <a:pos x="46" y="70"/>
                </a:cxn>
                <a:cxn ang="0">
                  <a:pos x="39" y="68"/>
                </a:cxn>
                <a:cxn ang="0">
                  <a:pos x="32" y="63"/>
                </a:cxn>
                <a:cxn ang="0">
                  <a:pos x="26" y="57"/>
                </a:cxn>
                <a:cxn ang="0">
                  <a:pos x="19" y="53"/>
                </a:cxn>
                <a:cxn ang="0">
                  <a:pos x="10" y="42"/>
                </a:cxn>
                <a:cxn ang="0">
                  <a:pos x="3" y="29"/>
                </a:cxn>
                <a:cxn ang="0">
                  <a:pos x="1" y="14"/>
                </a:cxn>
                <a:cxn ang="0">
                  <a:pos x="2" y="0"/>
                </a:cxn>
                <a:cxn ang="0">
                  <a:pos x="2" y="0"/>
                </a:cxn>
                <a:cxn ang="0">
                  <a:pos x="2" y="0"/>
                </a:cxn>
                <a:cxn ang="0">
                  <a:pos x="2" y="0"/>
                </a:cxn>
                <a:cxn ang="0">
                  <a:pos x="2" y="1"/>
                </a:cxn>
                <a:cxn ang="0">
                  <a:pos x="2" y="1"/>
                </a:cxn>
              </a:cxnLst>
              <a:rect l="0" t="0" r="r" b="b"/>
              <a:pathLst>
                <a:path w="76" h="81">
                  <a:moveTo>
                    <a:pt x="2" y="1"/>
                  </a:moveTo>
                  <a:lnTo>
                    <a:pt x="0" y="15"/>
                  </a:lnTo>
                  <a:lnTo>
                    <a:pt x="1" y="30"/>
                  </a:lnTo>
                  <a:lnTo>
                    <a:pt x="4" y="44"/>
                  </a:lnTo>
                  <a:lnTo>
                    <a:pt x="12" y="57"/>
                  </a:lnTo>
                  <a:lnTo>
                    <a:pt x="18" y="65"/>
                  </a:lnTo>
                  <a:lnTo>
                    <a:pt x="26" y="70"/>
                  </a:lnTo>
                  <a:lnTo>
                    <a:pt x="33" y="76"/>
                  </a:lnTo>
                  <a:lnTo>
                    <a:pt x="42" y="80"/>
                  </a:lnTo>
                  <a:lnTo>
                    <a:pt x="49" y="81"/>
                  </a:lnTo>
                  <a:lnTo>
                    <a:pt x="58" y="79"/>
                  </a:lnTo>
                  <a:lnTo>
                    <a:pt x="66" y="75"/>
                  </a:lnTo>
                  <a:lnTo>
                    <a:pt x="73" y="71"/>
                  </a:lnTo>
                  <a:lnTo>
                    <a:pt x="75" y="70"/>
                  </a:lnTo>
                  <a:lnTo>
                    <a:pt x="76" y="68"/>
                  </a:lnTo>
                  <a:lnTo>
                    <a:pt x="76" y="67"/>
                  </a:lnTo>
                  <a:lnTo>
                    <a:pt x="75" y="66"/>
                  </a:lnTo>
                  <a:lnTo>
                    <a:pt x="68" y="67"/>
                  </a:lnTo>
                  <a:lnTo>
                    <a:pt x="61" y="69"/>
                  </a:lnTo>
                  <a:lnTo>
                    <a:pt x="54" y="70"/>
                  </a:lnTo>
                  <a:lnTo>
                    <a:pt x="46" y="70"/>
                  </a:lnTo>
                  <a:lnTo>
                    <a:pt x="39" y="68"/>
                  </a:lnTo>
                  <a:lnTo>
                    <a:pt x="32" y="63"/>
                  </a:lnTo>
                  <a:lnTo>
                    <a:pt x="26" y="57"/>
                  </a:lnTo>
                  <a:lnTo>
                    <a:pt x="19" y="53"/>
                  </a:lnTo>
                  <a:lnTo>
                    <a:pt x="10" y="42"/>
                  </a:lnTo>
                  <a:lnTo>
                    <a:pt x="3" y="29"/>
                  </a:lnTo>
                  <a:lnTo>
                    <a:pt x="1" y="14"/>
                  </a:lnTo>
                  <a:lnTo>
                    <a:pt x="2" y="0"/>
                  </a:lnTo>
                  <a:lnTo>
                    <a:pt x="2" y="0"/>
                  </a:lnTo>
                  <a:lnTo>
                    <a:pt x="2" y="0"/>
                  </a:lnTo>
                  <a:lnTo>
                    <a:pt x="2" y="0"/>
                  </a:lnTo>
                  <a:lnTo>
                    <a:pt x="2" y="1"/>
                  </a:lnTo>
                  <a:lnTo>
                    <a:pt x="2" y="1"/>
                  </a:lnTo>
                  <a:close/>
                </a:path>
              </a:pathLst>
            </a:custGeom>
            <a:solidFill>
              <a:srgbClr val="000000"/>
            </a:solidFill>
            <a:ln w="9525">
              <a:noFill/>
              <a:round/>
              <a:headEnd/>
              <a:tailEnd/>
            </a:ln>
          </p:spPr>
          <p:txBody>
            <a:bodyPr/>
            <a:lstStyle/>
            <a:p>
              <a:endParaRPr lang="en-US"/>
            </a:p>
          </p:txBody>
        </p:sp>
        <p:sp>
          <p:nvSpPr>
            <p:cNvPr id="14407" name="Freeform 71"/>
            <p:cNvSpPr>
              <a:spLocks/>
            </p:cNvSpPr>
            <p:nvPr/>
          </p:nvSpPr>
          <p:spPr bwMode="auto">
            <a:xfrm>
              <a:off x="946" y="2783"/>
              <a:ext cx="94" cy="43"/>
            </a:xfrm>
            <a:custGeom>
              <a:avLst/>
              <a:gdLst/>
              <a:ahLst/>
              <a:cxnLst>
                <a:cxn ang="0">
                  <a:pos x="0" y="2"/>
                </a:cxn>
                <a:cxn ang="0">
                  <a:pos x="14" y="15"/>
                </a:cxn>
                <a:cxn ang="0">
                  <a:pos x="28" y="28"/>
                </a:cxn>
                <a:cxn ang="0">
                  <a:pos x="43" y="40"/>
                </a:cxn>
                <a:cxn ang="0">
                  <a:pos x="59" y="50"/>
                </a:cxn>
                <a:cxn ang="0">
                  <a:pos x="74" y="61"/>
                </a:cxn>
                <a:cxn ang="0">
                  <a:pos x="89" y="72"/>
                </a:cxn>
                <a:cxn ang="0">
                  <a:pos x="105" y="82"/>
                </a:cxn>
                <a:cxn ang="0">
                  <a:pos x="121" y="91"/>
                </a:cxn>
                <a:cxn ang="0">
                  <a:pos x="139" y="101"/>
                </a:cxn>
                <a:cxn ang="0">
                  <a:pos x="158" y="110"/>
                </a:cxn>
                <a:cxn ang="0">
                  <a:pos x="177" y="116"/>
                </a:cxn>
                <a:cxn ang="0">
                  <a:pos x="195" y="122"/>
                </a:cxn>
                <a:cxn ang="0">
                  <a:pos x="215" y="126"/>
                </a:cxn>
                <a:cxn ang="0">
                  <a:pos x="234" y="128"/>
                </a:cxn>
                <a:cxn ang="0">
                  <a:pos x="255" y="130"/>
                </a:cxn>
                <a:cxn ang="0">
                  <a:pos x="275" y="131"/>
                </a:cxn>
                <a:cxn ang="0">
                  <a:pos x="278" y="130"/>
                </a:cxn>
                <a:cxn ang="0">
                  <a:pos x="282" y="127"/>
                </a:cxn>
                <a:cxn ang="0">
                  <a:pos x="283" y="125"/>
                </a:cxn>
                <a:cxn ang="0">
                  <a:pos x="280" y="123"/>
                </a:cxn>
                <a:cxn ang="0">
                  <a:pos x="261" y="118"/>
                </a:cxn>
                <a:cxn ang="0">
                  <a:pos x="243" y="114"/>
                </a:cxn>
                <a:cxn ang="0">
                  <a:pos x="223" y="109"/>
                </a:cxn>
                <a:cxn ang="0">
                  <a:pos x="205" y="104"/>
                </a:cxn>
                <a:cxn ang="0">
                  <a:pos x="187" y="98"/>
                </a:cxn>
                <a:cxn ang="0">
                  <a:pos x="169" y="93"/>
                </a:cxn>
                <a:cxn ang="0">
                  <a:pos x="151" y="86"/>
                </a:cxn>
                <a:cxn ang="0">
                  <a:pos x="134" y="79"/>
                </a:cxn>
                <a:cxn ang="0">
                  <a:pos x="117" y="71"/>
                </a:cxn>
                <a:cxn ang="0">
                  <a:pos x="99" y="62"/>
                </a:cxn>
                <a:cxn ang="0">
                  <a:pos x="83" y="54"/>
                </a:cxn>
                <a:cxn ang="0">
                  <a:pos x="66" y="45"/>
                </a:cxn>
                <a:cxn ang="0">
                  <a:pos x="50" y="34"/>
                </a:cxn>
                <a:cxn ang="0">
                  <a:pos x="35" y="24"/>
                </a:cxn>
                <a:cxn ang="0">
                  <a:pos x="19" y="12"/>
                </a:cxn>
                <a:cxn ang="0">
                  <a:pos x="4" y="0"/>
                </a:cxn>
                <a:cxn ang="0">
                  <a:pos x="2" y="0"/>
                </a:cxn>
                <a:cxn ang="0">
                  <a:pos x="1" y="0"/>
                </a:cxn>
                <a:cxn ang="0">
                  <a:pos x="0" y="1"/>
                </a:cxn>
                <a:cxn ang="0">
                  <a:pos x="0" y="2"/>
                </a:cxn>
                <a:cxn ang="0">
                  <a:pos x="0" y="2"/>
                </a:cxn>
              </a:cxnLst>
              <a:rect l="0" t="0" r="r" b="b"/>
              <a:pathLst>
                <a:path w="283" h="131">
                  <a:moveTo>
                    <a:pt x="0" y="2"/>
                  </a:moveTo>
                  <a:lnTo>
                    <a:pt x="14" y="15"/>
                  </a:lnTo>
                  <a:lnTo>
                    <a:pt x="28" y="28"/>
                  </a:lnTo>
                  <a:lnTo>
                    <a:pt x="43" y="40"/>
                  </a:lnTo>
                  <a:lnTo>
                    <a:pt x="59" y="50"/>
                  </a:lnTo>
                  <a:lnTo>
                    <a:pt x="74" y="61"/>
                  </a:lnTo>
                  <a:lnTo>
                    <a:pt x="89" y="72"/>
                  </a:lnTo>
                  <a:lnTo>
                    <a:pt x="105" y="82"/>
                  </a:lnTo>
                  <a:lnTo>
                    <a:pt x="121" y="91"/>
                  </a:lnTo>
                  <a:lnTo>
                    <a:pt x="139" y="101"/>
                  </a:lnTo>
                  <a:lnTo>
                    <a:pt x="158" y="110"/>
                  </a:lnTo>
                  <a:lnTo>
                    <a:pt x="177" y="116"/>
                  </a:lnTo>
                  <a:lnTo>
                    <a:pt x="195" y="122"/>
                  </a:lnTo>
                  <a:lnTo>
                    <a:pt x="215" y="126"/>
                  </a:lnTo>
                  <a:lnTo>
                    <a:pt x="234" y="128"/>
                  </a:lnTo>
                  <a:lnTo>
                    <a:pt x="255" y="130"/>
                  </a:lnTo>
                  <a:lnTo>
                    <a:pt x="275" y="131"/>
                  </a:lnTo>
                  <a:lnTo>
                    <a:pt x="278" y="130"/>
                  </a:lnTo>
                  <a:lnTo>
                    <a:pt x="282" y="127"/>
                  </a:lnTo>
                  <a:lnTo>
                    <a:pt x="283" y="125"/>
                  </a:lnTo>
                  <a:lnTo>
                    <a:pt x="280" y="123"/>
                  </a:lnTo>
                  <a:lnTo>
                    <a:pt x="261" y="118"/>
                  </a:lnTo>
                  <a:lnTo>
                    <a:pt x="243" y="114"/>
                  </a:lnTo>
                  <a:lnTo>
                    <a:pt x="223" y="109"/>
                  </a:lnTo>
                  <a:lnTo>
                    <a:pt x="205" y="104"/>
                  </a:lnTo>
                  <a:lnTo>
                    <a:pt x="187" y="98"/>
                  </a:lnTo>
                  <a:lnTo>
                    <a:pt x="169" y="93"/>
                  </a:lnTo>
                  <a:lnTo>
                    <a:pt x="151" y="86"/>
                  </a:lnTo>
                  <a:lnTo>
                    <a:pt x="134" y="79"/>
                  </a:lnTo>
                  <a:lnTo>
                    <a:pt x="117" y="71"/>
                  </a:lnTo>
                  <a:lnTo>
                    <a:pt x="99" y="62"/>
                  </a:lnTo>
                  <a:lnTo>
                    <a:pt x="83" y="54"/>
                  </a:lnTo>
                  <a:lnTo>
                    <a:pt x="66" y="45"/>
                  </a:lnTo>
                  <a:lnTo>
                    <a:pt x="50" y="34"/>
                  </a:lnTo>
                  <a:lnTo>
                    <a:pt x="35" y="24"/>
                  </a:lnTo>
                  <a:lnTo>
                    <a:pt x="19" y="12"/>
                  </a:lnTo>
                  <a:lnTo>
                    <a:pt x="4" y="0"/>
                  </a:lnTo>
                  <a:lnTo>
                    <a:pt x="2" y="0"/>
                  </a:lnTo>
                  <a:lnTo>
                    <a:pt x="1" y="0"/>
                  </a:lnTo>
                  <a:lnTo>
                    <a:pt x="0" y="1"/>
                  </a:lnTo>
                  <a:lnTo>
                    <a:pt x="0" y="2"/>
                  </a:lnTo>
                  <a:lnTo>
                    <a:pt x="0" y="2"/>
                  </a:lnTo>
                  <a:close/>
                </a:path>
              </a:pathLst>
            </a:custGeom>
            <a:solidFill>
              <a:srgbClr val="000000"/>
            </a:solidFill>
            <a:ln w="9525">
              <a:noFill/>
              <a:round/>
              <a:headEnd/>
              <a:tailEnd/>
            </a:ln>
          </p:spPr>
          <p:txBody>
            <a:bodyPr/>
            <a:lstStyle/>
            <a:p>
              <a:endParaRPr lang="en-US"/>
            </a:p>
          </p:txBody>
        </p:sp>
        <p:sp>
          <p:nvSpPr>
            <p:cNvPr id="14408" name="Freeform 72"/>
            <p:cNvSpPr>
              <a:spLocks/>
            </p:cNvSpPr>
            <p:nvPr/>
          </p:nvSpPr>
          <p:spPr bwMode="auto">
            <a:xfrm>
              <a:off x="991" y="2794"/>
              <a:ext cx="50" cy="34"/>
            </a:xfrm>
            <a:custGeom>
              <a:avLst/>
              <a:gdLst/>
              <a:ahLst/>
              <a:cxnLst>
                <a:cxn ang="0">
                  <a:pos x="0" y="1"/>
                </a:cxn>
                <a:cxn ang="0">
                  <a:pos x="17" y="14"/>
                </a:cxn>
                <a:cxn ang="0">
                  <a:pos x="36" y="27"/>
                </a:cxn>
                <a:cxn ang="0">
                  <a:pos x="53" y="41"/>
                </a:cxn>
                <a:cxn ang="0">
                  <a:pos x="71" y="54"/>
                </a:cxn>
                <a:cxn ang="0">
                  <a:pos x="88" y="67"/>
                </a:cxn>
                <a:cxn ang="0">
                  <a:pos x="107" y="79"/>
                </a:cxn>
                <a:cxn ang="0">
                  <a:pos x="125" y="91"/>
                </a:cxn>
                <a:cxn ang="0">
                  <a:pos x="144" y="101"/>
                </a:cxn>
                <a:cxn ang="0">
                  <a:pos x="147" y="101"/>
                </a:cxn>
                <a:cxn ang="0">
                  <a:pos x="150" y="99"/>
                </a:cxn>
                <a:cxn ang="0">
                  <a:pos x="151" y="95"/>
                </a:cxn>
                <a:cxn ang="0">
                  <a:pos x="150" y="93"/>
                </a:cxn>
                <a:cxn ang="0">
                  <a:pos x="131" y="81"/>
                </a:cxn>
                <a:cxn ang="0">
                  <a:pos x="113" y="69"/>
                </a:cxn>
                <a:cxn ang="0">
                  <a:pos x="95" y="58"/>
                </a:cxn>
                <a:cxn ang="0">
                  <a:pos x="75" y="46"/>
                </a:cxn>
                <a:cxn ang="0">
                  <a:pos x="57" y="34"/>
                </a:cxn>
                <a:cxn ang="0">
                  <a:pos x="39" y="23"/>
                </a:cxn>
                <a:cxn ang="0">
                  <a:pos x="20" y="11"/>
                </a:cxn>
                <a:cxn ang="0">
                  <a:pos x="1" y="0"/>
                </a:cxn>
                <a:cxn ang="0">
                  <a:pos x="1" y="0"/>
                </a:cxn>
                <a:cxn ang="0">
                  <a:pos x="1" y="0"/>
                </a:cxn>
                <a:cxn ang="0">
                  <a:pos x="0" y="1"/>
                </a:cxn>
                <a:cxn ang="0">
                  <a:pos x="0" y="1"/>
                </a:cxn>
                <a:cxn ang="0">
                  <a:pos x="0" y="1"/>
                </a:cxn>
              </a:cxnLst>
              <a:rect l="0" t="0" r="r" b="b"/>
              <a:pathLst>
                <a:path w="151" h="101">
                  <a:moveTo>
                    <a:pt x="0" y="1"/>
                  </a:moveTo>
                  <a:lnTo>
                    <a:pt x="17" y="14"/>
                  </a:lnTo>
                  <a:lnTo>
                    <a:pt x="36" y="27"/>
                  </a:lnTo>
                  <a:lnTo>
                    <a:pt x="53" y="41"/>
                  </a:lnTo>
                  <a:lnTo>
                    <a:pt x="71" y="54"/>
                  </a:lnTo>
                  <a:lnTo>
                    <a:pt x="88" y="67"/>
                  </a:lnTo>
                  <a:lnTo>
                    <a:pt x="107" y="79"/>
                  </a:lnTo>
                  <a:lnTo>
                    <a:pt x="125" y="91"/>
                  </a:lnTo>
                  <a:lnTo>
                    <a:pt x="144" y="101"/>
                  </a:lnTo>
                  <a:lnTo>
                    <a:pt x="147" y="101"/>
                  </a:lnTo>
                  <a:lnTo>
                    <a:pt x="150" y="99"/>
                  </a:lnTo>
                  <a:lnTo>
                    <a:pt x="151" y="95"/>
                  </a:lnTo>
                  <a:lnTo>
                    <a:pt x="150" y="93"/>
                  </a:lnTo>
                  <a:lnTo>
                    <a:pt x="131" y="81"/>
                  </a:lnTo>
                  <a:lnTo>
                    <a:pt x="113" y="69"/>
                  </a:lnTo>
                  <a:lnTo>
                    <a:pt x="95" y="58"/>
                  </a:lnTo>
                  <a:lnTo>
                    <a:pt x="75" y="46"/>
                  </a:lnTo>
                  <a:lnTo>
                    <a:pt x="57" y="34"/>
                  </a:lnTo>
                  <a:lnTo>
                    <a:pt x="39" y="23"/>
                  </a:lnTo>
                  <a:lnTo>
                    <a:pt x="20" y="11"/>
                  </a:lnTo>
                  <a:lnTo>
                    <a:pt x="1" y="0"/>
                  </a:lnTo>
                  <a:lnTo>
                    <a:pt x="1" y="0"/>
                  </a:lnTo>
                  <a:lnTo>
                    <a:pt x="1"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09" name="Freeform 73"/>
            <p:cNvSpPr>
              <a:spLocks/>
            </p:cNvSpPr>
            <p:nvPr/>
          </p:nvSpPr>
          <p:spPr bwMode="auto">
            <a:xfrm>
              <a:off x="816" y="2773"/>
              <a:ext cx="48" cy="62"/>
            </a:xfrm>
            <a:custGeom>
              <a:avLst/>
              <a:gdLst/>
              <a:ahLst/>
              <a:cxnLst>
                <a:cxn ang="0">
                  <a:pos x="0" y="0"/>
                </a:cxn>
                <a:cxn ang="0">
                  <a:pos x="1" y="31"/>
                </a:cxn>
                <a:cxn ang="0">
                  <a:pos x="8" y="60"/>
                </a:cxn>
                <a:cxn ang="0">
                  <a:pos x="21" y="88"/>
                </a:cxn>
                <a:cxn ang="0">
                  <a:pos x="38" y="114"/>
                </a:cxn>
                <a:cxn ang="0">
                  <a:pos x="60" y="138"/>
                </a:cxn>
                <a:cxn ang="0">
                  <a:pos x="83" y="158"/>
                </a:cxn>
                <a:cxn ang="0">
                  <a:pos x="110" y="174"/>
                </a:cxn>
                <a:cxn ang="0">
                  <a:pos x="137" y="187"/>
                </a:cxn>
                <a:cxn ang="0">
                  <a:pos x="140" y="187"/>
                </a:cxn>
                <a:cxn ang="0">
                  <a:pos x="144" y="185"/>
                </a:cxn>
                <a:cxn ang="0">
                  <a:pos x="145" y="182"/>
                </a:cxn>
                <a:cxn ang="0">
                  <a:pos x="144" y="180"/>
                </a:cxn>
                <a:cxn ang="0">
                  <a:pos x="121" y="165"/>
                </a:cxn>
                <a:cxn ang="0">
                  <a:pos x="96" y="147"/>
                </a:cxn>
                <a:cxn ang="0">
                  <a:pos x="73" y="127"/>
                </a:cxn>
                <a:cxn ang="0">
                  <a:pos x="49" y="105"/>
                </a:cxn>
                <a:cxn ang="0">
                  <a:pos x="29" y="80"/>
                </a:cxn>
                <a:cxn ang="0">
                  <a:pos x="13" y="55"/>
                </a:cxn>
                <a:cxn ang="0">
                  <a:pos x="4" y="28"/>
                </a:cxn>
                <a:cxn ang="0">
                  <a:pos x="1" y="0"/>
                </a:cxn>
                <a:cxn ang="0">
                  <a:pos x="1" y="0"/>
                </a:cxn>
                <a:cxn ang="0">
                  <a:pos x="1" y="0"/>
                </a:cxn>
                <a:cxn ang="0">
                  <a:pos x="0" y="0"/>
                </a:cxn>
                <a:cxn ang="0">
                  <a:pos x="0" y="0"/>
                </a:cxn>
                <a:cxn ang="0">
                  <a:pos x="0" y="0"/>
                </a:cxn>
              </a:cxnLst>
              <a:rect l="0" t="0" r="r" b="b"/>
              <a:pathLst>
                <a:path w="145" h="187">
                  <a:moveTo>
                    <a:pt x="0" y="0"/>
                  </a:moveTo>
                  <a:lnTo>
                    <a:pt x="1" y="31"/>
                  </a:lnTo>
                  <a:lnTo>
                    <a:pt x="8" y="60"/>
                  </a:lnTo>
                  <a:lnTo>
                    <a:pt x="21" y="88"/>
                  </a:lnTo>
                  <a:lnTo>
                    <a:pt x="38" y="114"/>
                  </a:lnTo>
                  <a:lnTo>
                    <a:pt x="60" y="138"/>
                  </a:lnTo>
                  <a:lnTo>
                    <a:pt x="83" y="158"/>
                  </a:lnTo>
                  <a:lnTo>
                    <a:pt x="110" y="174"/>
                  </a:lnTo>
                  <a:lnTo>
                    <a:pt x="137" y="187"/>
                  </a:lnTo>
                  <a:lnTo>
                    <a:pt x="140" y="187"/>
                  </a:lnTo>
                  <a:lnTo>
                    <a:pt x="144" y="185"/>
                  </a:lnTo>
                  <a:lnTo>
                    <a:pt x="145" y="182"/>
                  </a:lnTo>
                  <a:lnTo>
                    <a:pt x="144" y="180"/>
                  </a:lnTo>
                  <a:lnTo>
                    <a:pt x="121" y="165"/>
                  </a:lnTo>
                  <a:lnTo>
                    <a:pt x="96" y="147"/>
                  </a:lnTo>
                  <a:lnTo>
                    <a:pt x="73" y="127"/>
                  </a:lnTo>
                  <a:lnTo>
                    <a:pt x="49" y="105"/>
                  </a:lnTo>
                  <a:lnTo>
                    <a:pt x="29" y="80"/>
                  </a:lnTo>
                  <a:lnTo>
                    <a:pt x="13" y="55"/>
                  </a:lnTo>
                  <a:lnTo>
                    <a:pt x="4" y="28"/>
                  </a:lnTo>
                  <a:lnTo>
                    <a:pt x="1" y="0"/>
                  </a:lnTo>
                  <a:lnTo>
                    <a:pt x="1" y="0"/>
                  </a:lnTo>
                  <a:lnTo>
                    <a:pt x="1"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410" name="Freeform 74"/>
            <p:cNvSpPr>
              <a:spLocks/>
            </p:cNvSpPr>
            <p:nvPr/>
          </p:nvSpPr>
          <p:spPr bwMode="auto">
            <a:xfrm>
              <a:off x="779" y="2832"/>
              <a:ext cx="58" cy="11"/>
            </a:xfrm>
            <a:custGeom>
              <a:avLst/>
              <a:gdLst/>
              <a:ahLst/>
              <a:cxnLst>
                <a:cxn ang="0">
                  <a:pos x="1" y="33"/>
                </a:cxn>
                <a:cxn ang="0">
                  <a:pos x="22" y="28"/>
                </a:cxn>
                <a:cxn ang="0">
                  <a:pos x="42" y="23"/>
                </a:cxn>
                <a:cxn ang="0">
                  <a:pos x="62" y="20"/>
                </a:cxn>
                <a:cxn ang="0">
                  <a:pos x="82" y="18"/>
                </a:cxn>
                <a:cxn ang="0">
                  <a:pos x="103" y="17"/>
                </a:cxn>
                <a:cxn ang="0">
                  <a:pos x="123" y="17"/>
                </a:cxn>
                <a:cxn ang="0">
                  <a:pos x="145" y="17"/>
                </a:cxn>
                <a:cxn ang="0">
                  <a:pos x="165" y="19"/>
                </a:cxn>
                <a:cxn ang="0">
                  <a:pos x="168" y="18"/>
                </a:cxn>
                <a:cxn ang="0">
                  <a:pos x="173" y="15"/>
                </a:cxn>
                <a:cxn ang="0">
                  <a:pos x="174" y="10"/>
                </a:cxn>
                <a:cxn ang="0">
                  <a:pos x="172" y="7"/>
                </a:cxn>
                <a:cxn ang="0">
                  <a:pos x="150" y="2"/>
                </a:cxn>
                <a:cxn ang="0">
                  <a:pos x="129" y="0"/>
                </a:cxn>
                <a:cxn ang="0">
                  <a:pos x="107" y="1"/>
                </a:cxn>
                <a:cxn ang="0">
                  <a:pos x="86" y="4"/>
                </a:cxn>
                <a:cxn ang="0">
                  <a:pos x="64" y="9"/>
                </a:cxn>
                <a:cxn ang="0">
                  <a:pos x="42" y="17"/>
                </a:cxn>
                <a:cxn ang="0">
                  <a:pos x="22" y="24"/>
                </a:cxn>
                <a:cxn ang="0">
                  <a:pos x="1" y="32"/>
                </a:cxn>
                <a:cxn ang="0">
                  <a:pos x="0" y="32"/>
                </a:cxn>
                <a:cxn ang="0">
                  <a:pos x="0" y="32"/>
                </a:cxn>
                <a:cxn ang="0">
                  <a:pos x="0" y="33"/>
                </a:cxn>
                <a:cxn ang="0">
                  <a:pos x="1" y="33"/>
                </a:cxn>
                <a:cxn ang="0">
                  <a:pos x="1" y="33"/>
                </a:cxn>
              </a:cxnLst>
              <a:rect l="0" t="0" r="r" b="b"/>
              <a:pathLst>
                <a:path w="174" h="33">
                  <a:moveTo>
                    <a:pt x="1" y="33"/>
                  </a:moveTo>
                  <a:lnTo>
                    <a:pt x="22" y="28"/>
                  </a:lnTo>
                  <a:lnTo>
                    <a:pt x="42" y="23"/>
                  </a:lnTo>
                  <a:lnTo>
                    <a:pt x="62" y="20"/>
                  </a:lnTo>
                  <a:lnTo>
                    <a:pt x="82" y="18"/>
                  </a:lnTo>
                  <a:lnTo>
                    <a:pt x="103" y="17"/>
                  </a:lnTo>
                  <a:lnTo>
                    <a:pt x="123" y="17"/>
                  </a:lnTo>
                  <a:lnTo>
                    <a:pt x="145" y="17"/>
                  </a:lnTo>
                  <a:lnTo>
                    <a:pt x="165" y="19"/>
                  </a:lnTo>
                  <a:lnTo>
                    <a:pt x="168" y="18"/>
                  </a:lnTo>
                  <a:lnTo>
                    <a:pt x="173" y="15"/>
                  </a:lnTo>
                  <a:lnTo>
                    <a:pt x="174" y="10"/>
                  </a:lnTo>
                  <a:lnTo>
                    <a:pt x="172" y="7"/>
                  </a:lnTo>
                  <a:lnTo>
                    <a:pt x="150" y="2"/>
                  </a:lnTo>
                  <a:lnTo>
                    <a:pt x="129" y="0"/>
                  </a:lnTo>
                  <a:lnTo>
                    <a:pt x="107" y="1"/>
                  </a:lnTo>
                  <a:lnTo>
                    <a:pt x="86" y="4"/>
                  </a:lnTo>
                  <a:lnTo>
                    <a:pt x="64" y="9"/>
                  </a:lnTo>
                  <a:lnTo>
                    <a:pt x="42" y="17"/>
                  </a:lnTo>
                  <a:lnTo>
                    <a:pt x="22" y="24"/>
                  </a:lnTo>
                  <a:lnTo>
                    <a:pt x="1" y="32"/>
                  </a:lnTo>
                  <a:lnTo>
                    <a:pt x="0" y="32"/>
                  </a:lnTo>
                  <a:lnTo>
                    <a:pt x="0" y="32"/>
                  </a:lnTo>
                  <a:lnTo>
                    <a:pt x="0" y="33"/>
                  </a:lnTo>
                  <a:lnTo>
                    <a:pt x="1" y="33"/>
                  </a:lnTo>
                  <a:lnTo>
                    <a:pt x="1" y="33"/>
                  </a:lnTo>
                  <a:close/>
                </a:path>
              </a:pathLst>
            </a:custGeom>
            <a:solidFill>
              <a:srgbClr val="000000"/>
            </a:solidFill>
            <a:ln w="9525">
              <a:noFill/>
              <a:round/>
              <a:headEnd/>
              <a:tailEnd/>
            </a:ln>
          </p:spPr>
          <p:txBody>
            <a:bodyPr/>
            <a:lstStyle/>
            <a:p>
              <a:endParaRPr lang="en-US"/>
            </a:p>
          </p:txBody>
        </p:sp>
        <p:sp>
          <p:nvSpPr>
            <p:cNvPr id="14411" name="Freeform 75"/>
            <p:cNvSpPr>
              <a:spLocks/>
            </p:cNvSpPr>
            <p:nvPr/>
          </p:nvSpPr>
          <p:spPr bwMode="auto">
            <a:xfrm>
              <a:off x="1180" y="2522"/>
              <a:ext cx="18" cy="45"/>
            </a:xfrm>
            <a:custGeom>
              <a:avLst/>
              <a:gdLst/>
              <a:ahLst/>
              <a:cxnLst>
                <a:cxn ang="0">
                  <a:pos x="0" y="1"/>
                </a:cxn>
                <a:cxn ang="0">
                  <a:pos x="5" y="6"/>
                </a:cxn>
                <a:cxn ang="0">
                  <a:pos x="9" y="13"/>
                </a:cxn>
                <a:cxn ang="0">
                  <a:pos x="15" y="18"/>
                </a:cxn>
                <a:cxn ang="0">
                  <a:pos x="19" y="25"/>
                </a:cxn>
                <a:cxn ang="0">
                  <a:pos x="22" y="31"/>
                </a:cxn>
                <a:cxn ang="0">
                  <a:pos x="27" y="38"/>
                </a:cxn>
                <a:cxn ang="0">
                  <a:pos x="30" y="45"/>
                </a:cxn>
                <a:cxn ang="0">
                  <a:pos x="32" y="53"/>
                </a:cxn>
                <a:cxn ang="0">
                  <a:pos x="35" y="69"/>
                </a:cxn>
                <a:cxn ang="0">
                  <a:pos x="36" y="89"/>
                </a:cxn>
                <a:cxn ang="0">
                  <a:pos x="30" y="107"/>
                </a:cxn>
                <a:cxn ang="0">
                  <a:pos x="15" y="114"/>
                </a:cxn>
                <a:cxn ang="0">
                  <a:pos x="11" y="115"/>
                </a:cxn>
                <a:cxn ang="0">
                  <a:pos x="6" y="120"/>
                </a:cxn>
                <a:cxn ang="0">
                  <a:pos x="4" y="124"/>
                </a:cxn>
                <a:cxn ang="0">
                  <a:pos x="5" y="128"/>
                </a:cxn>
                <a:cxn ang="0">
                  <a:pos x="14" y="134"/>
                </a:cxn>
                <a:cxn ang="0">
                  <a:pos x="21" y="135"/>
                </a:cxn>
                <a:cxn ang="0">
                  <a:pos x="30" y="131"/>
                </a:cxn>
                <a:cxn ang="0">
                  <a:pos x="36" y="125"/>
                </a:cxn>
                <a:cxn ang="0">
                  <a:pos x="43" y="117"/>
                </a:cxn>
                <a:cxn ang="0">
                  <a:pos x="48" y="109"/>
                </a:cxn>
                <a:cxn ang="0">
                  <a:pos x="51" y="99"/>
                </a:cxn>
                <a:cxn ang="0">
                  <a:pos x="54" y="91"/>
                </a:cxn>
                <a:cxn ang="0">
                  <a:pos x="54" y="77"/>
                </a:cxn>
                <a:cxn ang="0">
                  <a:pos x="51" y="65"/>
                </a:cxn>
                <a:cxn ang="0">
                  <a:pos x="46" y="52"/>
                </a:cxn>
                <a:cxn ang="0">
                  <a:pos x="39" y="40"/>
                </a:cxn>
                <a:cxn ang="0">
                  <a:pos x="30" y="28"/>
                </a:cxn>
                <a:cxn ang="0">
                  <a:pos x="20" y="18"/>
                </a:cxn>
                <a:cxn ang="0">
                  <a:pos x="11" y="8"/>
                </a:cxn>
                <a:cxn ang="0">
                  <a:pos x="1" y="0"/>
                </a:cxn>
                <a:cxn ang="0">
                  <a:pos x="0" y="0"/>
                </a:cxn>
                <a:cxn ang="0">
                  <a:pos x="0" y="0"/>
                </a:cxn>
                <a:cxn ang="0">
                  <a:pos x="0" y="1"/>
                </a:cxn>
                <a:cxn ang="0">
                  <a:pos x="0" y="1"/>
                </a:cxn>
                <a:cxn ang="0">
                  <a:pos x="0" y="1"/>
                </a:cxn>
              </a:cxnLst>
              <a:rect l="0" t="0" r="r" b="b"/>
              <a:pathLst>
                <a:path w="54" h="135">
                  <a:moveTo>
                    <a:pt x="0" y="1"/>
                  </a:moveTo>
                  <a:lnTo>
                    <a:pt x="5" y="6"/>
                  </a:lnTo>
                  <a:lnTo>
                    <a:pt x="9" y="13"/>
                  </a:lnTo>
                  <a:lnTo>
                    <a:pt x="15" y="18"/>
                  </a:lnTo>
                  <a:lnTo>
                    <a:pt x="19" y="25"/>
                  </a:lnTo>
                  <a:lnTo>
                    <a:pt x="22" y="31"/>
                  </a:lnTo>
                  <a:lnTo>
                    <a:pt x="27" y="38"/>
                  </a:lnTo>
                  <a:lnTo>
                    <a:pt x="30" y="45"/>
                  </a:lnTo>
                  <a:lnTo>
                    <a:pt x="32" y="53"/>
                  </a:lnTo>
                  <a:lnTo>
                    <a:pt x="35" y="69"/>
                  </a:lnTo>
                  <a:lnTo>
                    <a:pt x="36" y="89"/>
                  </a:lnTo>
                  <a:lnTo>
                    <a:pt x="30" y="107"/>
                  </a:lnTo>
                  <a:lnTo>
                    <a:pt x="15" y="114"/>
                  </a:lnTo>
                  <a:lnTo>
                    <a:pt x="11" y="115"/>
                  </a:lnTo>
                  <a:lnTo>
                    <a:pt x="6" y="120"/>
                  </a:lnTo>
                  <a:lnTo>
                    <a:pt x="4" y="124"/>
                  </a:lnTo>
                  <a:lnTo>
                    <a:pt x="5" y="128"/>
                  </a:lnTo>
                  <a:lnTo>
                    <a:pt x="14" y="134"/>
                  </a:lnTo>
                  <a:lnTo>
                    <a:pt x="21" y="135"/>
                  </a:lnTo>
                  <a:lnTo>
                    <a:pt x="30" y="131"/>
                  </a:lnTo>
                  <a:lnTo>
                    <a:pt x="36" y="125"/>
                  </a:lnTo>
                  <a:lnTo>
                    <a:pt x="43" y="117"/>
                  </a:lnTo>
                  <a:lnTo>
                    <a:pt x="48" y="109"/>
                  </a:lnTo>
                  <a:lnTo>
                    <a:pt x="51" y="99"/>
                  </a:lnTo>
                  <a:lnTo>
                    <a:pt x="54" y="91"/>
                  </a:lnTo>
                  <a:lnTo>
                    <a:pt x="54" y="77"/>
                  </a:lnTo>
                  <a:lnTo>
                    <a:pt x="51" y="65"/>
                  </a:lnTo>
                  <a:lnTo>
                    <a:pt x="46" y="52"/>
                  </a:lnTo>
                  <a:lnTo>
                    <a:pt x="39" y="40"/>
                  </a:lnTo>
                  <a:lnTo>
                    <a:pt x="30" y="28"/>
                  </a:lnTo>
                  <a:lnTo>
                    <a:pt x="20" y="18"/>
                  </a:lnTo>
                  <a:lnTo>
                    <a:pt x="11" y="8"/>
                  </a:lnTo>
                  <a:lnTo>
                    <a:pt x="1"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12" name="Freeform 76"/>
            <p:cNvSpPr>
              <a:spLocks/>
            </p:cNvSpPr>
            <p:nvPr/>
          </p:nvSpPr>
          <p:spPr bwMode="auto">
            <a:xfrm>
              <a:off x="678" y="2829"/>
              <a:ext cx="52" cy="31"/>
            </a:xfrm>
            <a:custGeom>
              <a:avLst/>
              <a:gdLst/>
              <a:ahLst/>
              <a:cxnLst>
                <a:cxn ang="0">
                  <a:pos x="3" y="92"/>
                </a:cxn>
                <a:cxn ang="0">
                  <a:pos x="8" y="82"/>
                </a:cxn>
                <a:cxn ang="0">
                  <a:pos x="15" y="72"/>
                </a:cxn>
                <a:cxn ang="0">
                  <a:pos x="21" y="63"/>
                </a:cxn>
                <a:cxn ang="0">
                  <a:pos x="29" y="53"/>
                </a:cxn>
                <a:cxn ang="0">
                  <a:pos x="37" y="44"/>
                </a:cxn>
                <a:cxn ang="0">
                  <a:pos x="46" y="38"/>
                </a:cxn>
                <a:cxn ang="0">
                  <a:pos x="57" y="32"/>
                </a:cxn>
                <a:cxn ang="0">
                  <a:pos x="68" y="28"/>
                </a:cxn>
                <a:cxn ang="0">
                  <a:pos x="76" y="27"/>
                </a:cxn>
                <a:cxn ang="0">
                  <a:pos x="86" y="26"/>
                </a:cxn>
                <a:cxn ang="0">
                  <a:pos x="94" y="27"/>
                </a:cxn>
                <a:cxn ang="0">
                  <a:pos x="104" y="29"/>
                </a:cxn>
                <a:cxn ang="0">
                  <a:pos x="114" y="31"/>
                </a:cxn>
                <a:cxn ang="0">
                  <a:pos x="124" y="33"/>
                </a:cxn>
                <a:cxn ang="0">
                  <a:pos x="132" y="36"/>
                </a:cxn>
                <a:cxn ang="0">
                  <a:pos x="142" y="37"/>
                </a:cxn>
                <a:cxn ang="0">
                  <a:pos x="146" y="36"/>
                </a:cxn>
                <a:cxn ang="0">
                  <a:pos x="152" y="32"/>
                </a:cxn>
                <a:cxn ang="0">
                  <a:pos x="155" y="27"/>
                </a:cxn>
                <a:cxn ang="0">
                  <a:pos x="154" y="23"/>
                </a:cxn>
                <a:cxn ang="0">
                  <a:pos x="144" y="15"/>
                </a:cxn>
                <a:cxn ang="0">
                  <a:pos x="132" y="9"/>
                </a:cxn>
                <a:cxn ang="0">
                  <a:pos x="121" y="3"/>
                </a:cxn>
                <a:cxn ang="0">
                  <a:pos x="108" y="1"/>
                </a:cxn>
                <a:cxn ang="0">
                  <a:pos x="97" y="0"/>
                </a:cxn>
                <a:cxn ang="0">
                  <a:pos x="84" y="1"/>
                </a:cxn>
                <a:cxn ang="0">
                  <a:pos x="72" y="3"/>
                </a:cxn>
                <a:cxn ang="0">
                  <a:pos x="60" y="9"/>
                </a:cxn>
                <a:cxn ang="0">
                  <a:pos x="49" y="16"/>
                </a:cxn>
                <a:cxn ang="0">
                  <a:pos x="40" y="25"/>
                </a:cxn>
                <a:cxn ang="0">
                  <a:pos x="31" y="34"/>
                </a:cxn>
                <a:cxn ang="0">
                  <a:pos x="23" y="45"/>
                </a:cxn>
                <a:cxn ang="0">
                  <a:pos x="17" y="57"/>
                </a:cxn>
                <a:cxn ang="0">
                  <a:pos x="10" y="69"/>
                </a:cxn>
                <a:cxn ang="0">
                  <a:pos x="5" y="81"/>
                </a:cxn>
                <a:cxn ang="0">
                  <a:pos x="0" y="92"/>
                </a:cxn>
                <a:cxn ang="0">
                  <a:pos x="0" y="92"/>
                </a:cxn>
                <a:cxn ang="0">
                  <a:pos x="1" y="92"/>
                </a:cxn>
                <a:cxn ang="0">
                  <a:pos x="2" y="92"/>
                </a:cxn>
                <a:cxn ang="0">
                  <a:pos x="3" y="92"/>
                </a:cxn>
                <a:cxn ang="0">
                  <a:pos x="3" y="92"/>
                </a:cxn>
              </a:cxnLst>
              <a:rect l="0" t="0" r="r" b="b"/>
              <a:pathLst>
                <a:path w="155" h="92">
                  <a:moveTo>
                    <a:pt x="3" y="92"/>
                  </a:moveTo>
                  <a:lnTo>
                    <a:pt x="8" y="82"/>
                  </a:lnTo>
                  <a:lnTo>
                    <a:pt x="15" y="72"/>
                  </a:lnTo>
                  <a:lnTo>
                    <a:pt x="21" y="63"/>
                  </a:lnTo>
                  <a:lnTo>
                    <a:pt x="29" y="53"/>
                  </a:lnTo>
                  <a:lnTo>
                    <a:pt x="37" y="44"/>
                  </a:lnTo>
                  <a:lnTo>
                    <a:pt x="46" y="38"/>
                  </a:lnTo>
                  <a:lnTo>
                    <a:pt x="57" y="32"/>
                  </a:lnTo>
                  <a:lnTo>
                    <a:pt x="68" y="28"/>
                  </a:lnTo>
                  <a:lnTo>
                    <a:pt x="76" y="27"/>
                  </a:lnTo>
                  <a:lnTo>
                    <a:pt x="86" y="26"/>
                  </a:lnTo>
                  <a:lnTo>
                    <a:pt x="94" y="27"/>
                  </a:lnTo>
                  <a:lnTo>
                    <a:pt x="104" y="29"/>
                  </a:lnTo>
                  <a:lnTo>
                    <a:pt x="114" y="31"/>
                  </a:lnTo>
                  <a:lnTo>
                    <a:pt x="124" y="33"/>
                  </a:lnTo>
                  <a:lnTo>
                    <a:pt x="132" y="36"/>
                  </a:lnTo>
                  <a:lnTo>
                    <a:pt x="142" y="37"/>
                  </a:lnTo>
                  <a:lnTo>
                    <a:pt x="146" y="36"/>
                  </a:lnTo>
                  <a:lnTo>
                    <a:pt x="152" y="32"/>
                  </a:lnTo>
                  <a:lnTo>
                    <a:pt x="155" y="27"/>
                  </a:lnTo>
                  <a:lnTo>
                    <a:pt x="154" y="23"/>
                  </a:lnTo>
                  <a:lnTo>
                    <a:pt x="144" y="15"/>
                  </a:lnTo>
                  <a:lnTo>
                    <a:pt x="132" y="9"/>
                  </a:lnTo>
                  <a:lnTo>
                    <a:pt x="121" y="3"/>
                  </a:lnTo>
                  <a:lnTo>
                    <a:pt x="108" y="1"/>
                  </a:lnTo>
                  <a:lnTo>
                    <a:pt x="97" y="0"/>
                  </a:lnTo>
                  <a:lnTo>
                    <a:pt x="84" y="1"/>
                  </a:lnTo>
                  <a:lnTo>
                    <a:pt x="72" y="3"/>
                  </a:lnTo>
                  <a:lnTo>
                    <a:pt x="60" y="9"/>
                  </a:lnTo>
                  <a:lnTo>
                    <a:pt x="49" y="16"/>
                  </a:lnTo>
                  <a:lnTo>
                    <a:pt x="40" y="25"/>
                  </a:lnTo>
                  <a:lnTo>
                    <a:pt x="31" y="34"/>
                  </a:lnTo>
                  <a:lnTo>
                    <a:pt x="23" y="45"/>
                  </a:lnTo>
                  <a:lnTo>
                    <a:pt x="17" y="57"/>
                  </a:lnTo>
                  <a:lnTo>
                    <a:pt x="10" y="69"/>
                  </a:lnTo>
                  <a:lnTo>
                    <a:pt x="5" y="81"/>
                  </a:lnTo>
                  <a:lnTo>
                    <a:pt x="0" y="92"/>
                  </a:lnTo>
                  <a:lnTo>
                    <a:pt x="0" y="92"/>
                  </a:lnTo>
                  <a:lnTo>
                    <a:pt x="1" y="92"/>
                  </a:lnTo>
                  <a:lnTo>
                    <a:pt x="2" y="92"/>
                  </a:lnTo>
                  <a:lnTo>
                    <a:pt x="3" y="92"/>
                  </a:lnTo>
                  <a:lnTo>
                    <a:pt x="3" y="92"/>
                  </a:lnTo>
                  <a:close/>
                </a:path>
              </a:pathLst>
            </a:custGeom>
            <a:solidFill>
              <a:srgbClr val="000000"/>
            </a:solidFill>
            <a:ln w="9525">
              <a:noFill/>
              <a:round/>
              <a:headEnd/>
              <a:tailEnd/>
            </a:ln>
          </p:spPr>
          <p:txBody>
            <a:bodyPr/>
            <a:lstStyle/>
            <a:p>
              <a:endParaRPr lang="en-US"/>
            </a:p>
          </p:txBody>
        </p:sp>
        <p:sp>
          <p:nvSpPr>
            <p:cNvPr id="14413" name="Freeform 77"/>
            <p:cNvSpPr>
              <a:spLocks/>
            </p:cNvSpPr>
            <p:nvPr/>
          </p:nvSpPr>
          <p:spPr bwMode="auto">
            <a:xfrm>
              <a:off x="688" y="2845"/>
              <a:ext cx="29" cy="18"/>
            </a:xfrm>
            <a:custGeom>
              <a:avLst/>
              <a:gdLst/>
              <a:ahLst/>
              <a:cxnLst>
                <a:cxn ang="0">
                  <a:pos x="0" y="53"/>
                </a:cxn>
                <a:cxn ang="0">
                  <a:pos x="7" y="44"/>
                </a:cxn>
                <a:cxn ang="0">
                  <a:pos x="17" y="35"/>
                </a:cxn>
                <a:cxn ang="0">
                  <a:pos x="27" y="27"/>
                </a:cxn>
                <a:cxn ang="0">
                  <a:pos x="36" y="22"/>
                </a:cxn>
                <a:cxn ang="0">
                  <a:pos x="47" y="17"/>
                </a:cxn>
                <a:cxn ang="0">
                  <a:pos x="59" y="12"/>
                </a:cxn>
                <a:cxn ang="0">
                  <a:pos x="71" y="9"/>
                </a:cxn>
                <a:cxn ang="0">
                  <a:pos x="83" y="7"/>
                </a:cxn>
                <a:cxn ang="0">
                  <a:pos x="85" y="6"/>
                </a:cxn>
                <a:cxn ang="0">
                  <a:pos x="88" y="4"/>
                </a:cxn>
                <a:cxn ang="0">
                  <a:pos x="88" y="2"/>
                </a:cxn>
                <a:cxn ang="0">
                  <a:pos x="86" y="0"/>
                </a:cxn>
                <a:cxn ang="0">
                  <a:pos x="72" y="2"/>
                </a:cxn>
                <a:cxn ang="0">
                  <a:pos x="59" y="5"/>
                </a:cxn>
                <a:cxn ang="0">
                  <a:pos x="47" y="9"/>
                </a:cxn>
                <a:cxn ang="0">
                  <a:pos x="35" y="15"/>
                </a:cxn>
                <a:cxn ang="0">
                  <a:pos x="26" y="22"/>
                </a:cxn>
                <a:cxn ang="0">
                  <a:pos x="16" y="31"/>
                </a:cxn>
                <a:cxn ang="0">
                  <a:pos x="7" y="41"/>
                </a:cxn>
                <a:cxn ang="0">
                  <a:pos x="0" y="53"/>
                </a:cxn>
                <a:cxn ang="0">
                  <a:pos x="0" y="53"/>
                </a:cxn>
                <a:cxn ang="0">
                  <a:pos x="0" y="53"/>
                </a:cxn>
                <a:cxn ang="0">
                  <a:pos x="0" y="53"/>
                </a:cxn>
                <a:cxn ang="0">
                  <a:pos x="0" y="53"/>
                </a:cxn>
                <a:cxn ang="0">
                  <a:pos x="0" y="53"/>
                </a:cxn>
              </a:cxnLst>
              <a:rect l="0" t="0" r="r" b="b"/>
              <a:pathLst>
                <a:path w="88" h="53">
                  <a:moveTo>
                    <a:pt x="0" y="53"/>
                  </a:moveTo>
                  <a:lnTo>
                    <a:pt x="7" y="44"/>
                  </a:lnTo>
                  <a:lnTo>
                    <a:pt x="17" y="35"/>
                  </a:lnTo>
                  <a:lnTo>
                    <a:pt x="27" y="27"/>
                  </a:lnTo>
                  <a:lnTo>
                    <a:pt x="36" y="22"/>
                  </a:lnTo>
                  <a:lnTo>
                    <a:pt x="47" y="17"/>
                  </a:lnTo>
                  <a:lnTo>
                    <a:pt x="59" y="12"/>
                  </a:lnTo>
                  <a:lnTo>
                    <a:pt x="71" y="9"/>
                  </a:lnTo>
                  <a:lnTo>
                    <a:pt x="83" y="7"/>
                  </a:lnTo>
                  <a:lnTo>
                    <a:pt x="85" y="6"/>
                  </a:lnTo>
                  <a:lnTo>
                    <a:pt x="88" y="4"/>
                  </a:lnTo>
                  <a:lnTo>
                    <a:pt x="88" y="2"/>
                  </a:lnTo>
                  <a:lnTo>
                    <a:pt x="86" y="0"/>
                  </a:lnTo>
                  <a:lnTo>
                    <a:pt x="72" y="2"/>
                  </a:lnTo>
                  <a:lnTo>
                    <a:pt x="59" y="5"/>
                  </a:lnTo>
                  <a:lnTo>
                    <a:pt x="47" y="9"/>
                  </a:lnTo>
                  <a:lnTo>
                    <a:pt x="35" y="15"/>
                  </a:lnTo>
                  <a:lnTo>
                    <a:pt x="26" y="22"/>
                  </a:lnTo>
                  <a:lnTo>
                    <a:pt x="16" y="31"/>
                  </a:lnTo>
                  <a:lnTo>
                    <a:pt x="7" y="41"/>
                  </a:lnTo>
                  <a:lnTo>
                    <a:pt x="0" y="53"/>
                  </a:lnTo>
                  <a:lnTo>
                    <a:pt x="0" y="53"/>
                  </a:lnTo>
                  <a:lnTo>
                    <a:pt x="0" y="53"/>
                  </a:lnTo>
                  <a:lnTo>
                    <a:pt x="0" y="53"/>
                  </a:lnTo>
                  <a:lnTo>
                    <a:pt x="0" y="53"/>
                  </a:lnTo>
                  <a:lnTo>
                    <a:pt x="0" y="53"/>
                  </a:lnTo>
                  <a:close/>
                </a:path>
              </a:pathLst>
            </a:custGeom>
            <a:solidFill>
              <a:srgbClr val="000000"/>
            </a:solidFill>
            <a:ln w="9525">
              <a:noFill/>
              <a:round/>
              <a:headEnd/>
              <a:tailEnd/>
            </a:ln>
          </p:spPr>
          <p:txBody>
            <a:bodyPr/>
            <a:lstStyle/>
            <a:p>
              <a:endParaRPr lang="en-US"/>
            </a:p>
          </p:txBody>
        </p:sp>
        <p:sp>
          <p:nvSpPr>
            <p:cNvPr id="14414" name="Freeform 78"/>
            <p:cNvSpPr>
              <a:spLocks/>
            </p:cNvSpPr>
            <p:nvPr/>
          </p:nvSpPr>
          <p:spPr bwMode="auto">
            <a:xfrm>
              <a:off x="575" y="2443"/>
              <a:ext cx="6" cy="34"/>
            </a:xfrm>
            <a:custGeom>
              <a:avLst/>
              <a:gdLst/>
              <a:ahLst/>
              <a:cxnLst>
                <a:cxn ang="0">
                  <a:pos x="18" y="0"/>
                </a:cxn>
                <a:cxn ang="0">
                  <a:pos x="8" y="26"/>
                </a:cxn>
                <a:cxn ang="0">
                  <a:pos x="1" y="52"/>
                </a:cxn>
                <a:cxn ang="0">
                  <a:pos x="0" y="79"/>
                </a:cxn>
                <a:cxn ang="0">
                  <a:pos x="10" y="104"/>
                </a:cxn>
                <a:cxn ang="0">
                  <a:pos x="11" y="104"/>
                </a:cxn>
                <a:cxn ang="0">
                  <a:pos x="12" y="104"/>
                </a:cxn>
                <a:cxn ang="0">
                  <a:pos x="12" y="103"/>
                </a:cxn>
                <a:cxn ang="0">
                  <a:pos x="12" y="102"/>
                </a:cxn>
                <a:cxn ang="0">
                  <a:pos x="7" y="92"/>
                </a:cxn>
                <a:cxn ang="0">
                  <a:pos x="4" y="81"/>
                </a:cxn>
                <a:cxn ang="0">
                  <a:pos x="1" y="71"/>
                </a:cxn>
                <a:cxn ang="0">
                  <a:pos x="3" y="59"/>
                </a:cxn>
                <a:cxn ang="0">
                  <a:pos x="5" y="44"/>
                </a:cxn>
                <a:cxn ang="0">
                  <a:pos x="8" y="28"/>
                </a:cxn>
                <a:cxn ang="0">
                  <a:pos x="12" y="14"/>
                </a:cxn>
                <a:cxn ang="0">
                  <a:pos x="18" y="0"/>
                </a:cxn>
                <a:cxn ang="0">
                  <a:pos x="18" y="0"/>
                </a:cxn>
                <a:cxn ang="0">
                  <a:pos x="18" y="0"/>
                </a:cxn>
                <a:cxn ang="0">
                  <a:pos x="18" y="0"/>
                </a:cxn>
                <a:cxn ang="0">
                  <a:pos x="18" y="0"/>
                </a:cxn>
                <a:cxn ang="0">
                  <a:pos x="18" y="0"/>
                </a:cxn>
              </a:cxnLst>
              <a:rect l="0" t="0" r="r" b="b"/>
              <a:pathLst>
                <a:path w="18" h="104">
                  <a:moveTo>
                    <a:pt x="18" y="0"/>
                  </a:moveTo>
                  <a:lnTo>
                    <a:pt x="8" y="26"/>
                  </a:lnTo>
                  <a:lnTo>
                    <a:pt x="1" y="52"/>
                  </a:lnTo>
                  <a:lnTo>
                    <a:pt x="0" y="79"/>
                  </a:lnTo>
                  <a:lnTo>
                    <a:pt x="10" y="104"/>
                  </a:lnTo>
                  <a:lnTo>
                    <a:pt x="11" y="104"/>
                  </a:lnTo>
                  <a:lnTo>
                    <a:pt x="12" y="104"/>
                  </a:lnTo>
                  <a:lnTo>
                    <a:pt x="12" y="103"/>
                  </a:lnTo>
                  <a:lnTo>
                    <a:pt x="12" y="102"/>
                  </a:lnTo>
                  <a:lnTo>
                    <a:pt x="7" y="92"/>
                  </a:lnTo>
                  <a:lnTo>
                    <a:pt x="4" y="81"/>
                  </a:lnTo>
                  <a:lnTo>
                    <a:pt x="1" y="71"/>
                  </a:lnTo>
                  <a:lnTo>
                    <a:pt x="3" y="59"/>
                  </a:lnTo>
                  <a:lnTo>
                    <a:pt x="5" y="44"/>
                  </a:lnTo>
                  <a:lnTo>
                    <a:pt x="8" y="28"/>
                  </a:lnTo>
                  <a:lnTo>
                    <a:pt x="12" y="14"/>
                  </a:lnTo>
                  <a:lnTo>
                    <a:pt x="18" y="0"/>
                  </a:lnTo>
                  <a:lnTo>
                    <a:pt x="18" y="0"/>
                  </a:lnTo>
                  <a:lnTo>
                    <a:pt x="18" y="0"/>
                  </a:lnTo>
                  <a:lnTo>
                    <a:pt x="18" y="0"/>
                  </a:lnTo>
                  <a:lnTo>
                    <a:pt x="18" y="0"/>
                  </a:lnTo>
                  <a:lnTo>
                    <a:pt x="18" y="0"/>
                  </a:lnTo>
                  <a:close/>
                </a:path>
              </a:pathLst>
            </a:custGeom>
            <a:solidFill>
              <a:srgbClr val="000000"/>
            </a:solidFill>
            <a:ln w="9525">
              <a:noFill/>
              <a:round/>
              <a:headEnd/>
              <a:tailEnd/>
            </a:ln>
          </p:spPr>
          <p:txBody>
            <a:bodyPr/>
            <a:lstStyle/>
            <a:p>
              <a:endParaRPr lang="en-US"/>
            </a:p>
          </p:txBody>
        </p:sp>
        <p:sp>
          <p:nvSpPr>
            <p:cNvPr id="14415" name="Freeform 79"/>
            <p:cNvSpPr>
              <a:spLocks/>
            </p:cNvSpPr>
            <p:nvPr/>
          </p:nvSpPr>
          <p:spPr bwMode="auto">
            <a:xfrm>
              <a:off x="579" y="2451"/>
              <a:ext cx="26" cy="51"/>
            </a:xfrm>
            <a:custGeom>
              <a:avLst/>
              <a:gdLst/>
              <a:ahLst/>
              <a:cxnLst>
                <a:cxn ang="0">
                  <a:pos x="9" y="1"/>
                </a:cxn>
                <a:cxn ang="0">
                  <a:pos x="4" y="21"/>
                </a:cxn>
                <a:cxn ang="0">
                  <a:pos x="0" y="41"/>
                </a:cxn>
                <a:cxn ang="0">
                  <a:pos x="0" y="63"/>
                </a:cxn>
                <a:cxn ang="0">
                  <a:pos x="6" y="82"/>
                </a:cxn>
                <a:cxn ang="0">
                  <a:pos x="11" y="93"/>
                </a:cxn>
                <a:cxn ang="0">
                  <a:pos x="18" y="104"/>
                </a:cxn>
                <a:cxn ang="0">
                  <a:pos x="25" y="113"/>
                </a:cxn>
                <a:cxn ang="0">
                  <a:pos x="34" y="123"/>
                </a:cxn>
                <a:cxn ang="0">
                  <a:pos x="42" y="132"/>
                </a:cxn>
                <a:cxn ang="0">
                  <a:pos x="52" y="139"/>
                </a:cxn>
                <a:cxn ang="0">
                  <a:pos x="61" y="148"/>
                </a:cxn>
                <a:cxn ang="0">
                  <a:pos x="70" y="155"/>
                </a:cxn>
                <a:cxn ang="0">
                  <a:pos x="73" y="155"/>
                </a:cxn>
                <a:cxn ang="0">
                  <a:pos x="75" y="154"/>
                </a:cxn>
                <a:cxn ang="0">
                  <a:pos x="76" y="153"/>
                </a:cxn>
                <a:cxn ang="0">
                  <a:pos x="75" y="152"/>
                </a:cxn>
                <a:cxn ang="0">
                  <a:pos x="61" y="137"/>
                </a:cxn>
                <a:cxn ang="0">
                  <a:pos x="47" y="120"/>
                </a:cxn>
                <a:cxn ang="0">
                  <a:pos x="34" y="102"/>
                </a:cxn>
                <a:cxn ang="0">
                  <a:pos x="23" y="83"/>
                </a:cxn>
                <a:cxn ang="0">
                  <a:pos x="14" y="64"/>
                </a:cxn>
                <a:cxn ang="0">
                  <a:pos x="9" y="43"/>
                </a:cxn>
                <a:cxn ang="0">
                  <a:pos x="7" y="23"/>
                </a:cxn>
                <a:cxn ang="0">
                  <a:pos x="10" y="1"/>
                </a:cxn>
                <a:cxn ang="0">
                  <a:pos x="10" y="0"/>
                </a:cxn>
                <a:cxn ang="0">
                  <a:pos x="10" y="0"/>
                </a:cxn>
                <a:cxn ang="0">
                  <a:pos x="9" y="0"/>
                </a:cxn>
                <a:cxn ang="0">
                  <a:pos x="9" y="1"/>
                </a:cxn>
                <a:cxn ang="0">
                  <a:pos x="9" y="1"/>
                </a:cxn>
              </a:cxnLst>
              <a:rect l="0" t="0" r="r" b="b"/>
              <a:pathLst>
                <a:path w="76" h="155">
                  <a:moveTo>
                    <a:pt x="9" y="1"/>
                  </a:moveTo>
                  <a:lnTo>
                    <a:pt x="4" y="21"/>
                  </a:lnTo>
                  <a:lnTo>
                    <a:pt x="0" y="41"/>
                  </a:lnTo>
                  <a:lnTo>
                    <a:pt x="0" y="63"/>
                  </a:lnTo>
                  <a:lnTo>
                    <a:pt x="6" y="82"/>
                  </a:lnTo>
                  <a:lnTo>
                    <a:pt x="11" y="93"/>
                  </a:lnTo>
                  <a:lnTo>
                    <a:pt x="18" y="104"/>
                  </a:lnTo>
                  <a:lnTo>
                    <a:pt x="25" y="113"/>
                  </a:lnTo>
                  <a:lnTo>
                    <a:pt x="34" y="123"/>
                  </a:lnTo>
                  <a:lnTo>
                    <a:pt x="42" y="132"/>
                  </a:lnTo>
                  <a:lnTo>
                    <a:pt x="52" y="139"/>
                  </a:lnTo>
                  <a:lnTo>
                    <a:pt x="61" y="148"/>
                  </a:lnTo>
                  <a:lnTo>
                    <a:pt x="70" y="155"/>
                  </a:lnTo>
                  <a:lnTo>
                    <a:pt x="73" y="155"/>
                  </a:lnTo>
                  <a:lnTo>
                    <a:pt x="75" y="154"/>
                  </a:lnTo>
                  <a:lnTo>
                    <a:pt x="76" y="153"/>
                  </a:lnTo>
                  <a:lnTo>
                    <a:pt x="75" y="152"/>
                  </a:lnTo>
                  <a:lnTo>
                    <a:pt x="61" y="137"/>
                  </a:lnTo>
                  <a:lnTo>
                    <a:pt x="47" y="120"/>
                  </a:lnTo>
                  <a:lnTo>
                    <a:pt x="34" y="102"/>
                  </a:lnTo>
                  <a:lnTo>
                    <a:pt x="23" y="83"/>
                  </a:lnTo>
                  <a:lnTo>
                    <a:pt x="14" y="64"/>
                  </a:lnTo>
                  <a:lnTo>
                    <a:pt x="9" y="43"/>
                  </a:lnTo>
                  <a:lnTo>
                    <a:pt x="7" y="23"/>
                  </a:lnTo>
                  <a:lnTo>
                    <a:pt x="10" y="1"/>
                  </a:lnTo>
                  <a:lnTo>
                    <a:pt x="10" y="0"/>
                  </a:lnTo>
                  <a:lnTo>
                    <a:pt x="10" y="0"/>
                  </a:lnTo>
                  <a:lnTo>
                    <a:pt x="9" y="0"/>
                  </a:lnTo>
                  <a:lnTo>
                    <a:pt x="9" y="1"/>
                  </a:lnTo>
                  <a:lnTo>
                    <a:pt x="9" y="1"/>
                  </a:lnTo>
                  <a:close/>
                </a:path>
              </a:pathLst>
            </a:custGeom>
            <a:solidFill>
              <a:srgbClr val="000000"/>
            </a:solidFill>
            <a:ln w="9525">
              <a:noFill/>
              <a:round/>
              <a:headEnd/>
              <a:tailEnd/>
            </a:ln>
          </p:spPr>
          <p:txBody>
            <a:bodyPr/>
            <a:lstStyle/>
            <a:p>
              <a:endParaRPr lang="en-US"/>
            </a:p>
          </p:txBody>
        </p:sp>
        <p:sp>
          <p:nvSpPr>
            <p:cNvPr id="14416" name="Freeform 80"/>
            <p:cNvSpPr>
              <a:spLocks/>
            </p:cNvSpPr>
            <p:nvPr/>
          </p:nvSpPr>
          <p:spPr bwMode="auto">
            <a:xfrm>
              <a:off x="661" y="2527"/>
              <a:ext cx="24" cy="43"/>
            </a:xfrm>
            <a:custGeom>
              <a:avLst/>
              <a:gdLst/>
              <a:ahLst/>
              <a:cxnLst>
                <a:cxn ang="0">
                  <a:pos x="0" y="0"/>
                </a:cxn>
                <a:cxn ang="0">
                  <a:pos x="19" y="10"/>
                </a:cxn>
                <a:cxn ang="0">
                  <a:pos x="36" y="21"/>
                </a:cxn>
                <a:cxn ang="0">
                  <a:pos x="47" y="35"/>
                </a:cxn>
                <a:cxn ang="0">
                  <a:pos x="56" y="52"/>
                </a:cxn>
                <a:cxn ang="0">
                  <a:pos x="61" y="70"/>
                </a:cxn>
                <a:cxn ang="0">
                  <a:pos x="66" y="89"/>
                </a:cxn>
                <a:cxn ang="0">
                  <a:pos x="69" y="109"/>
                </a:cxn>
                <a:cxn ang="0">
                  <a:pos x="70" y="129"/>
                </a:cxn>
                <a:cxn ang="0">
                  <a:pos x="70" y="129"/>
                </a:cxn>
                <a:cxn ang="0">
                  <a:pos x="71" y="129"/>
                </a:cxn>
                <a:cxn ang="0">
                  <a:pos x="71" y="128"/>
                </a:cxn>
                <a:cxn ang="0">
                  <a:pos x="71" y="127"/>
                </a:cxn>
                <a:cxn ang="0">
                  <a:pos x="70" y="107"/>
                </a:cxn>
                <a:cxn ang="0">
                  <a:pos x="69" y="86"/>
                </a:cxn>
                <a:cxn ang="0">
                  <a:pos x="65" y="67"/>
                </a:cxn>
                <a:cxn ang="0">
                  <a:pos x="59" y="48"/>
                </a:cxn>
                <a:cxn ang="0">
                  <a:pos x="51" y="32"/>
                </a:cxn>
                <a:cxn ang="0">
                  <a:pos x="38" y="18"/>
                </a:cxn>
                <a:cxn ang="0">
                  <a:pos x="22" y="7"/>
                </a:cxn>
                <a:cxn ang="0">
                  <a:pos x="1" y="0"/>
                </a:cxn>
                <a:cxn ang="0">
                  <a:pos x="0" y="0"/>
                </a:cxn>
                <a:cxn ang="0">
                  <a:pos x="0" y="0"/>
                </a:cxn>
                <a:cxn ang="0">
                  <a:pos x="0" y="0"/>
                </a:cxn>
                <a:cxn ang="0">
                  <a:pos x="0" y="0"/>
                </a:cxn>
                <a:cxn ang="0">
                  <a:pos x="0" y="0"/>
                </a:cxn>
              </a:cxnLst>
              <a:rect l="0" t="0" r="r" b="b"/>
              <a:pathLst>
                <a:path w="71" h="129">
                  <a:moveTo>
                    <a:pt x="0" y="0"/>
                  </a:moveTo>
                  <a:lnTo>
                    <a:pt x="19" y="10"/>
                  </a:lnTo>
                  <a:lnTo>
                    <a:pt x="36" y="21"/>
                  </a:lnTo>
                  <a:lnTo>
                    <a:pt x="47" y="35"/>
                  </a:lnTo>
                  <a:lnTo>
                    <a:pt x="56" y="52"/>
                  </a:lnTo>
                  <a:lnTo>
                    <a:pt x="61" y="70"/>
                  </a:lnTo>
                  <a:lnTo>
                    <a:pt x="66" y="89"/>
                  </a:lnTo>
                  <a:lnTo>
                    <a:pt x="69" y="109"/>
                  </a:lnTo>
                  <a:lnTo>
                    <a:pt x="70" y="129"/>
                  </a:lnTo>
                  <a:lnTo>
                    <a:pt x="70" y="129"/>
                  </a:lnTo>
                  <a:lnTo>
                    <a:pt x="71" y="129"/>
                  </a:lnTo>
                  <a:lnTo>
                    <a:pt x="71" y="128"/>
                  </a:lnTo>
                  <a:lnTo>
                    <a:pt x="71" y="127"/>
                  </a:lnTo>
                  <a:lnTo>
                    <a:pt x="70" y="107"/>
                  </a:lnTo>
                  <a:lnTo>
                    <a:pt x="69" y="86"/>
                  </a:lnTo>
                  <a:lnTo>
                    <a:pt x="65" y="67"/>
                  </a:lnTo>
                  <a:lnTo>
                    <a:pt x="59" y="48"/>
                  </a:lnTo>
                  <a:lnTo>
                    <a:pt x="51" y="32"/>
                  </a:lnTo>
                  <a:lnTo>
                    <a:pt x="38" y="18"/>
                  </a:lnTo>
                  <a:lnTo>
                    <a:pt x="22" y="7"/>
                  </a:lnTo>
                  <a:lnTo>
                    <a:pt x="1"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417" name="Freeform 81"/>
            <p:cNvSpPr>
              <a:spLocks/>
            </p:cNvSpPr>
            <p:nvPr/>
          </p:nvSpPr>
          <p:spPr bwMode="auto">
            <a:xfrm>
              <a:off x="591" y="2477"/>
              <a:ext cx="48" cy="36"/>
            </a:xfrm>
            <a:custGeom>
              <a:avLst/>
              <a:gdLst/>
              <a:ahLst/>
              <a:cxnLst>
                <a:cxn ang="0">
                  <a:pos x="0" y="0"/>
                </a:cxn>
                <a:cxn ang="0">
                  <a:pos x="6" y="25"/>
                </a:cxn>
                <a:cxn ang="0">
                  <a:pos x="18" y="45"/>
                </a:cxn>
                <a:cxn ang="0">
                  <a:pos x="34" y="60"/>
                </a:cxn>
                <a:cxn ang="0">
                  <a:pos x="54" y="72"/>
                </a:cxn>
                <a:cxn ang="0">
                  <a:pos x="75" y="82"/>
                </a:cxn>
                <a:cxn ang="0">
                  <a:pos x="98" y="90"/>
                </a:cxn>
                <a:cxn ang="0">
                  <a:pos x="120" y="99"/>
                </a:cxn>
                <a:cxn ang="0">
                  <a:pos x="142" y="109"/>
                </a:cxn>
                <a:cxn ang="0">
                  <a:pos x="143" y="109"/>
                </a:cxn>
                <a:cxn ang="0">
                  <a:pos x="144" y="109"/>
                </a:cxn>
                <a:cxn ang="0">
                  <a:pos x="144" y="108"/>
                </a:cxn>
                <a:cxn ang="0">
                  <a:pos x="144" y="107"/>
                </a:cxn>
                <a:cxn ang="0">
                  <a:pos x="136" y="100"/>
                </a:cxn>
                <a:cxn ang="0">
                  <a:pos x="127" y="94"/>
                </a:cxn>
                <a:cxn ang="0">
                  <a:pos x="118" y="87"/>
                </a:cxn>
                <a:cxn ang="0">
                  <a:pos x="110" y="82"/>
                </a:cxn>
                <a:cxn ang="0">
                  <a:pos x="100" y="76"/>
                </a:cxn>
                <a:cxn ang="0">
                  <a:pos x="91" y="71"/>
                </a:cxn>
                <a:cxn ang="0">
                  <a:pos x="82" y="67"/>
                </a:cxn>
                <a:cxn ang="0">
                  <a:pos x="72" y="61"/>
                </a:cxn>
                <a:cxn ang="0">
                  <a:pos x="61" y="56"/>
                </a:cxn>
                <a:cxn ang="0">
                  <a:pos x="50" y="50"/>
                </a:cxn>
                <a:cxn ang="0">
                  <a:pos x="40" y="44"/>
                </a:cxn>
                <a:cxn ang="0">
                  <a:pos x="30" y="38"/>
                </a:cxn>
                <a:cxn ang="0">
                  <a:pos x="20" y="30"/>
                </a:cxn>
                <a:cxn ang="0">
                  <a:pos x="13" y="21"/>
                </a:cxn>
                <a:cxn ang="0">
                  <a:pos x="5" y="12"/>
                </a:cxn>
                <a:cxn ang="0">
                  <a:pos x="0" y="0"/>
                </a:cxn>
                <a:cxn ang="0">
                  <a:pos x="0" y="0"/>
                </a:cxn>
                <a:cxn ang="0">
                  <a:pos x="0" y="0"/>
                </a:cxn>
                <a:cxn ang="0">
                  <a:pos x="0" y="0"/>
                </a:cxn>
                <a:cxn ang="0">
                  <a:pos x="0" y="0"/>
                </a:cxn>
                <a:cxn ang="0">
                  <a:pos x="0" y="0"/>
                </a:cxn>
              </a:cxnLst>
              <a:rect l="0" t="0" r="r" b="b"/>
              <a:pathLst>
                <a:path w="144" h="109">
                  <a:moveTo>
                    <a:pt x="0" y="0"/>
                  </a:moveTo>
                  <a:lnTo>
                    <a:pt x="6" y="25"/>
                  </a:lnTo>
                  <a:lnTo>
                    <a:pt x="18" y="45"/>
                  </a:lnTo>
                  <a:lnTo>
                    <a:pt x="34" y="60"/>
                  </a:lnTo>
                  <a:lnTo>
                    <a:pt x="54" y="72"/>
                  </a:lnTo>
                  <a:lnTo>
                    <a:pt x="75" y="82"/>
                  </a:lnTo>
                  <a:lnTo>
                    <a:pt x="98" y="90"/>
                  </a:lnTo>
                  <a:lnTo>
                    <a:pt x="120" y="99"/>
                  </a:lnTo>
                  <a:lnTo>
                    <a:pt x="142" y="109"/>
                  </a:lnTo>
                  <a:lnTo>
                    <a:pt x="143" y="109"/>
                  </a:lnTo>
                  <a:lnTo>
                    <a:pt x="144" y="109"/>
                  </a:lnTo>
                  <a:lnTo>
                    <a:pt x="144" y="108"/>
                  </a:lnTo>
                  <a:lnTo>
                    <a:pt x="144" y="107"/>
                  </a:lnTo>
                  <a:lnTo>
                    <a:pt x="136" y="100"/>
                  </a:lnTo>
                  <a:lnTo>
                    <a:pt x="127" y="94"/>
                  </a:lnTo>
                  <a:lnTo>
                    <a:pt x="118" y="87"/>
                  </a:lnTo>
                  <a:lnTo>
                    <a:pt x="110" y="82"/>
                  </a:lnTo>
                  <a:lnTo>
                    <a:pt x="100" y="76"/>
                  </a:lnTo>
                  <a:lnTo>
                    <a:pt x="91" y="71"/>
                  </a:lnTo>
                  <a:lnTo>
                    <a:pt x="82" y="67"/>
                  </a:lnTo>
                  <a:lnTo>
                    <a:pt x="72" y="61"/>
                  </a:lnTo>
                  <a:lnTo>
                    <a:pt x="61" y="56"/>
                  </a:lnTo>
                  <a:lnTo>
                    <a:pt x="50" y="50"/>
                  </a:lnTo>
                  <a:lnTo>
                    <a:pt x="40" y="44"/>
                  </a:lnTo>
                  <a:lnTo>
                    <a:pt x="30" y="38"/>
                  </a:lnTo>
                  <a:lnTo>
                    <a:pt x="20" y="30"/>
                  </a:lnTo>
                  <a:lnTo>
                    <a:pt x="13" y="21"/>
                  </a:lnTo>
                  <a:lnTo>
                    <a:pt x="5" y="12"/>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418" name="Freeform 82"/>
            <p:cNvSpPr>
              <a:spLocks/>
            </p:cNvSpPr>
            <p:nvPr/>
          </p:nvSpPr>
          <p:spPr bwMode="auto">
            <a:xfrm>
              <a:off x="647" y="2471"/>
              <a:ext cx="19" cy="13"/>
            </a:xfrm>
            <a:custGeom>
              <a:avLst/>
              <a:gdLst/>
              <a:ahLst/>
              <a:cxnLst>
                <a:cxn ang="0">
                  <a:pos x="56" y="0"/>
                </a:cxn>
                <a:cxn ang="0">
                  <a:pos x="54" y="8"/>
                </a:cxn>
                <a:cxn ang="0">
                  <a:pos x="50" y="15"/>
                </a:cxn>
                <a:cxn ang="0">
                  <a:pos x="44" y="19"/>
                </a:cxn>
                <a:cxn ang="0">
                  <a:pos x="38" y="21"/>
                </a:cxn>
                <a:cxn ang="0">
                  <a:pos x="30" y="22"/>
                </a:cxn>
                <a:cxn ang="0">
                  <a:pos x="22" y="23"/>
                </a:cxn>
                <a:cxn ang="0">
                  <a:pos x="14" y="23"/>
                </a:cxn>
                <a:cxn ang="0">
                  <a:pos x="6" y="23"/>
                </a:cxn>
                <a:cxn ang="0">
                  <a:pos x="4" y="24"/>
                </a:cxn>
                <a:cxn ang="0">
                  <a:pos x="1" y="28"/>
                </a:cxn>
                <a:cxn ang="0">
                  <a:pos x="0" y="31"/>
                </a:cxn>
                <a:cxn ang="0">
                  <a:pos x="1" y="34"/>
                </a:cxn>
                <a:cxn ang="0">
                  <a:pos x="11" y="38"/>
                </a:cxn>
                <a:cxn ang="0">
                  <a:pos x="20" y="38"/>
                </a:cxn>
                <a:cxn ang="0">
                  <a:pos x="29" y="36"/>
                </a:cxn>
                <a:cxn ang="0">
                  <a:pos x="37" y="32"/>
                </a:cxn>
                <a:cxn ang="0">
                  <a:pos x="44" y="25"/>
                </a:cxn>
                <a:cxn ang="0">
                  <a:pos x="50" y="18"/>
                </a:cxn>
                <a:cxn ang="0">
                  <a:pos x="54" y="9"/>
                </a:cxn>
                <a:cxn ang="0">
                  <a:pos x="56" y="0"/>
                </a:cxn>
                <a:cxn ang="0">
                  <a:pos x="56" y="0"/>
                </a:cxn>
                <a:cxn ang="0">
                  <a:pos x="56" y="0"/>
                </a:cxn>
                <a:cxn ang="0">
                  <a:pos x="56" y="0"/>
                </a:cxn>
                <a:cxn ang="0">
                  <a:pos x="56" y="0"/>
                </a:cxn>
                <a:cxn ang="0">
                  <a:pos x="56" y="0"/>
                </a:cxn>
              </a:cxnLst>
              <a:rect l="0" t="0" r="r" b="b"/>
              <a:pathLst>
                <a:path w="56" h="38">
                  <a:moveTo>
                    <a:pt x="56" y="0"/>
                  </a:moveTo>
                  <a:lnTo>
                    <a:pt x="54" y="8"/>
                  </a:lnTo>
                  <a:lnTo>
                    <a:pt x="50" y="15"/>
                  </a:lnTo>
                  <a:lnTo>
                    <a:pt x="44" y="19"/>
                  </a:lnTo>
                  <a:lnTo>
                    <a:pt x="38" y="21"/>
                  </a:lnTo>
                  <a:lnTo>
                    <a:pt x="30" y="22"/>
                  </a:lnTo>
                  <a:lnTo>
                    <a:pt x="22" y="23"/>
                  </a:lnTo>
                  <a:lnTo>
                    <a:pt x="14" y="23"/>
                  </a:lnTo>
                  <a:lnTo>
                    <a:pt x="6" y="23"/>
                  </a:lnTo>
                  <a:lnTo>
                    <a:pt x="4" y="24"/>
                  </a:lnTo>
                  <a:lnTo>
                    <a:pt x="1" y="28"/>
                  </a:lnTo>
                  <a:lnTo>
                    <a:pt x="0" y="31"/>
                  </a:lnTo>
                  <a:lnTo>
                    <a:pt x="1" y="34"/>
                  </a:lnTo>
                  <a:lnTo>
                    <a:pt x="11" y="38"/>
                  </a:lnTo>
                  <a:lnTo>
                    <a:pt x="20" y="38"/>
                  </a:lnTo>
                  <a:lnTo>
                    <a:pt x="29" y="36"/>
                  </a:lnTo>
                  <a:lnTo>
                    <a:pt x="37" y="32"/>
                  </a:lnTo>
                  <a:lnTo>
                    <a:pt x="44" y="25"/>
                  </a:lnTo>
                  <a:lnTo>
                    <a:pt x="50" y="18"/>
                  </a:lnTo>
                  <a:lnTo>
                    <a:pt x="54" y="9"/>
                  </a:lnTo>
                  <a:lnTo>
                    <a:pt x="56" y="0"/>
                  </a:lnTo>
                  <a:lnTo>
                    <a:pt x="56" y="0"/>
                  </a:lnTo>
                  <a:lnTo>
                    <a:pt x="56" y="0"/>
                  </a:lnTo>
                  <a:lnTo>
                    <a:pt x="56" y="0"/>
                  </a:lnTo>
                  <a:lnTo>
                    <a:pt x="56" y="0"/>
                  </a:lnTo>
                  <a:lnTo>
                    <a:pt x="56" y="0"/>
                  </a:lnTo>
                  <a:close/>
                </a:path>
              </a:pathLst>
            </a:custGeom>
            <a:solidFill>
              <a:srgbClr val="000000"/>
            </a:solidFill>
            <a:ln w="9525">
              <a:noFill/>
              <a:round/>
              <a:headEnd/>
              <a:tailEnd/>
            </a:ln>
          </p:spPr>
          <p:txBody>
            <a:bodyPr/>
            <a:lstStyle/>
            <a:p>
              <a:endParaRPr lang="en-US"/>
            </a:p>
          </p:txBody>
        </p:sp>
        <p:sp>
          <p:nvSpPr>
            <p:cNvPr id="14419" name="Freeform 83"/>
            <p:cNvSpPr>
              <a:spLocks/>
            </p:cNvSpPr>
            <p:nvPr/>
          </p:nvSpPr>
          <p:spPr bwMode="auto">
            <a:xfrm>
              <a:off x="666" y="2493"/>
              <a:ext cx="133" cy="47"/>
            </a:xfrm>
            <a:custGeom>
              <a:avLst/>
              <a:gdLst/>
              <a:ahLst/>
              <a:cxnLst>
                <a:cxn ang="0">
                  <a:pos x="0" y="1"/>
                </a:cxn>
                <a:cxn ang="0">
                  <a:pos x="13" y="2"/>
                </a:cxn>
                <a:cxn ang="0">
                  <a:pos x="25" y="4"/>
                </a:cxn>
                <a:cxn ang="0">
                  <a:pos x="38" y="5"/>
                </a:cxn>
                <a:cxn ang="0">
                  <a:pos x="51" y="7"/>
                </a:cxn>
                <a:cxn ang="0">
                  <a:pos x="63" y="9"/>
                </a:cxn>
                <a:cxn ang="0">
                  <a:pos x="75" y="10"/>
                </a:cxn>
                <a:cxn ang="0">
                  <a:pos x="88" y="13"/>
                </a:cxn>
                <a:cxn ang="0">
                  <a:pos x="101" y="15"/>
                </a:cxn>
                <a:cxn ang="0">
                  <a:pos x="113" y="18"/>
                </a:cxn>
                <a:cxn ang="0">
                  <a:pos x="126" y="21"/>
                </a:cxn>
                <a:cxn ang="0">
                  <a:pos x="138" y="24"/>
                </a:cxn>
                <a:cxn ang="0">
                  <a:pos x="151" y="27"/>
                </a:cxn>
                <a:cxn ang="0">
                  <a:pos x="163" y="31"/>
                </a:cxn>
                <a:cxn ang="0">
                  <a:pos x="176" y="34"/>
                </a:cxn>
                <a:cxn ang="0">
                  <a:pos x="187" y="37"/>
                </a:cxn>
                <a:cxn ang="0">
                  <a:pos x="199" y="41"/>
                </a:cxn>
                <a:cxn ang="0">
                  <a:pos x="213" y="46"/>
                </a:cxn>
                <a:cxn ang="0">
                  <a:pos x="226" y="50"/>
                </a:cxn>
                <a:cxn ang="0">
                  <a:pos x="239" y="55"/>
                </a:cxn>
                <a:cxn ang="0">
                  <a:pos x="252" y="61"/>
                </a:cxn>
                <a:cxn ang="0">
                  <a:pos x="265" y="66"/>
                </a:cxn>
                <a:cxn ang="0">
                  <a:pos x="277" y="73"/>
                </a:cxn>
                <a:cxn ang="0">
                  <a:pos x="290" y="78"/>
                </a:cxn>
                <a:cxn ang="0">
                  <a:pos x="302" y="84"/>
                </a:cxn>
                <a:cxn ang="0">
                  <a:pos x="314" y="91"/>
                </a:cxn>
                <a:cxn ang="0">
                  <a:pos x="325" y="97"/>
                </a:cxn>
                <a:cxn ang="0">
                  <a:pos x="337" y="105"/>
                </a:cxn>
                <a:cxn ang="0">
                  <a:pos x="349" y="111"/>
                </a:cxn>
                <a:cxn ang="0">
                  <a:pos x="361" y="119"/>
                </a:cxn>
                <a:cxn ang="0">
                  <a:pos x="373" y="127"/>
                </a:cxn>
                <a:cxn ang="0">
                  <a:pos x="385" y="134"/>
                </a:cxn>
                <a:cxn ang="0">
                  <a:pos x="396" y="142"/>
                </a:cxn>
                <a:cxn ang="0">
                  <a:pos x="396" y="142"/>
                </a:cxn>
                <a:cxn ang="0">
                  <a:pos x="398" y="141"/>
                </a:cxn>
                <a:cxn ang="0">
                  <a:pos x="399" y="141"/>
                </a:cxn>
                <a:cxn ang="0">
                  <a:pos x="399" y="139"/>
                </a:cxn>
                <a:cxn ang="0">
                  <a:pos x="376" y="124"/>
                </a:cxn>
                <a:cxn ang="0">
                  <a:pos x="353" y="109"/>
                </a:cxn>
                <a:cxn ang="0">
                  <a:pos x="331" y="96"/>
                </a:cxn>
                <a:cxn ang="0">
                  <a:pos x="307" y="83"/>
                </a:cxn>
                <a:cxn ang="0">
                  <a:pos x="283" y="72"/>
                </a:cxn>
                <a:cxn ang="0">
                  <a:pos x="260" y="61"/>
                </a:cxn>
                <a:cxn ang="0">
                  <a:pos x="235" y="51"/>
                </a:cxn>
                <a:cxn ang="0">
                  <a:pos x="210" y="41"/>
                </a:cxn>
                <a:cxn ang="0">
                  <a:pos x="185" y="34"/>
                </a:cxn>
                <a:cxn ang="0">
                  <a:pos x="159" y="26"/>
                </a:cxn>
                <a:cxn ang="0">
                  <a:pos x="134" y="20"/>
                </a:cxn>
                <a:cxn ang="0">
                  <a:pos x="108" y="14"/>
                </a:cxn>
                <a:cxn ang="0">
                  <a:pos x="82" y="9"/>
                </a:cxn>
                <a:cxn ang="0">
                  <a:pos x="55" y="6"/>
                </a:cxn>
                <a:cxn ang="0">
                  <a:pos x="28" y="2"/>
                </a:cxn>
                <a:cxn ang="0">
                  <a:pos x="1" y="0"/>
                </a:cxn>
                <a:cxn ang="0">
                  <a:pos x="1" y="0"/>
                </a:cxn>
                <a:cxn ang="0">
                  <a:pos x="1" y="0"/>
                </a:cxn>
                <a:cxn ang="0">
                  <a:pos x="0" y="1"/>
                </a:cxn>
                <a:cxn ang="0">
                  <a:pos x="0" y="1"/>
                </a:cxn>
                <a:cxn ang="0">
                  <a:pos x="0" y="1"/>
                </a:cxn>
              </a:cxnLst>
              <a:rect l="0" t="0" r="r" b="b"/>
              <a:pathLst>
                <a:path w="399" h="142">
                  <a:moveTo>
                    <a:pt x="0" y="1"/>
                  </a:moveTo>
                  <a:lnTo>
                    <a:pt x="13" y="2"/>
                  </a:lnTo>
                  <a:lnTo>
                    <a:pt x="25" y="4"/>
                  </a:lnTo>
                  <a:lnTo>
                    <a:pt x="38" y="5"/>
                  </a:lnTo>
                  <a:lnTo>
                    <a:pt x="51" y="7"/>
                  </a:lnTo>
                  <a:lnTo>
                    <a:pt x="63" y="9"/>
                  </a:lnTo>
                  <a:lnTo>
                    <a:pt x="75" y="10"/>
                  </a:lnTo>
                  <a:lnTo>
                    <a:pt x="88" y="13"/>
                  </a:lnTo>
                  <a:lnTo>
                    <a:pt x="101" y="15"/>
                  </a:lnTo>
                  <a:lnTo>
                    <a:pt x="113" y="18"/>
                  </a:lnTo>
                  <a:lnTo>
                    <a:pt x="126" y="21"/>
                  </a:lnTo>
                  <a:lnTo>
                    <a:pt x="138" y="24"/>
                  </a:lnTo>
                  <a:lnTo>
                    <a:pt x="151" y="27"/>
                  </a:lnTo>
                  <a:lnTo>
                    <a:pt x="163" y="31"/>
                  </a:lnTo>
                  <a:lnTo>
                    <a:pt x="176" y="34"/>
                  </a:lnTo>
                  <a:lnTo>
                    <a:pt x="187" y="37"/>
                  </a:lnTo>
                  <a:lnTo>
                    <a:pt x="199" y="41"/>
                  </a:lnTo>
                  <a:lnTo>
                    <a:pt x="213" y="46"/>
                  </a:lnTo>
                  <a:lnTo>
                    <a:pt x="226" y="50"/>
                  </a:lnTo>
                  <a:lnTo>
                    <a:pt x="239" y="55"/>
                  </a:lnTo>
                  <a:lnTo>
                    <a:pt x="252" y="61"/>
                  </a:lnTo>
                  <a:lnTo>
                    <a:pt x="265" y="66"/>
                  </a:lnTo>
                  <a:lnTo>
                    <a:pt x="277" y="73"/>
                  </a:lnTo>
                  <a:lnTo>
                    <a:pt x="290" y="78"/>
                  </a:lnTo>
                  <a:lnTo>
                    <a:pt x="302" y="84"/>
                  </a:lnTo>
                  <a:lnTo>
                    <a:pt x="314" y="91"/>
                  </a:lnTo>
                  <a:lnTo>
                    <a:pt x="325" y="97"/>
                  </a:lnTo>
                  <a:lnTo>
                    <a:pt x="337" y="105"/>
                  </a:lnTo>
                  <a:lnTo>
                    <a:pt x="349" y="111"/>
                  </a:lnTo>
                  <a:lnTo>
                    <a:pt x="361" y="119"/>
                  </a:lnTo>
                  <a:lnTo>
                    <a:pt x="373" y="127"/>
                  </a:lnTo>
                  <a:lnTo>
                    <a:pt x="385" y="134"/>
                  </a:lnTo>
                  <a:lnTo>
                    <a:pt x="396" y="142"/>
                  </a:lnTo>
                  <a:lnTo>
                    <a:pt x="396" y="142"/>
                  </a:lnTo>
                  <a:lnTo>
                    <a:pt x="398" y="141"/>
                  </a:lnTo>
                  <a:lnTo>
                    <a:pt x="399" y="141"/>
                  </a:lnTo>
                  <a:lnTo>
                    <a:pt x="399" y="139"/>
                  </a:lnTo>
                  <a:lnTo>
                    <a:pt x="376" y="124"/>
                  </a:lnTo>
                  <a:lnTo>
                    <a:pt x="353" y="109"/>
                  </a:lnTo>
                  <a:lnTo>
                    <a:pt x="331" y="96"/>
                  </a:lnTo>
                  <a:lnTo>
                    <a:pt x="307" y="83"/>
                  </a:lnTo>
                  <a:lnTo>
                    <a:pt x="283" y="72"/>
                  </a:lnTo>
                  <a:lnTo>
                    <a:pt x="260" y="61"/>
                  </a:lnTo>
                  <a:lnTo>
                    <a:pt x="235" y="51"/>
                  </a:lnTo>
                  <a:lnTo>
                    <a:pt x="210" y="41"/>
                  </a:lnTo>
                  <a:lnTo>
                    <a:pt x="185" y="34"/>
                  </a:lnTo>
                  <a:lnTo>
                    <a:pt x="159" y="26"/>
                  </a:lnTo>
                  <a:lnTo>
                    <a:pt x="134" y="20"/>
                  </a:lnTo>
                  <a:lnTo>
                    <a:pt x="108" y="14"/>
                  </a:lnTo>
                  <a:lnTo>
                    <a:pt x="82" y="9"/>
                  </a:lnTo>
                  <a:lnTo>
                    <a:pt x="55" y="6"/>
                  </a:lnTo>
                  <a:lnTo>
                    <a:pt x="28" y="2"/>
                  </a:lnTo>
                  <a:lnTo>
                    <a:pt x="1" y="0"/>
                  </a:lnTo>
                  <a:lnTo>
                    <a:pt x="1" y="0"/>
                  </a:lnTo>
                  <a:lnTo>
                    <a:pt x="1"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20" name="Freeform 84"/>
            <p:cNvSpPr>
              <a:spLocks/>
            </p:cNvSpPr>
            <p:nvPr/>
          </p:nvSpPr>
          <p:spPr bwMode="auto">
            <a:xfrm>
              <a:off x="672" y="2463"/>
              <a:ext cx="168" cy="18"/>
            </a:xfrm>
            <a:custGeom>
              <a:avLst/>
              <a:gdLst/>
              <a:ahLst/>
              <a:cxnLst>
                <a:cxn ang="0">
                  <a:pos x="0" y="56"/>
                </a:cxn>
                <a:cxn ang="0">
                  <a:pos x="14" y="50"/>
                </a:cxn>
                <a:cxn ang="0">
                  <a:pos x="29" y="45"/>
                </a:cxn>
                <a:cxn ang="0">
                  <a:pos x="43" y="41"/>
                </a:cxn>
                <a:cxn ang="0">
                  <a:pos x="58" y="36"/>
                </a:cxn>
                <a:cxn ang="0">
                  <a:pos x="72" y="32"/>
                </a:cxn>
                <a:cxn ang="0">
                  <a:pos x="88" y="28"/>
                </a:cxn>
                <a:cxn ang="0">
                  <a:pos x="103" y="25"/>
                </a:cxn>
                <a:cxn ang="0">
                  <a:pos x="118" y="21"/>
                </a:cxn>
                <a:cxn ang="0">
                  <a:pos x="133" y="19"/>
                </a:cxn>
                <a:cxn ang="0">
                  <a:pos x="148" y="16"/>
                </a:cxn>
                <a:cxn ang="0">
                  <a:pos x="163" y="14"/>
                </a:cxn>
                <a:cxn ang="0">
                  <a:pos x="178" y="12"/>
                </a:cxn>
                <a:cxn ang="0">
                  <a:pos x="193" y="11"/>
                </a:cxn>
                <a:cxn ang="0">
                  <a:pos x="208" y="8"/>
                </a:cxn>
                <a:cxn ang="0">
                  <a:pos x="223" y="7"/>
                </a:cxn>
                <a:cxn ang="0">
                  <a:pos x="238" y="6"/>
                </a:cxn>
                <a:cxn ang="0">
                  <a:pos x="256" y="5"/>
                </a:cxn>
                <a:cxn ang="0">
                  <a:pos x="272" y="5"/>
                </a:cxn>
                <a:cxn ang="0">
                  <a:pos x="289" y="5"/>
                </a:cxn>
                <a:cxn ang="0">
                  <a:pos x="305" y="6"/>
                </a:cxn>
                <a:cxn ang="0">
                  <a:pos x="322" y="7"/>
                </a:cxn>
                <a:cxn ang="0">
                  <a:pos x="339" y="9"/>
                </a:cxn>
                <a:cxn ang="0">
                  <a:pos x="356" y="12"/>
                </a:cxn>
                <a:cxn ang="0">
                  <a:pos x="372" y="14"/>
                </a:cxn>
                <a:cxn ang="0">
                  <a:pos x="389" y="17"/>
                </a:cxn>
                <a:cxn ang="0">
                  <a:pos x="405" y="19"/>
                </a:cxn>
                <a:cxn ang="0">
                  <a:pos x="423" y="22"/>
                </a:cxn>
                <a:cxn ang="0">
                  <a:pos x="439" y="27"/>
                </a:cxn>
                <a:cxn ang="0">
                  <a:pos x="455" y="30"/>
                </a:cxn>
                <a:cxn ang="0">
                  <a:pos x="472" y="33"/>
                </a:cxn>
                <a:cxn ang="0">
                  <a:pos x="488" y="37"/>
                </a:cxn>
                <a:cxn ang="0">
                  <a:pos x="504" y="41"/>
                </a:cxn>
                <a:cxn ang="0">
                  <a:pos x="506" y="41"/>
                </a:cxn>
                <a:cxn ang="0">
                  <a:pos x="506" y="40"/>
                </a:cxn>
                <a:cxn ang="0">
                  <a:pos x="506" y="39"/>
                </a:cxn>
                <a:cxn ang="0">
                  <a:pos x="506" y="37"/>
                </a:cxn>
                <a:cxn ang="0">
                  <a:pos x="474" y="29"/>
                </a:cxn>
                <a:cxn ang="0">
                  <a:pos x="443" y="20"/>
                </a:cxn>
                <a:cxn ang="0">
                  <a:pos x="411" y="14"/>
                </a:cxn>
                <a:cxn ang="0">
                  <a:pos x="379" y="8"/>
                </a:cxn>
                <a:cxn ang="0">
                  <a:pos x="347" y="4"/>
                </a:cxn>
                <a:cxn ang="0">
                  <a:pos x="315" y="2"/>
                </a:cxn>
                <a:cxn ang="0">
                  <a:pos x="284" y="0"/>
                </a:cxn>
                <a:cxn ang="0">
                  <a:pos x="251" y="0"/>
                </a:cxn>
                <a:cxn ang="0">
                  <a:pos x="219" y="2"/>
                </a:cxn>
                <a:cxn ang="0">
                  <a:pos x="188" y="4"/>
                </a:cxn>
                <a:cxn ang="0">
                  <a:pos x="155" y="8"/>
                </a:cxn>
                <a:cxn ang="0">
                  <a:pos x="124" y="15"/>
                </a:cxn>
                <a:cxn ang="0">
                  <a:pos x="93" y="22"/>
                </a:cxn>
                <a:cxn ang="0">
                  <a:pos x="62" y="31"/>
                </a:cxn>
                <a:cxn ang="0">
                  <a:pos x="30" y="42"/>
                </a:cxn>
                <a:cxn ang="0">
                  <a:pos x="0" y="55"/>
                </a:cxn>
                <a:cxn ang="0">
                  <a:pos x="0" y="55"/>
                </a:cxn>
                <a:cxn ang="0">
                  <a:pos x="0" y="55"/>
                </a:cxn>
                <a:cxn ang="0">
                  <a:pos x="0" y="56"/>
                </a:cxn>
                <a:cxn ang="0">
                  <a:pos x="0" y="56"/>
                </a:cxn>
                <a:cxn ang="0">
                  <a:pos x="0" y="56"/>
                </a:cxn>
              </a:cxnLst>
              <a:rect l="0" t="0" r="r" b="b"/>
              <a:pathLst>
                <a:path w="506" h="56">
                  <a:moveTo>
                    <a:pt x="0" y="56"/>
                  </a:moveTo>
                  <a:lnTo>
                    <a:pt x="14" y="50"/>
                  </a:lnTo>
                  <a:lnTo>
                    <a:pt x="29" y="45"/>
                  </a:lnTo>
                  <a:lnTo>
                    <a:pt x="43" y="41"/>
                  </a:lnTo>
                  <a:lnTo>
                    <a:pt x="58" y="36"/>
                  </a:lnTo>
                  <a:lnTo>
                    <a:pt x="72" y="32"/>
                  </a:lnTo>
                  <a:lnTo>
                    <a:pt x="88" y="28"/>
                  </a:lnTo>
                  <a:lnTo>
                    <a:pt x="103" y="25"/>
                  </a:lnTo>
                  <a:lnTo>
                    <a:pt x="118" y="21"/>
                  </a:lnTo>
                  <a:lnTo>
                    <a:pt x="133" y="19"/>
                  </a:lnTo>
                  <a:lnTo>
                    <a:pt x="148" y="16"/>
                  </a:lnTo>
                  <a:lnTo>
                    <a:pt x="163" y="14"/>
                  </a:lnTo>
                  <a:lnTo>
                    <a:pt x="178" y="12"/>
                  </a:lnTo>
                  <a:lnTo>
                    <a:pt x="193" y="11"/>
                  </a:lnTo>
                  <a:lnTo>
                    <a:pt x="208" y="8"/>
                  </a:lnTo>
                  <a:lnTo>
                    <a:pt x="223" y="7"/>
                  </a:lnTo>
                  <a:lnTo>
                    <a:pt x="238" y="6"/>
                  </a:lnTo>
                  <a:lnTo>
                    <a:pt x="256" y="5"/>
                  </a:lnTo>
                  <a:lnTo>
                    <a:pt x="272" y="5"/>
                  </a:lnTo>
                  <a:lnTo>
                    <a:pt x="289" y="5"/>
                  </a:lnTo>
                  <a:lnTo>
                    <a:pt x="305" y="6"/>
                  </a:lnTo>
                  <a:lnTo>
                    <a:pt x="322" y="7"/>
                  </a:lnTo>
                  <a:lnTo>
                    <a:pt x="339" y="9"/>
                  </a:lnTo>
                  <a:lnTo>
                    <a:pt x="356" y="12"/>
                  </a:lnTo>
                  <a:lnTo>
                    <a:pt x="372" y="14"/>
                  </a:lnTo>
                  <a:lnTo>
                    <a:pt x="389" y="17"/>
                  </a:lnTo>
                  <a:lnTo>
                    <a:pt x="405" y="19"/>
                  </a:lnTo>
                  <a:lnTo>
                    <a:pt x="423" y="22"/>
                  </a:lnTo>
                  <a:lnTo>
                    <a:pt x="439" y="27"/>
                  </a:lnTo>
                  <a:lnTo>
                    <a:pt x="455" y="30"/>
                  </a:lnTo>
                  <a:lnTo>
                    <a:pt x="472" y="33"/>
                  </a:lnTo>
                  <a:lnTo>
                    <a:pt x="488" y="37"/>
                  </a:lnTo>
                  <a:lnTo>
                    <a:pt x="504" y="41"/>
                  </a:lnTo>
                  <a:lnTo>
                    <a:pt x="506" y="41"/>
                  </a:lnTo>
                  <a:lnTo>
                    <a:pt x="506" y="40"/>
                  </a:lnTo>
                  <a:lnTo>
                    <a:pt x="506" y="39"/>
                  </a:lnTo>
                  <a:lnTo>
                    <a:pt x="506" y="37"/>
                  </a:lnTo>
                  <a:lnTo>
                    <a:pt x="474" y="29"/>
                  </a:lnTo>
                  <a:lnTo>
                    <a:pt x="443" y="20"/>
                  </a:lnTo>
                  <a:lnTo>
                    <a:pt x="411" y="14"/>
                  </a:lnTo>
                  <a:lnTo>
                    <a:pt x="379" y="8"/>
                  </a:lnTo>
                  <a:lnTo>
                    <a:pt x="347" y="4"/>
                  </a:lnTo>
                  <a:lnTo>
                    <a:pt x="315" y="2"/>
                  </a:lnTo>
                  <a:lnTo>
                    <a:pt x="284" y="0"/>
                  </a:lnTo>
                  <a:lnTo>
                    <a:pt x="251" y="0"/>
                  </a:lnTo>
                  <a:lnTo>
                    <a:pt x="219" y="2"/>
                  </a:lnTo>
                  <a:lnTo>
                    <a:pt x="188" y="4"/>
                  </a:lnTo>
                  <a:lnTo>
                    <a:pt x="155" y="8"/>
                  </a:lnTo>
                  <a:lnTo>
                    <a:pt x="124" y="15"/>
                  </a:lnTo>
                  <a:lnTo>
                    <a:pt x="93" y="22"/>
                  </a:lnTo>
                  <a:lnTo>
                    <a:pt x="62" y="31"/>
                  </a:lnTo>
                  <a:lnTo>
                    <a:pt x="30" y="42"/>
                  </a:lnTo>
                  <a:lnTo>
                    <a:pt x="0" y="55"/>
                  </a:lnTo>
                  <a:lnTo>
                    <a:pt x="0" y="55"/>
                  </a:lnTo>
                  <a:lnTo>
                    <a:pt x="0" y="55"/>
                  </a:lnTo>
                  <a:lnTo>
                    <a:pt x="0" y="56"/>
                  </a:lnTo>
                  <a:lnTo>
                    <a:pt x="0" y="56"/>
                  </a:lnTo>
                  <a:lnTo>
                    <a:pt x="0" y="56"/>
                  </a:lnTo>
                  <a:close/>
                </a:path>
              </a:pathLst>
            </a:custGeom>
            <a:solidFill>
              <a:srgbClr val="000000"/>
            </a:solidFill>
            <a:ln w="9525">
              <a:noFill/>
              <a:round/>
              <a:headEnd/>
              <a:tailEnd/>
            </a:ln>
          </p:spPr>
          <p:txBody>
            <a:bodyPr/>
            <a:lstStyle/>
            <a:p>
              <a:endParaRPr lang="en-US"/>
            </a:p>
          </p:txBody>
        </p:sp>
        <p:sp>
          <p:nvSpPr>
            <p:cNvPr id="14421" name="Freeform 85"/>
            <p:cNvSpPr>
              <a:spLocks/>
            </p:cNvSpPr>
            <p:nvPr/>
          </p:nvSpPr>
          <p:spPr bwMode="auto">
            <a:xfrm>
              <a:off x="777" y="2477"/>
              <a:ext cx="106" cy="71"/>
            </a:xfrm>
            <a:custGeom>
              <a:avLst/>
              <a:gdLst/>
              <a:ahLst/>
              <a:cxnLst>
                <a:cxn ang="0">
                  <a:pos x="0" y="1"/>
                </a:cxn>
                <a:cxn ang="0">
                  <a:pos x="17" y="15"/>
                </a:cxn>
                <a:cxn ang="0">
                  <a:pos x="34" y="28"/>
                </a:cxn>
                <a:cxn ang="0">
                  <a:pos x="54" y="39"/>
                </a:cxn>
                <a:cxn ang="0">
                  <a:pos x="72" y="47"/>
                </a:cxn>
                <a:cxn ang="0">
                  <a:pos x="92" y="56"/>
                </a:cxn>
                <a:cxn ang="0">
                  <a:pos x="112" y="65"/>
                </a:cxn>
                <a:cxn ang="0">
                  <a:pos x="133" y="73"/>
                </a:cxn>
                <a:cxn ang="0">
                  <a:pos x="153" y="82"/>
                </a:cxn>
                <a:cxn ang="0">
                  <a:pos x="177" y="94"/>
                </a:cxn>
                <a:cxn ang="0">
                  <a:pos x="198" y="108"/>
                </a:cxn>
                <a:cxn ang="0">
                  <a:pos x="218" y="124"/>
                </a:cxn>
                <a:cxn ang="0">
                  <a:pos x="237" y="141"/>
                </a:cxn>
                <a:cxn ang="0">
                  <a:pos x="255" y="159"/>
                </a:cxn>
                <a:cxn ang="0">
                  <a:pos x="274" y="178"/>
                </a:cxn>
                <a:cxn ang="0">
                  <a:pos x="292" y="196"/>
                </a:cxn>
                <a:cxn ang="0">
                  <a:pos x="310" y="214"/>
                </a:cxn>
                <a:cxn ang="0">
                  <a:pos x="314" y="214"/>
                </a:cxn>
                <a:cxn ang="0">
                  <a:pos x="316" y="212"/>
                </a:cxn>
                <a:cxn ang="0">
                  <a:pos x="318" y="210"/>
                </a:cxn>
                <a:cxn ang="0">
                  <a:pos x="317" y="207"/>
                </a:cxn>
                <a:cxn ang="0">
                  <a:pos x="304" y="187"/>
                </a:cxn>
                <a:cxn ang="0">
                  <a:pos x="290" y="169"/>
                </a:cxn>
                <a:cxn ang="0">
                  <a:pos x="275" y="151"/>
                </a:cxn>
                <a:cxn ang="0">
                  <a:pos x="259" y="134"/>
                </a:cxn>
                <a:cxn ang="0">
                  <a:pos x="242" y="116"/>
                </a:cxn>
                <a:cxn ang="0">
                  <a:pos x="225" y="101"/>
                </a:cxn>
                <a:cxn ang="0">
                  <a:pos x="206" y="87"/>
                </a:cxn>
                <a:cxn ang="0">
                  <a:pos x="186" y="74"/>
                </a:cxn>
                <a:cxn ang="0">
                  <a:pos x="176" y="69"/>
                </a:cxn>
                <a:cxn ang="0">
                  <a:pos x="164" y="63"/>
                </a:cxn>
                <a:cxn ang="0">
                  <a:pos x="152" y="58"/>
                </a:cxn>
                <a:cxn ang="0">
                  <a:pos x="140" y="55"/>
                </a:cxn>
                <a:cxn ang="0">
                  <a:pos x="128" y="50"/>
                </a:cxn>
                <a:cxn ang="0">
                  <a:pos x="116" y="47"/>
                </a:cxn>
                <a:cxn ang="0">
                  <a:pos x="103" y="44"/>
                </a:cxn>
                <a:cxn ang="0">
                  <a:pos x="92" y="40"/>
                </a:cxn>
                <a:cxn ang="0">
                  <a:pos x="80" y="36"/>
                </a:cxn>
                <a:cxn ang="0">
                  <a:pos x="68" y="33"/>
                </a:cxn>
                <a:cxn ang="0">
                  <a:pos x="56" y="29"/>
                </a:cxn>
                <a:cxn ang="0">
                  <a:pos x="44" y="25"/>
                </a:cxn>
                <a:cxn ang="0">
                  <a:pos x="32" y="19"/>
                </a:cxn>
                <a:cxn ang="0">
                  <a:pos x="22" y="14"/>
                </a:cxn>
                <a:cxn ang="0">
                  <a:pos x="11" y="7"/>
                </a:cxn>
                <a:cxn ang="0">
                  <a:pos x="0" y="0"/>
                </a:cxn>
                <a:cxn ang="0">
                  <a:pos x="0" y="0"/>
                </a:cxn>
                <a:cxn ang="0">
                  <a:pos x="0" y="0"/>
                </a:cxn>
                <a:cxn ang="0">
                  <a:pos x="0" y="0"/>
                </a:cxn>
                <a:cxn ang="0">
                  <a:pos x="0" y="1"/>
                </a:cxn>
                <a:cxn ang="0">
                  <a:pos x="0" y="1"/>
                </a:cxn>
              </a:cxnLst>
              <a:rect l="0" t="0" r="r" b="b"/>
              <a:pathLst>
                <a:path w="318" h="214">
                  <a:moveTo>
                    <a:pt x="0" y="1"/>
                  </a:moveTo>
                  <a:lnTo>
                    <a:pt x="17" y="15"/>
                  </a:lnTo>
                  <a:lnTo>
                    <a:pt x="34" y="28"/>
                  </a:lnTo>
                  <a:lnTo>
                    <a:pt x="54" y="39"/>
                  </a:lnTo>
                  <a:lnTo>
                    <a:pt x="72" y="47"/>
                  </a:lnTo>
                  <a:lnTo>
                    <a:pt x="92" y="56"/>
                  </a:lnTo>
                  <a:lnTo>
                    <a:pt x="112" y="65"/>
                  </a:lnTo>
                  <a:lnTo>
                    <a:pt x="133" y="73"/>
                  </a:lnTo>
                  <a:lnTo>
                    <a:pt x="153" y="82"/>
                  </a:lnTo>
                  <a:lnTo>
                    <a:pt x="177" y="94"/>
                  </a:lnTo>
                  <a:lnTo>
                    <a:pt x="198" y="108"/>
                  </a:lnTo>
                  <a:lnTo>
                    <a:pt x="218" y="124"/>
                  </a:lnTo>
                  <a:lnTo>
                    <a:pt x="237" y="141"/>
                  </a:lnTo>
                  <a:lnTo>
                    <a:pt x="255" y="159"/>
                  </a:lnTo>
                  <a:lnTo>
                    <a:pt x="274" y="178"/>
                  </a:lnTo>
                  <a:lnTo>
                    <a:pt x="292" y="196"/>
                  </a:lnTo>
                  <a:lnTo>
                    <a:pt x="310" y="214"/>
                  </a:lnTo>
                  <a:lnTo>
                    <a:pt x="314" y="214"/>
                  </a:lnTo>
                  <a:lnTo>
                    <a:pt x="316" y="212"/>
                  </a:lnTo>
                  <a:lnTo>
                    <a:pt x="318" y="210"/>
                  </a:lnTo>
                  <a:lnTo>
                    <a:pt x="317" y="207"/>
                  </a:lnTo>
                  <a:lnTo>
                    <a:pt x="304" y="187"/>
                  </a:lnTo>
                  <a:lnTo>
                    <a:pt x="290" y="169"/>
                  </a:lnTo>
                  <a:lnTo>
                    <a:pt x="275" y="151"/>
                  </a:lnTo>
                  <a:lnTo>
                    <a:pt x="259" y="134"/>
                  </a:lnTo>
                  <a:lnTo>
                    <a:pt x="242" y="116"/>
                  </a:lnTo>
                  <a:lnTo>
                    <a:pt x="225" y="101"/>
                  </a:lnTo>
                  <a:lnTo>
                    <a:pt x="206" y="87"/>
                  </a:lnTo>
                  <a:lnTo>
                    <a:pt x="186" y="74"/>
                  </a:lnTo>
                  <a:lnTo>
                    <a:pt x="176" y="69"/>
                  </a:lnTo>
                  <a:lnTo>
                    <a:pt x="164" y="63"/>
                  </a:lnTo>
                  <a:lnTo>
                    <a:pt x="152" y="58"/>
                  </a:lnTo>
                  <a:lnTo>
                    <a:pt x="140" y="55"/>
                  </a:lnTo>
                  <a:lnTo>
                    <a:pt x="128" y="50"/>
                  </a:lnTo>
                  <a:lnTo>
                    <a:pt x="116" y="47"/>
                  </a:lnTo>
                  <a:lnTo>
                    <a:pt x="103" y="44"/>
                  </a:lnTo>
                  <a:lnTo>
                    <a:pt x="92" y="40"/>
                  </a:lnTo>
                  <a:lnTo>
                    <a:pt x="80" y="36"/>
                  </a:lnTo>
                  <a:lnTo>
                    <a:pt x="68" y="33"/>
                  </a:lnTo>
                  <a:lnTo>
                    <a:pt x="56" y="29"/>
                  </a:lnTo>
                  <a:lnTo>
                    <a:pt x="44" y="25"/>
                  </a:lnTo>
                  <a:lnTo>
                    <a:pt x="32" y="19"/>
                  </a:lnTo>
                  <a:lnTo>
                    <a:pt x="22" y="14"/>
                  </a:lnTo>
                  <a:lnTo>
                    <a:pt x="11" y="7"/>
                  </a:lnTo>
                  <a:lnTo>
                    <a:pt x="0" y="0"/>
                  </a:lnTo>
                  <a:lnTo>
                    <a:pt x="0" y="0"/>
                  </a:lnTo>
                  <a:lnTo>
                    <a:pt x="0" y="0"/>
                  </a:lnTo>
                  <a:lnTo>
                    <a:pt x="0" y="0"/>
                  </a:lnTo>
                  <a:lnTo>
                    <a:pt x="0" y="1"/>
                  </a:lnTo>
                  <a:lnTo>
                    <a:pt x="0" y="1"/>
                  </a:lnTo>
                  <a:close/>
                </a:path>
              </a:pathLst>
            </a:custGeom>
            <a:solidFill>
              <a:srgbClr val="000000"/>
            </a:solidFill>
            <a:ln w="9525">
              <a:noFill/>
              <a:round/>
              <a:headEnd/>
              <a:tailEnd/>
            </a:ln>
          </p:spPr>
          <p:txBody>
            <a:bodyPr/>
            <a:lstStyle/>
            <a:p>
              <a:endParaRPr lang="en-US"/>
            </a:p>
          </p:txBody>
        </p:sp>
        <p:sp>
          <p:nvSpPr>
            <p:cNvPr id="14422" name="Freeform 86"/>
            <p:cNvSpPr>
              <a:spLocks/>
            </p:cNvSpPr>
            <p:nvPr/>
          </p:nvSpPr>
          <p:spPr bwMode="auto">
            <a:xfrm>
              <a:off x="872" y="2536"/>
              <a:ext cx="185" cy="287"/>
            </a:xfrm>
            <a:custGeom>
              <a:avLst/>
              <a:gdLst/>
              <a:ahLst/>
              <a:cxnLst>
                <a:cxn ang="0">
                  <a:pos x="11" y="9"/>
                </a:cxn>
                <a:cxn ang="0">
                  <a:pos x="34" y="27"/>
                </a:cxn>
                <a:cxn ang="0">
                  <a:pos x="57" y="43"/>
                </a:cxn>
                <a:cxn ang="0">
                  <a:pos x="81" y="58"/>
                </a:cxn>
                <a:cxn ang="0">
                  <a:pos x="108" y="74"/>
                </a:cxn>
                <a:cxn ang="0">
                  <a:pos x="136" y="92"/>
                </a:cxn>
                <a:cxn ang="0">
                  <a:pos x="162" y="113"/>
                </a:cxn>
                <a:cxn ang="0">
                  <a:pos x="188" y="133"/>
                </a:cxn>
                <a:cxn ang="0">
                  <a:pos x="214" y="155"/>
                </a:cxn>
                <a:cxn ang="0">
                  <a:pos x="238" y="178"/>
                </a:cxn>
                <a:cxn ang="0">
                  <a:pos x="262" y="200"/>
                </a:cxn>
                <a:cxn ang="0">
                  <a:pos x="285" y="225"/>
                </a:cxn>
                <a:cxn ang="0">
                  <a:pos x="306" y="250"/>
                </a:cxn>
                <a:cxn ang="0">
                  <a:pos x="327" y="276"/>
                </a:cxn>
                <a:cxn ang="0">
                  <a:pos x="346" y="303"/>
                </a:cxn>
                <a:cxn ang="0">
                  <a:pos x="366" y="329"/>
                </a:cxn>
                <a:cxn ang="0">
                  <a:pos x="394" y="371"/>
                </a:cxn>
                <a:cxn ang="0">
                  <a:pos x="426" y="428"/>
                </a:cxn>
                <a:cxn ang="0">
                  <a:pos x="453" y="486"/>
                </a:cxn>
                <a:cxn ang="0">
                  <a:pos x="475" y="547"/>
                </a:cxn>
                <a:cxn ang="0">
                  <a:pos x="496" y="614"/>
                </a:cxn>
                <a:cxn ang="0">
                  <a:pos x="514" y="683"/>
                </a:cxn>
                <a:cxn ang="0">
                  <a:pos x="528" y="753"/>
                </a:cxn>
                <a:cxn ang="0">
                  <a:pos x="540" y="823"/>
                </a:cxn>
                <a:cxn ang="0">
                  <a:pos x="547" y="863"/>
                </a:cxn>
                <a:cxn ang="0">
                  <a:pos x="554" y="857"/>
                </a:cxn>
                <a:cxn ang="0">
                  <a:pos x="556" y="818"/>
                </a:cxn>
                <a:cxn ang="0">
                  <a:pos x="553" y="751"/>
                </a:cxn>
                <a:cxn ang="0">
                  <a:pos x="544" y="683"/>
                </a:cxn>
                <a:cxn ang="0">
                  <a:pos x="531" y="616"/>
                </a:cxn>
                <a:cxn ang="0">
                  <a:pos x="515" y="549"/>
                </a:cxn>
                <a:cxn ang="0">
                  <a:pos x="495" y="483"/>
                </a:cxn>
                <a:cxn ang="0">
                  <a:pos x="470" y="419"/>
                </a:cxn>
                <a:cxn ang="0">
                  <a:pos x="438" y="359"/>
                </a:cxn>
                <a:cxn ang="0">
                  <a:pos x="409" y="316"/>
                </a:cxn>
                <a:cxn ang="0">
                  <a:pos x="389" y="288"/>
                </a:cxn>
                <a:cxn ang="0">
                  <a:pos x="369" y="260"/>
                </a:cxn>
                <a:cxn ang="0">
                  <a:pos x="348" y="234"/>
                </a:cxn>
                <a:cxn ang="0">
                  <a:pos x="327" y="207"/>
                </a:cxn>
                <a:cxn ang="0">
                  <a:pos x="305" y="181"/>
                </a:cxn>
                <a:cxn ang="0">
                  <a:pos x="282" y="157"/>
                </a:cxn>
                <a:cxn ang="0">
                  <a:pos x="256" y="133"/>
                </a:cxn>
                <a:cxn ang="0">
                  <a:pos x="230" y="112"/>
                </a:cxn>
                <a:cxn ang="0">
                  <a:pos x="203" y="92"/>
                </a:cxn>
                <a:cxn ang="0">
                  <a:pos x="175" y="75"/>
                </a:cxn>
                <a:cxn ang="0">
                  <a:pos x="144" y="60"/>
                </a:cxn>
                <a:cxn ang="0">
                  <a:pos x="112" y="49"/>
                </a:cxn>
                <a:cxn ang="0">
                  <a:pos x="79" y="40"/>
                </a:cxn>
                <a:cxn ang="0">
                  <a:pos x="47" y="27"/>
                </a:cxn>
                <a:cxn ang="0">
                  <a:pos x="15" y="10"/>
                </a:cxn>
                <a:cxn ang="0">
                  <a:pos x="0" y="0"/>
                </a:cxn>
                <a:cxn ang="0">
                  <a:pos x="0" y="1"/>
                </a:cxn>
                <a:cxn ang="0">
                  <a:pos x="0" y="1"/>
                </a:cxn>
              </a:cxnLst>
              <a:rect l="0" t="0" r="r" b="b"/>
              <a:pathLst>
                <a:path w="556" h="863">
                  <a:moveTo>
                    <a:pt x="0" y="1"/>
                  </a:moveTo>
                  <a:lnTo>
                    <a:pt x="11" y="9"/>
                  </a:lnTo>
                  <a:lnTo>
                    <a:pt x="23" y="19"/>
                  </a:lnTo>
                  <a:lnTo>
                    <a:pt x="34" y="27"/>
                  </a:lnTo>
                  <a:lnTo>
                    <a:pt x="46" y="35"/>
                  </a:lnTo>
                  <a:lnTo>
                    <a:pt x="57" y="43"/>
                  </a:lnTo>
                  <a:lnTo>
                    <a:pt x="69" y="50"/>
                  </a:lnTo>
                  <a:lnTo>
                    <a:pt x="81" y="58"/>
                  </a:lnTo>
                  <a:lnTo>
                    <a:pt x="94" y="66"/>
                  </a:lnTo>
                  <a:lnTo>
                    <a:pt x="108" y="74"/>
                  </a:lnTo>
                  <a:lnTo>
                    <a:pt x="122" y="83"/>
                  </a:lnTo>
                  <a:lnTo>
                    <a:pt x="136" y="92"/>
                  </a:lnTo>
                  <a:lnTo>
                    <a:pt x="149" y="102"/>
                  </a:lnTo>
                  <a:lnTo>
                    <a:pt x="162" y="113"/>
                  </a:lnTo>
                  <a:lnTo>
                    <a:pt x="175" y="123"/>
                  </a:lnTo>
                  <a:lnTo>
                    <a:pt x="188" y="133"/>
                  </a:lnTo>
                  <a:lnTo>
                    <a:pt x="201" y="144"/>
                  </a:lnTo>
                  <a:lnTo>
                    <a:pt x="214" y="155"/>
                  </a:lnTo>
                  <a:lnTo>
                    <a:pt x="225" y="166"/>
                  </a:lnTo>
                  <a:lnTo>
                    <a:pt x="238" y="178"/>
                  </a:lnTo>
                  <a:lnTo>
                    <a:pt x="250" y="188"/>
                  </a:lnTo>
                  <a:lnTo>
                    <a:pt x="262" y="200"/>
                  </a:lnTo>
                  <a:lnTo>
                    <a:pt x="273" y="212"/>
                  </a:lnTo>
                  <a:lnTo>
                    <a:pt x="285" y="225"/>
                  </a:lnTo>
                  <a:lnTo>
                    <a:pt x="296" y="237"/>
                  </a:lnTo>
                  <a:lnTo>
                    <a:pt x="306" y="250"/>
                  </a:lnTo>
                  <a:lnTo>
                    <a:pt x="316" y="263"/>
                  </a:lnTo>
                  <a:lnTo>
                    <a:pt x="327" y="276"/>
                  </a:lnTo>
                  <a:lnTo>
                    <a:pt x="336" y="289"/>
                  </a:lnTo>
                  <a:lnTo>
                    <a:pt x="346" y="303"/>
                  </a:lnTo>
                  <a:lnTo>
                    <a:pt x="356" y="316"/>
                  </a:lnTo>
                  <a:lnTo>
                    <a:pt x="366" y="329"/>
                  </a:lnTo>
                  <a:lnTo>
                    <a:pt x="375" y="343"/>
                  </a:lnTo>
                  <a:lnTo>
                    <a:pt x="394" y="371"/>
                  </a:lnTo>
                  <a:lnTo>
                    <a:pt x="410" y="399"/>
                  </a:lnTo>
                  <a:lnTo>
                    <a:pt x="426" y="428"/>
                  </a:lnTo>
                  <a:lnTo>
                    <a:pt x="440" y="457"/>
                  </a:lnTo>
                  <a:lnTo>
                    <a:pt x="453" y="486"/>
                  </a:lnTo>
                  <a:lnTo>
                    <a:pt x="465" y="516"/>
                  </a:lnTo>
                  <a:lnTo>
                    <a:pt x="475" y="547"/>
                  </a:lnTo>
                  <a:lnTo>
                    <a:pt x="486" y="579"/>
                  </a:lnTo>
                  <a:lnTo>
                    <a:pt x="496" y="614"/>
                  </a:lnTo>
                  <a:lnTo>
                    <a:pt x="506" y="648"/>
                  </a:lnTo>
                  <a:lnTo>
                    <a:pt x="514" y="683"/>
                  </a:lnTo>
                  <a:lnTo>
                    <a:pt x="522" y="718"/>
                  </a:lnTo>
                  <a:lnTo>
                    <a:pt x="528" y="753"/>
                  </a:lnTo>
                  <a:lnTo>
                    <a:pt x="535" y="788"/>
                  </a:lnTo>
                  <a:lnTo>
                    <a:pt x="540" y="823"/>
                  </a:lnTo>
                  <a:lnTo>
                    <a:pt x="544" y="858"/>
                  </a:lnTo>
                  <a:lnTo>
                    <a:pt x="547" y="863"/>
                  </a:lnTo>
                  <a:lnTo>
                    <a:pt x="550" y="861"/>
                  </a:lnTo>
                  <a:lnTo>
                    <a:pt x="554" y="857"/>
                  </a:lnTo>
                  <a:lnTo>
                    <a:pt x="555" y="853"/>
                  </a:lnTo>
                  <a:lnTo>
                    <a:pt x="556" y="818"/>
                  </a:lnTo>
                  <a:lnTo>
                    <a:pt x="555" y="784"/>
                  </a:lnTo>
                  <a:lnTo>
                    <a:pt x="553" y="751"/>
                  </a:lnTo>
                  <a:lnTo>
                    <a:pt x="550" y="716"/>
                  </a:lnTo>
                  <a:lnTo>
                    <a:pt x="544" y="683"/>
                  </a:lnTo>
                  <a:lnTo>
                    <a:pt x="539" y="649"/>
                  </a:lnTo>
                  <a:lnTo>
                    <a:pt x="531" y="616"/>
                  </a:lnTo>
                  <a:lnTo>
                    <a:pt x="524" y="582"/>
                  </a:lnTo>
                  <a:lnTo>
                    <a:pt x="515" y="549"/>
                  </a:lnTo>
                  <a:lnTo>
                    <a:pt x="506" y="515"/>
                  </a:lnTo>
                  <a:lnTo>
                    <a:pt x="495" y="483"/>
                  </a:lnTo>
                  <a:lnTo>
                    <a:pt x="483" y="451"/>
                  </a:lnTo>
                  <a:lnTo>
                    <a:pt x="470" y="419"/>
                  </a:lnTo>
                  <a:lnTo>
                    <a:pt x="455" y="389"/>
                  </a:lnTo>
                  <a:lnTo>
                    <a:pt x="438" y="359"/>
                  </a:lnTo>
                  <a:lnTo>
                    <a:pt x="418" y="330"/>
                  </a:lnTo>
                  <a:lnTo>
                    <a:pt x="409" y="316"/>
                  </a:lnTo>
                  <a:lnTo>
                    <a:pt x="399" y="302"/>
                  </a:lnTo>
                  <a:lnTo>
                    <a:pt x="389" y="288"/>
                  </a:lnTo>
                  <a:lnTo>
                    <a:pt x="378" y="274"/>
                  </a:lnTo>
                  <a:lnTo>
                    <a:pt x="369" y="260"/>
                  </a:lnTo>
                  <a:lnTo>
                    <a:pt x="359" y="247"/>
                  </a:lnTo>
                  <a:lnTo>
                    <a:pt x="348" y="234"/>
                  </a:lnTo>
                  <a:lnTo>
                    <a:pt x="338" y="220"/>
                  </a:lnTo>
                  <a:lnTo>
                    <a:pt x="327" y="207"/>
                  </a:lnTo>
                  <a:lnTo>
                    <a:pt x="316" y="194"/>
                  </a:lnTo>
                  <a:lnTo>
                    <a:pt x="305" y="181"/>
                  </a:lnTo>
                  <a:lnTo>
                    <a:pt x="293" y="169"/>
                  </a:lnTo>
                  <a:lnTo>
                    <a:pt x="282" y="157"/>
                  </a:lnTo>
                  <a:lnTo>
                    <a:pt x="269" y="144"/>
                  </a:lnTo>
                  <a:lnTo>
                    <a:pt x="256" y="133"/>
                  </a:lnTo>
                  <a:lnTo>
                    <a:pt x="243" y="122"/>
                  </a:lnTo>
                  <a:lnTo>
                    <a:pt x="230" y="112"/>
                  </a:lnTo>
                  <a:lnTo>
                    <a:pt x="217" y="102"/>
                  </a:lnTo>
                  <a:lnTo>
                    <a:pt x="203" y="92"/>
                  </a:lnTo>
                  <a:lnTo>
                    <a:pt x="189" y="83"/>
                  </a:lnTo>
                  <a:lnTo>
                    <a:pt x="175" y="75"/>
                  </a:lnTo>
                  <a:lnTo>
                    <a:pt x="160" y="68"/>
                  </a:lnTo>
                  <a:lnTo>
                    <a:pt x="144" y="60"/>
                  </a:lnTo>
                  <a:lnTo>
                    <a:pt x="129" y="55"/>
                  </a:lnTo>
                  <a:lnTo>
                    <a:pt x="112" y="49"/>
                  </a:lnTo>
                  <a:lnTo>
                    <a:pt x="96" y="44"/>
                  </a:lnTo>
                  <a:lnTo>
                    <a:pt x="79" y="40"/>
                  </a:lnTo>
                  <a:lnTo>
                    <a:pt x="63" y="33"/>
                  </a:lnTo>
                  <a:lnTo>
                    <a:pt x="47" y="27"/>
                  </a:lnTo>
                  <a:lnTo>
                    <a:pt x="32" y="19"/>
                  </a:lnTo>
                  <a:lnTo>
                    <a:pt x="15" y="10"/>
                  </a:lnTo>
                  <a:lnTo>
                    <a:pt x="1"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23" name="Freeform 87"/>
            <p:cNvSpPr>
              <a:spLocks/>
            </p:cNvSpPr>
            <p:nvPr/>
          </p:nvSpPr>
          <p:spPr bwMode="auto">
            <a:xfrm>
              <a:off x="642" y="2488"/>
              <a:ext cx="29" cy="19"/>
            </a:xfrm>
            <a:custGeom>
              <a:avLst/>
              <a:gdLst/>
              <a:ahLst/>
              <a:cxnLst>
                <a:cxn ang="0">
                  <a:pos x="0" y="0"/>
                </a:cxn>
                <a:cxn ang="0">
                  <a:pos x="1" y="14"/>
                </a:cxn>
                <a:cxn ang="0">
                  <a:pos x="5" y="26"/>
                </a:cxn>
                <a:cxn ang="0">
                  <a:pos x="12" y="38"/>
                </a:cxn>
                <a:cxn ang="0">
                  <a:pos x="23" y="47"/>
                </a:cxn>
                <a:cxn ang="0">
                  <a:pos x="29" y="50"/>
                </a:cxn>
                <a:cxn ang="0">
                  <a:pos x="37" y="53"/>
                </a:cxn>
                <a:cxn ang="0">
                  <a:pos x="45" y="55"/>
                </a:cxn>
                <a:cxn ang="0">
                  <a:pos x="54" y="57"/>
                </a:cxn>
                <a:cxn ang="0">
                  <a:pos x="62" y="57"/>
                </a:cxn>
                <a:cxn ang="0">
                  <a:pos x="70" y="57"/>
                </a:cxn>
                <a:cxn ang="0">
                  <a:pos x="79" y="56"/>
                </a:cxn>
                <a:cxn ang="0">
                  <a:pos x="85" y="53"/>
                </a:cxn>
                <a:cxn ang="0">
                  <a:pos x="85" y="52"/>
                </a:cxn>
                <a:cxn ang="0">
                  <a:pos x="85" y="52"/>
                </a:cxn>
                <a:cxn ang="0">
                  <a:pos x="85" y="52"/>
                </a:cxn>
                <a:cxn ang="0">
                  <a:pos x="85" y="52"/>
                </a:cxn>
                <a:cxn ang="0">
                  <a:pos x="79" y="54"/>
                </a:cxn>
                <a:cxn ang="0">
                  <a:pos x="71" y="55"/>
                </a:cxn>
                <a:cxn ang="0">
                  <a:pos x="65" y="54"/>
                </a:cxn>
                <a:cxn ang="0">
                  <a:pos x="57" y="53"/>
                </a:cxn>
                <a:cxn ang="0">
                  <a:pos x="51" y="51"/>
                </a:cxn>
                <a:cxn ang="0">
                  <a:pos x="43" y="49"/>
                </a:cxn>
                <a:cxn ang="0">
                  <a:pos x="37" y="47"/>
                </a:cxn>
                <a:cxn ang="0">
                  <a:pos x="30" y="44"/>
                </a:cxn>
                <a:cxn ang="0">
                  <a:pos x="17" y="38"/>
                </a:cxn>
                <a:cxn ang="0">
                  <a:pos x="7" y="27"/>
                </a:cxn>
                <a:cxn ang="0">
                  <a:pos x="2" y="14"/>
                </a:cxn>
                <a:cxn ang="0">
                  <a:pos x="0" y="0"/>
                </a:cxn>
                <a:cxn ang="0">
                  <a:pos x="0" y="0"/>
                </a:cxn>
                <a:cxn ang="0">
                  <a:pos x="0" y="0"/>
                </a:cxn>
                <a:cxn ang="0">
                  <a:pos x="0" y="0"/>
                </a:cxn>
                <a:cxn ang="0">
                  <a:pos x="0" y="0"/>
                </a:cxn>
                <a:cxn ang="0">
                  <a:pos x="0" y="0"/>
                </a:cxn>
              </a:cxnLst>
              <a:rect l="0" t="0" r="r" b="b"/>
              <a:pathLst>
                <a:path w="85" h="57">
                  <a:moveTo>
                    <a:pt x="0" y="0"/>
                  </a:moveTo>
                  <a:lnTo>
                    <a:pt x="1" y="14"/>
                  </a:lnTo>
                  <a:lnTo>
                    <a:pt x="5" y="26"/>
                  </a:lnTo>
                  <a:lnTo>
                    <a:pt x="12" y="38"/>
                  </a:lnTo>
                  <a:lnTo>
                    <a:pt x="23" y="47"/>
                  </a:lnTo>
                  <a:lnTo>
                    <a:pt x="29" y="50"/>
                  </a:lnTo>
                  <a:lnTo>
                    <a:pt x="37" y="53"/>
                  </a:lnTo>
                  <a:lnTo>
                    <a:pt x="45" y="55"/>
                  </a:lnTo>
                  <a:lnTo>
                    <a:pt x="54" y="57"/>
                  </a:lnTo>
                  <a:lnTo>
                    <a:pt x="62" y="57"/>
                  </a:lnTo>
                  <a:lnTo>
                    <a:pt x="70" y="57"/>
                  </a:lnTo>
                  <a:lnTo>
                    <a:pt x="79" y="56"/>
                  </a:lnTo>
                  <a:lnTo>
                    <a:pt x="85" y="53"/>
                  </a:lnTo>
                  <a:lnTo>
                    <a:pt x="85" y="52"/>
                  </a:lnTo>
                  <a:lnTo>
                    <a:pt x="85" y="52"/>
                  </a:lnTo>
                  <a:lnTo>
                    <a:pt x="85" y="52"/>
                  </a:lnTo>
                  <a:lnTo>
                    <a:pt x="85" y="52"/>
                  </a:lnTo>
                  <a:lnTo>
                    <a:pt x="79" y="54"/>
                  </a:lnTo>
                  <a:lnTo>
                    <a:pt x="71" y="55"/>
                  </a:lnTo>
                  <a:lnTo>
                    <a:pt x="65" y="54"/>
                  </a:lnTo>
                  <a:lnTo>
                    <a:pt x="57" y="53"/>
                  </a:lnTo>
                  <a:lnTo>
                    <a:pt x="51" y="51"/>
                  </a:lnTo>
                  <a:lnTo>
                    <a:pt x="43" y="49"/>
                  </a:lnTo>
                  <a:lnTo>
                    <a:pt x="37" y="47"/>
                  </a:lnTo>
                  <a:lnTo>
                    <a:pt x="30" y="44"/>
                  </a:lnTo>
                  <a:lnTo>
                    <a:pt x="17" y="38"/>
                  </a:lnTo>
                  <a:lnTo>
                    <a:pt x="7" y="27"/>
                  </a:lnTo>
                  <a:lnTo>
                    <a:pt x="2" y="14"/>
                  </a:lnTo>
                  <a:lnTo>
                    <a:pt x="0"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424" name="Freeform 88"/>
            <p:cNvSpPr>
              <a:spLocks/>
            </p:cNvSpPr>
            <p:nvPr/>
          </p:nvSpPr>
          <p:spPr bwMode="auto">
            <a:xfrm>
              <a:off x="667" y="2520"/>
              <a:ext cx="28" cy="41"/>
            </a:xfrm>
            <a:custGeom>
              <a:avLst/>
              <a:gdLst/>
              <a:ahLst/>
              <a:cxnLst>
                <a:cxn ang="0">
                  <a:pos x="78" y="123"/>
                </a:cxn>
                <a:cxn ang="0">
                  <a:pos x="82" y="106"/>
                </a:cxn>
                <a:cxn ang="0">
                  <a:pos x="84" y="88"/>
                </a:cxn>
                <a:cxn ang="0">
                  <a:pos x="84" y="70"/>
                </a:cxn>
                <a:cxn ang="0">
                  <a:pos x="78" y="54"/>
                </a:cxn>
                <a:cxn ang="0">
                  <a:pos x="73" y="46"/>
                </a:cxn>
                <a:cxn ang="0">
                  <a:pos x="65" y="36"/>
                </a:cxn>
                <a:cxn ang="0">
                  <a:pos x="57" y="27"/>
                </a:cxn>
                <a:cxn ang="0">
                  <a:pos x="50" y="19"/>
                </a:cxn>
                <a:cxn ang="0">
                  <a:pos x="40" y="11"/>
                </a:cxn>
                <a:cxn ang="0">
                  <a:pos x="31" y="5"/>
                </a:cxn>
                <a:cxn ang="0">
                  <a:pos x="20" y="1"/>
                </a:cxn>
                <a:cxn ang="0">
                  <a:pos x="9" y="0"/>
                </a:cxn>
                <a:cxn ang="0">
                  <a:pos x="5" y="2"/>
                </a:cxn>
                <a:cxn ang="0">
                  <a:pos x="1" y="7"/>
                </a:cxn>
                <a:cxn ang="0">
                  <a:pos x="0" y="11"/>
                </a:cxn>
                <a:cxn ang="0">
                  <a:pos x="3" y="15"/>
                </a:cxn>
                <a:cxn ang="0">
                  <a:pos x="9" y="20"/>
                </a:cxn>
                <a:cxn ang="0">
                  <a:pos x="18" y="23"/>
                </a:cxn>
                <a:cxn ang="0">
                  <a:pos x="25" y="25"/>
                </a:cxn>
                <a:cxn ang="0">
                  <a:pos x="33" y="28"/>
                </a:cxn>
                <a:cxn ang="0">
                  <a:pos x="37" y="31"/>
                </a:cxn>
                <a:cxn ang="0">
                  <a:pos x="42" y="33"/>
                </a:cxn>
                <a:cxn ang="0">
                  <a:pos x="47" y="36"/>
                </a:cxn>
                <a:cxn ang="0">
                  <a:pos x="51" y="39"/>
                </a:cxn>
                <a:cxn ang="0">
                  <a:pos x="54" y="42"/>
                </a:cxn>
                <a:cxn ang="0">
                  <a:pos x="59" y="46"/>
                </a:cxn>
                <a:cxn ang="0">
                  <a:pos x="62" y="49"/>
                </a:cxn>
                <a:cxn ang="0">
                  <a:pos x="65" y="53"/>
                </a:cxn>
                <a:cxn ang="0">
                  <a:pos x="73" y="61"/>
                </a:cxn>
                <a:cxn ang="0">
                  <a:pos x="77" y="67"/>
                </a:cxn>
                <a:cxn ang="0">
                  <a:pos x="80" y="75"/>
                </a:cxn>
                <a:cxn ang="0">
                  <a:pos x="82" y="84"/>
                </a:cxn>
                <a:cxn ang="0">
                  <a:pos x="83" y="94"/>
                </a:cxn>
                <a:cxn ang="0">
                  <a:pos x="82" y="104"/>
                </a:cxn>
                <a:cxn ang="0">
                  <a:pos x="80" y="114"/>
                </a:cxn>
                <a:cxn ang="0">
                  <a:pos x="78" y="123"/>
                </a:cxn>
                <a:cxn ang="0">
                  <a:pos x="78" y="123"/>
                </a:cxn>
                <a:cxn ang="0">
                  <a:pos x="78" y="123"/>
                </a:cxn>
                <a:cxn ang="0">
                  <a:pos x="78" y="123"/>
                </a:cxn>
                <a:cxn ang="0">
                  <a:pos x="78" y="123"/>
                </a:cxn>
                <a:cxn ang="0">
                  <a:pos x="78" y="123"/>
                </a:cxn>
              </a:cxnLst>
              <a:rect l="0" t="0" r="r" b="b"/>
              <a:pathLst>
                <a:path w="84" h="123">
                  <a:moveTo>
                    <a:pt x="78" y="123"/>
                  </a:moveTo>
                  <a:lnTo>
                    <a:pt x="82" y="106"/>
                  </a:lnTo>
                  <a:lnTo>
                    <a:pt x="84" y="88"/>
                  </a:lnTo>
                  <a:lnTo>
                    <a:pt x="84" y="70"/>
                  </a:lnTo>
                  <a:lnTo>
                    <a:pt x="78" y="54"/>
                  </a:lnTo>
                  <a:lnTo>
                    <a:pt x="73" y="46"/>
                  </a:lnTo>
                  <a:lnTo>
                    <a:pt x="65" y="36"/>
                  </a:lnTo>
                  <a:lnTo>
                    <a:pt x="57" y="27"/>
                  </a:lnTo>
                  <a:lnTo>
                    <a:pt x="50" y="19"/>
                  </a:lnTo>
                  <a:lnTo>
                    <a:pt x="40" y="11"/>
                  </a:lnTo>
                  <a:lnTo>
                    <a:pt x="31" y="5"/>
                  </a:lnTo>
                  <a:lnTo>
                    <a:pt x="20" y="1"/>
                  </a:lnTo>
                  <a:lnTo>
                    <a:pt x="9" y="0"/>
                  </a:lnTo>
                  <a:lnTo>
                    <a:pt x="5" y="2"/>
                  </a:lnTo>
                  <a:lnTo>
                    <a:pt x="1" y="7"/>
                  </a:lnTo>
                  <a:lnTo>
                    <a:pt x="0" y="11"/>
                  </a:lnTo>
                  <a:lnTo>
                    <a:pt x="3" y="15"/>
                  </a:lnTo>
                  <a:lnTo>
                    <a:pt x="9" y="20"/>
                  </a:lnTo>
                  <a:lnTo>
                    <a:pt x="18" y="23"/>
                  </a:lnTo>
                  <a:lnTo>
                    <a:pt x="25" y="25"/>
                  </a:lnTo>
                  <a:lnTo>
                    <a:pt x="33" y="28"/>
                  </a:lnTo>
                  <a:lnTo>
                    <a:pt x="37" y="31"/>
                  </a:lnTo>
                  <a:lnTo>
                    <a:pt x="42" y="33"/>
                  </a:lnTo>
                  <a:lnTo>
                    <a:pt x="47" y="36"/>
                  </a:lnTo>
                  <a:lnTo>
                    <a:pt x="51" y="39"/>
                  </a:lnTo>
                  <a:lnTo>
                    <a:pt x="54" y="42"/>
                  </a:lnTo>
                  <a:lnTo>
                    <a:pt x="59" y="46"/>
                  </a:lnTo>
                  <a:lnTo>
                    <a:pt x="62" y="49"/>
                  </a:lnTo>
                  <a:lnTo>
                    <a:pt x="65" y="53"/>
                  </a:lnTo>
                  <a:lnTo>
                    <a:pt x="73" y="61"/>
                  </a:lnTo>
                  <a:lnTo>
                    <a:pt x="77" y="67"/>
                  </a:lnTo>
                  <a:lnTo>
                    <a:pt x="80" y="75"/>
                  </a:lnTo>
                  <a:lnTo>
                    <a:pt x="82" y="84"/>
                  </a:lnTo>
                  <a:lnTo>
                    <a:pt x="83" y="94"/>
                  </a:lnTo>
                  <a:lnTo>
                    <a:pt x="82" y="104"/>
                  </a:lnTo>
                  <a:lnTo>
                    <a:pt x="80" y="114"/>
                  </a:lnTo>
                  <a:lnTo>
                    <a:pt x="78" y="123"/>
                  </a:lnTo>
                  <a:lnTo>
                    <a:pt x="78" y="123"/>
                  </a:lnTo>
                  <a:lnTo>
                    <a:pt x="78" y="123"/>
                  </a:lnTo>
                  <a:lnTo>
                    <a:pt x="78" y="123"/>
                  </a:lnTo>
                  <a:lnTo>
                    <a:pt x="78" y="123"/>
                  </a:lnTo>
                  <a:lnTo>
                    <a:pt x="78" y="123"/>
                  </a:lnTo>
                  <a:close/>
                </a:path>
              </a:pathLst>
            </a:custGeom>
            <a:solidFill>
              <a:srgbClr val="000000"/>
            </a:solidFill>
            <a:ln w="9525">
              <a:noFill/>
              <a:round/>
              <a:headEnd/>
              <a:tailEnd/>
            </a:ln>
          </p:spPr>
          <p:txBody>
            <a:bodyPr/>
            <a:lstStyle/>
            <a:p>
              <a:endParaRPr lang="en-US"/>
            </a:p>
          </p:txBody>
        </p:sp>
        <p:sp>
          <p:nvSpPr>
            <p:cNvPr id="14425" name="Freeform 89"/>
            <p:cNvSpPr>
              <a:spLocks/>
            </p:cNvSpPr>
            <p:nvPr/>
          </p:nvSpPr>
          <p:spPr bwMode="auto">
            <a:xfrm>
              <a:off x="724" y="2401"/>
              <a:ext cx="64" cy="130"/>
            </a:xfrm>
            <a:custGeom>
              <a:avLst/>
              <a:gdLst/>
              <a:ahLst/>
              <a:cxnLst>
                <a:cxn ang="0">
                  <a:pos x="0" y="392"/>
                </a:cxn>
                <a:cxn ang="0">
                  <a:pos x="7" y="367"/>
                </a:cxn>
                <a:cxn ang="0">
                  <a:pos x="18" y="348"/>
                </a:cxn>
                <a:cxn ang="0">
                  <a:pos x="31" y="330"/>
                </a:cxn>
                <a:cxn ang="0">
                  <a:pos x="47" y="315"/>
                </a:cxn>
                <a:cxn ang="0">
                  <a:pos x="64" y="303"/>
                </a:cxn>
                <a:cxn ang="0">
                  <a:pos x="83" y="291"/>
                </a:cxn>
                <a:cxn ang="0">
                  <a:pos x="103" y="281"/>
                </a:cxn>
                <a:cxn ang="0">
                  <a:pos x="123" y="269"/>
                </a:cxn>
                <a:cxn ang="0">
                  <a:pos x="134" y="261"/>
                </a:cxn>
                <a:cxn ang="0">
                  <a:pos x="145" y="254"/>
                </a:cxn>
                <a:cxn ang="0">
                  <a:pos x="154" y="244"/>
                </a:cxn>
                <a:cxn ang="0">
                  <a:pos x="162" y="234"/>
                </a:cxn>
                <a:cxn ang="0">
                  <a:pos x="170" y="223"/>
                </a:cxn>
                <a:cxn ang="0">
                  <a:pos x="175" y="213"/>
                </a:cxn>
                <a:cxn ang="0">
                  <a:pos x="181" y="201"/>
                </a:cxn>
                <a:cxn ang="0">
                  <a:pos x="185" y="188"/>
                </a:cxn>
                <a:cxn ang="0">
                  <a:pos x="189" y="163"/>
                </a:cxn>
                <a:cxn ang="0">
                  <a:pos x="191" y="135"/>
                </a:cxn>
                <a:cxn ang="0">
                  <a:pos x="189" y="108"/>
                </a:cxn>
                <a:cxn ang="0">
                  <a:pos x="179" y="85"/>
                </a:cxn>
                <a:cxn ang="0">
                  <a:pos x="172" y="75"/>
                </a:cxn>
                <a:cxn ang="0">
                  <a:pos x="165" y="63"/>
                </a:cxn>
                <a:cxn ang="0">
                  <a:pos x="159" y="51"/>
                </a:cxn>
                <a:cxn ang="0">
                  <a:pos x="151" y="39"/>
                </a:cxn>
                <a:cxn ang="0">
                  <a:pos x="144" y="28"/>
                </a:cxn>
                <a:cxn ang="0">
                  <a:pos x="136" y="17"/>
                </a:cxn>
                <a:cxn ang="0">
                  <a:pos x="127" y="8"/>
                </a:cxn>
                <a:cxn ang="0">
                  <a:pos x="116" y="0"/>
                </a:cxn>
                <a:cxn ang="0">
                  <a:pos x="115" y="0"/>
                </a:cxn>
                <a:cxn ang="0">
                  <a:pos x="114" y="2"/>
                </a:cxn>
                <a:cxn ang="0">
                  <a:pos x="113" y="4"/>
                </a:cxn>
                <a:cxn ang="0">
                  <a:pos x="113" y="6"/>
                </a:cxn>
                <a:cxn ang="0">
                  <a:pos x="122" y="15"/>
                </a:cxn>
                <a:cxn ang="0">
                  <a:pos x="130" y="25"/>
                </a:cxn>
                <a:cxn ang="0">
                  <a:pos x="135" y="37"/>
                </a:cxn>
                <a:cxn ang="0">
                  <a:pos x="140" y="49"/>
                </a:cxn>
                <a:cxn ang="0">
                  <a:pos x="145" y="65"/>
                </a:cxn>
                <a:cxn ang="0">
                  <a:pos x="151" y="81"/>
                </a:cxn>
                <a:cxn ang="0">
                  <a:pos x="158" y="97"/>
                </a:cxn>
                <a:cxn ang="0">
                  <a:pos x="162" y="113"/>
                </a:cxn>
                <a:cxn ang="0">
                  <a:pos x="163" y="129"/>
                </a:cxn>
                <a:cxn ang="0">
                  <a:pos x="161" y="144"/>
                </a:cxn>
                <a:cxn ang="0">
                  <a:pos x="158" y="159"/>
                </a:cxn>
                <a:cxn ang="0">
                  <a:pos x="151" y="173"/>
                </a:cxn>
                <a:cxn ang="0">
                  <a:pos x="144" y="187"/>
                </a:cxn>
                <a:cxn ang="0">
                  <a:pos x="134" y="201"/>
                </a:cxn>
                <a:cxn ang="0">
                  <a:pos x="126" y="213"/>
                </a:cxn>
                <a:cxn ang="0">
                  <a:pos x="116" y="223"/>
                </a:cxn>
                <a:cxn ang="0">
                  <a:pos x="99" y="242"/>
                </a:cxn>
                <a:cxn ang="0">
                  <a:pos x="80" y="260"/>
                </a:cxn>
                <a:cxn ang="0">
                  <a:pos x="63" y="280"/>
                </a:cxn>
                <a:cxn ang="0">
                  <a:pos x="46" y="300"/>
                </a:cxn>
                <a:cxn ang="0">
                  <a:pos x="31" y="321"/>
                </a:cxn>
                <a:cxn ang="0">
                  <a:pos x="18" y="343"/>
                </a:cxn>
                <a:cxn ang="0">
                  <a:pos x="7" y="367"/>
                </a:cxn>
                <a:cxn ang="0">
                  <a:pos x="0" y="392"/>
                </a:cxn>
                <a:cxn ang="0">
                  <a:pos x="0" y="392"/>
                </a:cxn>
                <a:cxn ang="0">
                  <a:pos x="0" y="392"/>
                </a:cxn>
                <a:cxn ang="0">
                  <a:pos x="0" y="392"/>
                </a:cxn>
                <a:cxn ang="0">
                  <a:pos x="0" y="392"/>
                </a:cxn>
                <a:cxn ang="0">
                  <a:pos x="0" y="392"/>
                </a:cxn>
              </a:cxnLst>
              <a:rect l="0" t="0" r="r" b="b"/>
              <a:pathLst>
                <a:path w="191" h="392">
                  <a:moveTo>
                    <a:pt x="0" y="392"/>
                  </a:moveTo>
                  <a:lnTo>
                    <a:pt x="7" y="367"/>
                  </a:lnTo>
                  <a:lnTo>
                    <a:pt x="18" y="348"/>
                  </a:lnTo>
                  <a:lnTo>
                    <a:pt x="31" y="330"/>
                  </a:lnTo>
                  <a:lnTo>
                    <a:pt x="47" y="315"/>
                  </a:lnTo>
                  <a:lnTo>
                    <a:pt x="64" y="303"/>
                  </a:lnTo>
                  <a:lnTo>
                    <a:pt x="83" y="291"/>
                  </a:lnTo>
                  <a:lnTo>
                    <a:pt x="103" y="281"/>
                  </a:lnTo>
                  <a:lnTo>
                    <a:pt x="123" y="269"/>
                  </a:lnTo>
                  <a:lnTo>
                    <a:pt x="134" y="261"/>
                  </a:lnTo>
                  <a:lnTo>
                    <a:pt x="145" y="254"/>
                  </a:lnTo>
                  <a:lnTo>
                    <a:pt x="154" y="244"/>
                  </a:lnTo>
                  <a:lnTo>
                    <a:pt x="162" y="234"/>
                  </a:lnTo>
                  <a:lnTo>
                    <a:pt x="170" y="223"/>
                  </a:lnTo>
                  <a:lnTo>
                    <a:pt x="175" y="213"/>
                  </a:lnTo>
                  <a:lnTo>
                    <a:pt x="181" y="201"/>
                  </a:lnTo>
                  <a:lnTo>
                    <a:pt x="185" y="188"/>
                  </a:lnTo>
                  <a:lnTo>
                    <a:pt x="189" y="163"/>
                  </a:lnTo>
                  <a:lnTo>
                    <a:pt x="191" y="135"/>
                  </a:lnTo>
                  <a:lnTo>
                    <a:pt x="189" y="108"/>
                  </a:lnTo>
                  <a:lnTo>
                    <a:pt x="179" y="85"/>
                  </a:lnTo>
                  <a:lnTo>
                    <a:pt x="172" y="75"/>
                  </a:lnTo>
                  <a:lnTo>
                    <a:pt x="165" y="63"/>
                  </a:lnTo>
                  <a:lnTo>
                    <a:pt x="159" y="51"/>
                  </a:lnTo>
                  <a:lnTo>
                    <a:pt x="151" y="39"/>
                  </a:lnTo>
                  <a:lnTo>
                    <a:pt x="144" y="28"/>
                  </a:lnTo>
                  <a:lnTo>
                    <a:pt x="136" y="17"/>
                  </a:lnTo>
                  <a:lnTo>
                    <a:pt x="127" y="8"/>
                  </a:lnTo>
                  <a:lnTo>
                    <a:pt x="116" y="0"/>
                  </a:lnTo>
                  <a:lnTo>
                    <a:pt x="115" y="0"/>
                  </a:lnTo>
                  <a:lnTo>
                    <a:pt x="114" y="2"/>
                  </a:lnTo>
                  <a:lnTo>
                    <a:pt x="113" y="4"/>
                  </a:lnTo>
                  <a:lnTo>
                    <a:pt x="113" y="6"/>
                  </a:lnTo>
                  <a:lnTo>
                    <a:pt x="122" y="15"/>
                  </a:lnTo>
                  <a:lnTo>
                    <a:pt x="130" y="25"/>
                  </a:lnTo>
                  <a:lnTo>
                    <a:pt x="135" y="37"/>
                  </a:lnTo>
                  <a:lnTo>
                    <a:pt x="140" y="49"/>
                  </a:lnTo>
                  <a:lnTo>
                    <a:pt x="145" y="65"/>
                  </a:lnTo>
                  <a:lnTo>
                    <a:pt x="151" y="81"/>
                  </a:lnTo>
                  <a:lnTo>
                    <a:pt x="158" y="97"/>
                  </a:lnTo>
                  <a:lnTo>
                    <a:pt x="162" y="113"/>
                  </a:lnTo>
                  <a:lnTo>
                    <a:pt x="163" y="129"/>
                  </a:lnTo>
                  <a:lnTo>
                    <a:pt x="161" y="144"/>
                  </a:lnTo>
                  <a:lnTo>
                    <a:pt x="158" y="159"/>
                  </a:lnTo>
                  <a:lnTo>
                    <a:pt x="151" y="173"/>
                  </a:lnTo>
                  <a:lnTo>
                    <a:pt x="144" y="187"/>
                  </a:lnTo>
                  <a:lnTo>
                    <a:pt x="134" y="201"/>
                  </a:lnTo>
                  <a:lnTo>
                    <a:pt x="126" y="213"/>
                  </a:lnTo>
                  <a:lnTo>
                    <a:pt x="116" y="223"/>
                  </a:lnTo>
                  <a:lnTo>
                    <a:pt x="99" y="242"/>
                  </a:lnTo>
                  <a:lnTo>
                    <a:pt x="80" y="260"/>
                  </a:lnTo>
                  <a:lnTo>
                    <a:pt x="63" y="280"/>
                  </a:lnTo>
                  <a:lnTo>
                    <a:pt x="46" y="300"/>
                  </a:lnTo>
                  <a:lnTo>
                    <a:pt x="31" y="321"/>
                  </a:lnTo>
                  <a:lnTo>
                    <a:pt x="18" y="343"/>
                  </a:lnTo>
                  <a:lnTo>
                    <a:pt x="7" y="367"/>
                  </a:lnTo>
                  <a:lnTo>
                    <a:pt x="0" y="392"/>
                  </a:lnTo>
                  <a:lnTo>
                    <a:pt x="0" y="392"/>
                  </a:lnTo>
                  <a:lnTo>
                    <a:pt x="0" y="392"/>
                  </a:lnTo>
                  <a:lnTo>
                    <a:pt x="0" y="392"/>
                  </a:lnTo>
                  <a:lnTo>
                    <a:pt x="0" y="392"/>
                  </a:lnTo>
                  <a:lnTo>
                    <a:pt x="0" y="392"/>
                  </a:lnTo>
                  <a:close/>
                </a:path>
              </a:pathLst>
            </a:custGeom>
            <a:solidFill>
              <a:srgbClr val="000000"/>
            </a:solidFill>
            <a:ln w="9525">
              <a:noFill/>
              <a:round/>
              <a:headEnd/>
              <a:tailEnd/>
            </a:ln>
          </p:spPr>
          <p:txBody>
            <a:bodyPr/>
            <a:lstStyle/>
            <a:p>
              <a:endParaRPr lang="en-US"/>
            </a:p>
          </p:txBody>
        </p:sp>
        <p:sp>
          <p:nvSpPr>
            <p:cNvPr id="14426" name="Freeform 90"/>
            <p:cNvSpPr>
              <a:spLocks/>
            </p:cNvSpPr>
            <p:nvPr/>
          </p:nvSpPr>
          <p:spPr bwMode="auto">
            <a:xfrm>
              <a:off x="757" y="2403"/>
              <a:ext cx="31" cy="39"/>
            </a:xfrm>
            <a:custGeom>
              <a:avLst/>
              <a:gdLst/>
              <a:ahLst/>
              <a:cxnLst>
                <a:cxn ang="0">
                  <a:pos x="0" y="1"/>
                </a:cxn>
                <a:cxn ang="0">
                  <a:pos x="11" y="18"/>
                </a:cxn>
                <a:cxn ang="0">
                  <a:pos x="25" y="33"/>
                </a:cxn>
                <a:cxn ang="0">
                  <a:pos x="38" y="46"/>
                </a:cxn>
                <a:cxn ang="0">
                  <a:pos x="52" y="59"/>
                </a:cxn>
                <a:cxn ang="0">
                  <a:pos x="65" y="72"/>
                </a:cxn>
                <a:cxn ang="0">
                  <a:pos x="76" y="85"/>
                </a:cxn>
                <a:cxn ang="0">
                  <a:pos x="86" y="100"/>
                </a:cxn>
                <a:cxn ang="0">
                  <a:pos x="92" y="117"/>
                </a:cxn>
                <a:cxn ang="0">
                  <a:pos x="93" y="117"/>
                </a:cxn>
                <a:cxn ang="0">
                  <a:pos x="94" y="117"/>
                </a:cxn>
                <a:cxn ang="0">
                  <a:pos x="94" y="115"/>
                </a:cxn>
                <a:cxn ang="0">
                  <a:pos x="94" y="114"/>
                </a:cxn>
                <a:cxn ang="0">
                  <a:pos x="89" y="96"/>
                </a:cxn>
                <a:cxn ang="0">
                  <a:pos x="80" y="78"/>
                </a:cxn>
                <a:cxn ang="0">
                  <a:pos x="70" y="64"/>
                </a:cxn>
                <a:cxn ang="0">
                  <a:pos x="57" y="50"/>
                </a:cxn>
                <a:cxn ang="0">
                  <a:pos x="43" y="37"/>
                </a:cxn>
                <a:cxn ang="0">
                  <a:pos x="29" y="26"/>
                </a:cxn>
                <a:cxn ang="0">
                  <a:pos x="14" y="13"/>
                </a:cxn>
                <a:cxn ang="0">
                  <a:pos x="0" y="0"/>
                </a:cxn>
                <a:cxn ang="0">
                  <a:pos x="0" y="0"/>
                </a:cxn>
                <a:cxn ang="0">
                  <a:pos x="0" y="0"/>
                </a:cxn>
                <a:cxn ang="0">
                  <a:pos x="0" y="1"/>
                </a:cxn>
                <a:cxn ang="0">
                  <a:pos x="0" y="1"/>
                </a:cxn>
                <a:cxn ang="0">
                  <a:pos x="0" y="1"/>
                </a:cxn>
              </a:cxnLst>
              <a:rect l="0" t="0" r="r" b="b"/>
              <a:pathLst>
                <a:path w="94" h="117">
                  <a:moveTo>
                    <a:pt x="0" y="1"/>
                  </a:moveTo>
                  <a:lnTo>
                    <a:pt x="11" y="18"/>
                  </a:lnTo>
                  <a:lnTo>
                    <a:pt x="25" y="33"/>
                  </a:lnTo>
                  <a:lnTo>
                    <a:pt x="38" y="46"/>
                  </a:lnTo>
                  <a:lnTo>
                    <a:pt x="52" y="59"/>
                  </a:lnTo>
                  <a:lnTo>
                    <a:pt x="65" y="72"/>
                  </a:lnTo>
                  <a:lnTo>
                    <a:pt x="76" y="85"/>
                  </a:lnTo>
                  <a:lnTo>
                    <a:pt x="86" y="100"/>
                  </a:lnTo>
                  <a:lnTo>
                    <a:pt x="92" y="117"/>
                  </a:lnTo>
                  <a:lnTo>
                    <a:pt x="93" y="117"/>
                  </a:lnTo>
                  <a:lnTo>
                    <a:pt x="94" y="117"/>
                  </a:lnTo>
                  <a:lnTo>
                    <a:pt x="94" y="115"/>
                  </a:lnTo>
                  <a:lnTo>
                    <a:pt x="94" y="114"/>
                  </a:lnTo>
                  <a:lnTo>
                    <a:pt x="89" y="96"/>
                  </a:lnTo>
                  <a:lnTo>
                    <a:pt x="80" y="78"/>
                  </a:lnTo>
                  <a:lnTo>
                    <a:pt x="70" y="64"/>
                  </a:lnTo>
                  <a:lnTo>
                    <a:pt x="57" y="50"/>
                  </a:lnTo>
                  <a:lnTo>
                    <a:pt x="43" y="37"/>
                  </a:lnTo>
                  <a:lnTo>
                    <a:pt x="29" y="26"/>
                  </a:lnTo>
                  <a:lnTo>
                    <a:pt x="14" y="13"/>
                  </a:lnTo>
                  <a:lnTo>
                    <a:pt x="0" y="0"/>
                  </a:lnTo>
                  <a:lnTo>
                    <a:pt x="0" y="0"/>
                  </a:lnTo>
                  <a:lnTo>
                    <a:pt x="0" y="0"/>
                  </a:lnTo>
                  <a:lnTo>
                    <a:pt x="0" y="1"/>
                  </a:lnTo>
                  <a:lnTo>
                    <a:pt x="0" y="1"/>
                  </a:lnTo>
                  <a:lnTo>
                    <a:pt x="0" y="1"/>
                  </a:lnTo>
                  <a:close/>
                </a:path>
              </a:pathLst>
            </a:custGeom>
            <a:solidFill>
              <a:srgbClr val="000000"/>
            </a:solidFill>
            <a:ln w="9525">
              <a:noFill/>
              <a:round/>
              <a:headEnd/>
              <a:tailEnd/>
            </a:ln>
          </p:spPr>
          <p:txBody>
            <a:bodyPr/>
            <a:lstStyle/>
            <a:p>
              <a:endParaRPr lang="en-US"/>
            </a:p>
          </p:txBody>
        </p:sp>
        <p:sp>
          <p:nvSpPr>
            <p:cNvPr id="14427" name="Freeform 91"/>
            <p:cNvSpPr>
              <a:spLocks/>
            </p:cNvSpPr>
            <p:nvPr/>
          </p:nvSpPr>
          <p:spPr bwMode="auto">
            <a:xfrm>
              <a:off x="600" y="2411"/>
              <a:ext cx="29" cy="25"/>
            </a:xfrm>
            <a:custGeom>
              <a:avLst/>
              <a:gdLst/>
              <a:ahLst/>
              <a:cxnLst>
                <a:cxn ang="0">
                  <a:pos x="89" y="74"/>
                </a:cxn>
                <a:cxn ang="0">
                  <a:pos x="85" y="74"/>
                </a:cxn>
                <a:cxn ang="0">
                  <a:pos x="81" y="73"/>
                </a:cxn>
                <a:cxn ang="0">
                  <a:pos x="75" y="73"/>
                </a:cxn>
                <a:cxn ang="0">
                  <a:pos x="71" y="72"/>
                </a:cxn>
                <a:cxn ang="0">
                  <a:pos x="67" y="71"/>
                </a:cxn>
                <a:cxn ang="0">
                  <a:pos x="62" y="70"/>
                </a:cxn>
                <a:cxn ang="0">
                  <a:pos x="58" y="68"/>
                </a:cxn>
                <a:cxn ang="0">
                  <a:pos x="54" y="67"/>
                </a:cxn>
                <a:cxn ang="0">
                  <a:pos x="47" y="64"/>
                </a:cxn>
                <a:cxn ang="0">
                  <a:pos x="43" y="60"/>
                </a:cxn>
                <a:cxn ang="0">
                  <a:pos x="37" y="55"/>
                </a:cxn>
                <a:cxn ang="0">
                  <a:pos x="32" y="51"/>
                </a:cxn>
                <a:cxn ang="0">
                  <a:pos x="21" y="40"/>
                </a:cxn>
                <a:cxn ang="0">
                  <a:pos x="14" y="30"/>
                </a:cxn>
                <a:cxn ang="0">
                  <a:pos x="8" y="17"/>
                </a:cxn>
                <a:cxn ang="0">
                  <a:pos x="4" y="2"/>
                </a:cxn>
                <a:cxn ang="0">
                  <a:pos x="3" y="0"/>
                </a:cxn>
                <a:cxn ang="0">
                  <a:pos x="2" y="2"/>
                </a:cxn>
                <a:cxn ang="0">
                  <a:pos x="0" y="4"/>
                </a:cxn>
                <a:cxn ang="0">
                  <a:pos x="0" y="6"/>
                </a:cxn>
                <a:cxn ang="0">
                  <a:pos x="2" y="22"/>
                </a:cxn>
                <a:cxn ang="0">
                  <a:pos x="4" y="36"/>
                </a:cxn>
                <a:cxn ang="0">
                  <a:pos x="11" y="49"/>
                </a:cxn>
                <a:cxn ang="0">
                  <a:pos x="21" y="62"/>
                </a:cxn>
                <a:cxn ang="0">
                  <a:pos x="29" y="67"/>
                </a:cxn>
                <a:cxn ang="0">
                  <a:pos x="37" y="72"/>
                </a:cxn>
                <a:cxn ang="0">
                  <a:pos x="45" y="74"/>
                </a:cxn>
                <a:cxn ang="0">
                  <a:pos x="54" y="75"/>
                </a:cxn>
                <a:cxn ang="0">
                  <a:pos x="62" y="75"/>
                </a:cxn>
                <a:cxn ang="0">
                  <a:pos x="71" y="75"/>
                </a:cxn>
                <a:cxn ang="0">
                  <a:pos x="79" y="74"/>
                </a:cxn>
                <a:cxn ang="0">
                  <a:pos x="89" y="74"/>
                </a:cxn>
                <a:cxn ang="0">
                  <a:pos x="89" y="74"/>
                </a:cxn>
                <a:cxn ang="0">
                  <a:pos x="89" y="74"/>
                </a:cxn>
                <a:cxn ang="0">
                  <a:pos x="89" y="74"/>
                </a:cxn>
                <a:cxn ang="0">
                  <a:pos x="89" y="74"/>
                </a:cxn>
                <a:cxn ang="0">
                  <a:pos x="89" y="74"/>
                </a:cxn>
              </a:cxnLst>
              <a:rect l="0" t="0" r="r" b="b"/>
              <a:pathLst>
                <a:path w="89" h="75">
                  <a:moveTo>
                    <a:pt x="89" y="74"/>
                  </a:moveTo>
                  <a:lnTo>
                    <a:pt x="85" y="74"/>
                  </a:lnTo>
                  <a:lnTo>
                    <a:pt x="81" y="73"/>
                  </a:lnTo>
                  <a:lnTo>
                    <a:pt x="75" y="73"/>
                  </a:lnTo>
                  <a:lnTo>
                    <a:pt x="71" y="72"/>
                  </a:lnTo>
                  <a:lnTo>
                    <a:pt x="67" y="71"/>
                  </a:lnTo>
                  <a:lnTo>
                    <a:pt x="62" y="70"/>
                  </a:lnTo>
                  <a:lnTo>
                    <a:pt x="58" y="68"/>
                  </a:lnTo>
                  <a:lnTo>
                    <a:pt x="54" y="67"/>
                  </a:lnTo>
                  <a:lnTo>
                    <a:pt x="47" y="64"/>
                  </a:lnTo>
                  <a:lnTo>
                    <a:pt x="43" y="60"/>
                  </a:lnTo>
                  <a:lnTo>
                    <a:pt x="37" y="55"/>
                  </a:lnTo>
                  <a:lnTo>
                    <a:pt x="32" y="51"/>
                  </a:lnTo>
                  <a:lnTo>
                    <a:pt x="21" y="40"/>
                  </a:lnTo>
                  <a:lnTo>
                    <a:pt x="14" y="30"/>
                  </a:lnTo>
                  <a:lnTo>
                    <a:pt x="8" y="17"/>
                  </a:lnTo>
                  <a:lnTo>
                    <a:pt x="4" y="2"/>
                  </a:lnTo>
                  <a:lnTo>
                    <a:pt x="3" y="0"/>
                  </a:lnTo>
                  <a:lnTo>
                    <a:pt x="2" y="2"/>
                  </a:lnTo>
                  <a:lnTo>
                    <a:pt x="0" y="4"/>
                  </a:lnTo>
                  <a:lnTo>
                    <a:pt x="0" y="6"/>
                  </a:lnTo>
                  <a:lnTo>
                    <a:pt x="2" y="22"/>
                  </a:lnTo>
                  <a:lnTo>
                    <a:pt x="4" y="36"/>
                  </a:lnTo>
                  <a:lnTo>
                    <a:pt x="11" y="49"/>
                  </a:lnTo>
                  <a:lnTo>
                    <a:pt x="21" y="62"/>
                  </a:lnTo>
                  <a:lnTo>
                    <a:pt x="29" y="67"/>
                  </a:lnTo>
                  <a:lnTo>
                    <a:pt x="37" y="72"/>
                  </a:lnTo>
                  <a:lnTo>
                    <a:pt x="45" y="74"/>
                  </a:lnTo>
                  <a:lnTo>
                    <a:pt x="54" y="75"/>
                  </a:lnTo>
                  <a:lnTo>
                    <a:pt x="62" y="75"/>
                  </a:lnTo>
                  <a:lnTo>
                    <a:pt x="71" y="75"/>
                  </a:lnTo>
                  <a:lnTo>
                    <a:pt x="79" y="74"/>
                  </a:lnTo>
                  <a:lnTo>
                    <a:pt x="89" y="74"/>
                  </a:lnTo>
                  <a:lnTo>
                    <a:pt x="89" y="74"/>
                  </a:lnTo>
                  <a:lnTo>
                    <a:pt x="89" y="74"/>
                  </a:lnTo>
                  <a:lnTo>
                    <a:pt x="89" y="74"/>
                  </a:lnTo>
                  <a:lnTo>
                    <a:pt x="89" y="74"/>
                  </a:lnTo>
                  <a:lnTo>
                    <a:pt x="89" y="74"/>
                  </a:lnTo>
                  <a:close/>
                </a:path>
              </a:pathLst>
            </a:custGeom>
            <a:solidFill>
              <a:srgbClr val="000000"/>
            </a:solidFill>
            <a:ln w="9525">
              <a:noFill/>
              <a:round/>
              <a:headEnd/>
              <a:tailEnd/>
            </a:ln>
          </p:spPr>
          <p:txBody>
            <a:bodyPr/>
            <a:lstStyle/>
            <a:p>
              <a:endParaRPr lang="en-US"/>
            </a:p>
          </p:txBody>
        </p:sp>
        <p:sp>
          <p:nvSpPr>
            <p:cNvPr id="14428" name="Freeform 92"/>
            <p:cNvSpPr>
              <a:spLocks/>
            </p:cNvSpPr>
            <p:nvPr/>
          </p:nvSpPr>
          <p:spPr bwMode="auto">
            <a:xfrm>
              <a:off x="590" y="2403"/>
              <a:ext cx="44" cy="25"/>
            </a:xfrm>
            <a:custGeom>
              <a:avLst/>
              <a:gdLst/>
              <a:ahLst/>
              <a:cxnLst>
                <a:cxn ang="0">
                  <a:pos x="0" y="0"/>
                </a:cxn>
                <a:cxn ang="0">
                  <a:pos x="6" y="7"/>
                </a:cxn>
                <a:cxn ang="0">
                  <a:pos x="13" y="14"/>
                </a:cxn>
                <a:cxn ang="0">
                  <a:pos x="19" y="18"/>
                </a:cxn>
                <a:cxn ang="0">
                  <a:pos x="27" y="21"/>
                </a:cxn>
                <a:cxn ang="0">
                  <a:pos x="34" y="25"/>
                </a:cxn>
                <a:cxn ang="0">
                  <a:pos x="42" y="27"/>
                </a:cxn>
                <a:cxn ang="0">
                  <a:pos x="50" y="29"/>
                </a:cxn>
                <a:cxn ang="0">
                  <a:pos x="60" y="30"/>
                </a:cxn>
                <a:cxn ang="0">
                  <a:pos x="72" y="32"/>
                </a:cxn>
                <a:cxn ang="0">
                  <a:pos x="83" y="34"/>
                </a:cxn>
                <a:cxn ang="0">
                  <a:pos x="93" y="36"/>
                </a:cxn>
                <a:cxn ang="0">
                  <a:pos x="104" y="41"/>
                </a:cxn>
                <a:cxn ang="0">
                  <a:pos x="113" y="46"/>
                </a:cxn>
                <a:cxn ang="0">
                  <a:pos x="120" y="54"/>
                </a:cxn>
                <a:cxn ang="0">
                  <a:pos x="127" y="62"/>
                </a:cxn>
                <a:cxn ang="0">
                  <a:pos x="131" y="74"/>
                </a:cxn>
                <a:cxn ang="0">
                  <a:pos x="131" y="74"/>
                </a:cxn>
                <a:cxn ang="0">
                  <a:pos x="132" y="74"/>
                </a:cxn>
                <a:cxn ang="0">
                  <a:pos x="132" y="73"/>
                </a:cxn>
                <a:cxn ang="0">
                  <a:pos x="132" y="73"/>
                </a:cxn>
                <a:cxn ang="0">
                  <a:pos x="125" y="53"/>
                </a:cxn>
                <a:cxn ang="0">
                  <a:pos x="113" y="39"/>
                </a:cxn>
                <a:cxn ang="0">
                  <a:pos x="97" y="29"/>
                </a:cxn>
                <a:cxn ang="0">
                  <a:pos x="78" y="22"/>
                </a:cxn>
                <a:cxn ang="0">
                  <a:pos x="58" y="17"/>
                </a:cxn>
                <a:cxn ang="0">
                  <a:pos x="37" y="13"/>
                </a:cxn>
                <a:cxn ang="0">
                  <a:pos x="18" y="7"/>
                </a:cxn>
                <a:cxn ang="0">
                  <a:pos x="1" y="0"/>
                </a:cxn>
                <a:cxn ang="0">
                  <a:pos x="0" y="0"/>
                </a:cxn>
                <a:cxn ang="0">
                  <a:pos x="0" y="0"/>
                </a:cxn>
                <a:cxn ang="0">
                  <a:pos x="0" y="0"/>
                </a:cxn>
                <a:cxn ang="0">
                  <a:pos x="0" y="0"/>
                </a:cxn>
                <a:cxn ang="0">
                  <a:pos x="0" y="0"/>
                </a:cxn>
              </a:cxnLst>
              <a:rect l="0" t="0" r="r" b="b"/>
              <a:pathLst>
                <a:path w="132" h="74">
                  <a:moveTo>
                    <a:pt x="0" y="0"/>
                  </a:moveTo>
                  <a:lnTo>
                    <a:pt x="6" y="7"/>
                  </a:lnTo>
                  <a:lnTo>
                    <a:pt x="13" y="14"/>
                  </a:lnTo>
                  <a:lnTo>
                    <a:pt x="19" y="18"/>
                  </a:lnTo>
                  <a:lnTo>
                    <a:pt x="27" y="21"/>
                  </a:lnTo>
                  <a:lnTo>
                    <a:pt x="34" y="25"/>
                  </a:lnTo>
                  <a:lnTo>
                    <a:pt x="42" y="27"/>
                  </a:lnTo>
                  <a:lnTo>
                    <a:pt x="50" y="29"/>
                  </a:lnTo>
                  <a:lnTo>
                    <a:pt x="60" y="30"/>
                  </a:lnTo>
                  <a:lnTo>
                    <a:pt x="72" y="32"/>
                  </a:lnTo>
                  <a:lnTo>
                    <a:pt x="83" y="34"/>
                  </a:lnTo>
                  <a:lnTo>
                    <a:pt x="93" y="36"/>
                  </a:lnTo>
                  <a:lnTo>
                    <a:pt x="104" y="41"/>
                  </a:lnTo>
                  <a:lnTo>
                    <a:pt x="113" y="46"/>
                  </a:lnTo>
                  <a:lnTo>
                    <a:pt x="120" y="54"/>
                  </a:lnTo>
                  <a:lnTo>
                    <a:pt x="127" y="62"/>
                  </a:lnTo>
                  <a:lnTo>
                    <a:pt x="131" y="74"/>
                  </a:lnTo>
                  <a:lnTo>
                    <a:pt x="131" y="74"/>
                  </a:lnTo>
                  <a:lnTo>
                    <a:pt x="132" y="74"/>
                  </a:lnTo>
                  <a:lnTo>
                    <a:pt x="132" y="73"/>
                  </a:lnTo>
                  <a:lnTo>
                    <a:pt x="132" y="73"/>
                  </a:lnTo>
                  <a:lnTo>
                    <a:pt x="125" y="53"/>
                  </a:lnTo>
                  <a:lnTo>
                    <a:pt x="113" y="39"/>
                  </a:lnTo>
                  <a:lnTo>
                    <a:pt x="97" y="29"/>
                  </a:lnTo>
                  <a:lnTo>
                    <a:pt x="78" y="22"/>
                  </a:lnTo>
                  <a:lnTo>
                    <a:pt x="58" y="17"/>
                  </a:lnTo>
                  <a:lnTo>
                    <a:pt x="37" y="13"/>
                  </a:lnTo>
                  <a:lnTo>
                    <a:pt x="18" y="7"/>
                  </a:lnTo>
                  <a:lnTo>
                    <a:pt x="1" y="0"/>
                  </a:lnTo>
                  <a:lnTo>
                    <a:pt x="0" y="0"/>
                  </a:lnTo>
                  <a:lnTo>
                    <a:pt x="0" y="0"/>
                  </a:lnTo>
                  <a:lnTo>
                    <a:pt x="0" y="0"/>
                  </a:lnTo>
                  <a:lnTo>
                    <a:pt x="0" y="0"/>
                  </a:lnTo>
                  <a:lnTo>
                    <a:pt x="0" y="0"/>
                  </a:lnTo>
                  <a:close/>
                </a:path>
              </a:pathLst>
            </a:custGeom>
            <a:solidFill>
              <a:srgbClr val="000000"/>
            </a:solidFill>
            <a:ln w="9525">
              <a:noFill/>
              <a:round/>
              <a:headEnd/>
              <a:tailEnd/>
            </a:ln>
          </p:spPr>
          <p:txBody>
            <a:bodyPr/>
            <a:lstStyle/>
            <a:p>
              <a:endParaRPr lang="en-US"/>
            </a:p>
          </p:txBody>
        </p:sp>
        <p:sp>
          <p:nvSpPr>
            <p:cNvPr id="14429" name="Freeform 93"/>
            <p:cNvSpPr>
              <a:spLocks/>
            </p:cNvSpPr>
            <p:nvPr/>
          </p:nvSpPr>
          <p:spPr bwMode="auto">
            <a:xfrm>
              <a:off x="671" y="2416"/>
              <a:ext cx="67" cy="29"/>
            </a:xfrm>
            <a:custGeom>
              <a:avLst/>
              <a:gdLst/>
              <a:ahLst/>
              <a:cxnLst>
                <a:cxn ang="0">
                  <a:pos x="0" y="86"/>
                </a:cxn>
                <a:cxn ang="0">
                  <a:pos x="5" y="79"/>
                </a:cxn>
                <a:cxn ang="0">
                  <a:pos x="9" y="72"/>
                </a:cxn>
                <a:cxn ang="0">
                  <a:pos x="13" y="64"/>
                </a:cxn>
                <a:cxn ang="0">
                  <a:pos x="19" y="56"/>
                </a:cxn>
                <a:cxn ang="0">
                  <a:pos x="25" y="48"/>
                </a:cxn>
                <a:cxn ang="0">
                  <a:pos x="30" y="40"/>
                </a:cxn>
                <a:cxn ang="0">
                  <a:pos x="37" y="35"/>
                </a:cxn>
                <a:cxn ang="0">
                  <a:pos x="43" y="31"/>
                </a:cxn>
                <a:cxn ang="0">
                  <a:pos x="51" y="27"/>
                </a:cxn>
                <a:cxn ang="0">
                  <a:pos x="58" y="25"/>
                </a:cxn>
                <a:cxn ang="0">
                  <a:pos x="66" y="23"/>
                </a:cxn>
                <a:cxn ang="0">
                  <a:pos x="75" y="21"/>
                </a:cxn>
                <a:cxn ang="0">
                  <a:pos x="82" y="20"/>
                </a:cxn>
                <a:cxn ang="0">
                  <a:pos x="91" y="19"/>
                </a:cxn>
                <a:cxn ang="0">
                  <a:pos x="99" y="18"/>
                </a:cxn>
                <a:cxn ang="0">
                  <a:pos x="107" y="17"/>
                </a:cxn>
                <a:cxn ang="0">
                  <a:pos x="119" y="16"/>
                </a:cxn>
                <a:cxn ang="0">
                  <a:pos x="131" y="16"/>
                </a:cxn>
                <a:cxn ang="0">
                  <a:pos x="142" y="17"/>
                </a:cxn>
                <a:cxn ang="0">
                  <a:pos x="155" y="17"/>
                </a:cxn>
                <a:cxn ang="0">
                  <a:pos x="166" y="17"/>
                </a:cxn>
                <a:cxn ang="0">
                  <a:pos x="178" y="15"/>
                </a:cxn>
                <a:cxn ang="0">
                  <a:pos x="189" y="9"/>
                </a:cxn>
                <a:cxn ang="0">
                  <a:pos x="200" y="2"/>
                </a:cxn>
                <a:cxn ang="0">
                  <a:pos x="200" y="2"/>
                </a:cxn>
                <a:cxn ang="0">
                  <a:pos x="200" y="0"/>
                </a:cxn>
                <a:cxn ang="0">
                  <a:pos x="200" y="0"/>
                </a:cxn>
                <a:cxn ang="0">
                  <a:pos x="200" y="0"/>
                </a:cxn>
                <a:cxn ang="0">
                  <a:pos x="182" y="7"/>
                </a:cxn>
                <a:cxn ang="0">
                  <a:pos x="165" y="10"/>
                </a:cxn>
                <a:cxn ang="0">
                  <a:pos x="147" y="11"/>
                </a:cxn>
                <a:cxn ang="0">
                  <a:pos x="128" y="10"/>
                </a:cxn>
                <a:cxn ang="0">
                  <a:pos x="110" y="9"/>
                </a:cxn>
                <a:cxn ang="0">
                  <a:pos x="92" y="8"/>
                </a:cxn>
                <a:cxn ang="0">
                  <a:pos x="73" y="9"/>
                </a:cxn>
                <a:cxn ang="0">
                  <a:pos x="55" y="11"/>
                </a:cxn>
                <a:cxn ang="0">
                  <a:pos x="44" y="16"/>
                </a:cxn>
                <a:cxn ang="0">
                  <a:pos x="35" y="22"/>
                </a:cxn>
                <a:cxn ang="0">
                  <a:pos x="27" y="31"/>
                </a:cxn>
                <a:cxn ang="0">
                  <a:pos x="21" y="41"/>
                </a:cxn>
                <a:cxn ang="0">
                  <a:pos x="15" y="53"/>
                </a:cxn>
                <a:cxn ang="0">
                  <a:pos x="10" y="64"/>
                </a:cxn>
                <a:cxn ang="0">
                  <a:pos x="5" y="76"/>
                </a:cxn>
                <a:cxn ang="0">
                  <a:pos x="0" y="86"/>
                </a:cxn>
                <a:cxn ang="0">
                  <a:pos x="0" y="87"/>
                </a:cxn>
                <a:cxn ang="0">
                  <a:pos x="0" y="87"/>
                </a:cxn>
                <a:cxn ang="0">
                  <a:pos x="0" y="87"/>
                </a:cxn>
                <a:cxn ang="0">
                  <a:pos x="0" y="86"/>
                </a:cxn>
                <a:cxn ang="0">
                  <a:pos x="0" y="86"/>
                </a:cxn>
              </a:cxnLst>
              <a:rect l="0" t="0" r="r" b="b"/>
              <a:pathLst>
                <a:path w="200" h="87">
                  <a:moveTo>
                    <a:pt x="0" y="86"/>
                  </a:moveTo>
                  <a:lnTo>
                    <a:pt x="5" y="79"/>
                  </a:lnTo>
                  <a:lnTo>
                    <a:pt x="9" y="72"/>
                  </a:lnTo>
                  <a:lnTo>
                    <a:pt x="13" y="64"/>
                  </a:lnTo>
                  <a:lnTo>
                    <a:pt x="19" y="56"/>
                  </a:lnTo>
                  <a:lnTo>
                    <a:pt x="25" y="48"/>
                  </a:lnTo>
                  <a:lnTo>
                    <a:pt x="30" y="40"/>
                  </a:lnTo>
                  <a:lnTo>
                    <a:pt x="37" y="35"/>
                  </a:lnTo>
                  <a:lnTo>
                    <a:pt x="43" y="31"/>
                  </a:lnTo>
                  <a:lnTo>
                    <a:pt x="51" y="27"/>
                  </a:lnTo>
                  <a:lnTo>
                    <a:pt x="58" y="25"/>
                  </a:lnTo>
                  <a:lnTo>
                    <a:pt x="66" y="23"/>
                  </a:lnTo>
                  <a:lnTo>
                    <a:pt x="75" y="21"/>
                  </a:lnTo>
                  <a:lnTo>
                    <a:pt x="82" y="20"/>
                  </a:lnTo>
                  <a:lnTo>
                    <a:pt x="91" y="19"/>
                  </a:lnTo>
                  <a:lnTo>
                    <a:pt x="99" y="18"/>
                  </a:lnTo>
                  <a:lnTo>
                    <a:pt x="107" y="17"/>
                  </a:lnTo>
                  <a:lnTo>
                    <a:pt x="119" y="16"/>
                  </a:lnTo>
                  <a:lnTo>
                    <a:pt x="131" y="16"/>
                  </a:lnTo>
                  <a:lnTo>
                    <a:pt x="142" y="17"/>
                  </a:lnTo>
                  <a:lnTo>
                    <a:pt x="155" y="17"/>
                  </a:lnTo>
                  <a:lnTo>
                    <a:pt x="166" y="17"/>
                  </a:lnTo>
                  <a:lnTo>
                    <a:pt x="178" y="15"/>
                  </a:lnTo>
                  <a:lnTo>
                    <a:pt x="189" y="9"/>
                  </a:lnTo>
                  <a:lnTo>
                    <a:pt x="200" y="2"/>
                  </a:lnTo>
                  <a:lnTo>
                    <a:pt x="200" y="2"/>
                  </a:lnTo>
                  <a:lnTo>
                    <a:pt x="200" y="0"/>
                  </a:lnTo>
                  <a:lnTo>
                    <a:pt x="200" y="0"/>
                  </a:lnTo>
                  <a:lnTo>
                    <a:pt x="200" y="0"/>
                  </a:lnTo>
                  <a:lnTo>
                    <a:pt x="182" y="7"/>
                  </a:lnTo>
                  <a:lnTo>
                    <a:pt x="165" y="10"/>
                  </a:lnTo>
                  <a:lnTo>
                    <a:pt x="147" y="11"/>
                  </a:lnTo>
                  <a:lnTo>
                    <a:pt x="128" y="10"/>
                  </a:lnTo>
                  <a:lnTo>
                    <a:pt x="110" y="9"/>
                  </a:lnTo>
                  <a:lnTo>
                    <a:pt x="92" y="8"/>
                  </a:lnTo>
                  <a:lnTo>
                    <a:pt x="73" y="9"/>
                  </a:lnTo>
                  <a:lnTo>
                    <a:pt x="55" y="11"/>
                  </a:lnTo>
                  <a:lnTo>
                    <a:pt x="44" y="16"/>
                  </a:lnTo>
                  <a:lnTo>
                    <a:pt x="35" y="22"/>
                  </a:lnTo>
                  <a:lnTo>
                    <a:pt x="27" y="31"/>
                  </a:lnTo>
                  <a:lnTo>
                    <a:pt x="21" y="41"/>
                  </a:lnTo>
                  <a:lnTo>
                    <a:pt x="15" y="53"/>
                  </a:lnTo>
                  <a:lnTo>
                    <a:pt x="10" y="64"/>
                  </a:lnTo>
                  <a:lnTo>
                    <a:pt x="5" y="76"/>
                  </a:lnTo>
                  <a:lnTo>
                    <a:pt x="0" y="86"/>
                  </a:lnTo>
                  <a:lnTo>
                    <a:pt x="0" y="87"/>
                  </a:lnTo>
                  <a:lnTo>
                    <a:pt x="0" y="87"/>
                  </a:lnTo>
                  <a:lnTo>
                    <a:pt x="0" y="87"/>
                  </a:lnTo>
                  <a:lnTo>
                    <a:pt x="0" y="86"/>
                  </a:lnTo>
                  <a:lnTo>
                    <a:pt x="0" y="86"/>
                  </a:lnTo>
                  <a:close/>
                </a:path>
              </a:pathLst>
            </a:custGeom>
            <a:solidFill>
              <a:srgbClr val="000000"/>
            </a:solidFill>
            <a:ln w="9525">
              <a:noFill/>
              <a:round/>
              <a:headEnd/>
              <a:tailEnd/>
            </a:ln>
          </p:spPr>
          <p:txBody>
            <a:bodyPr/>
            <a:lstStyle/>
            <a:p>
              <a:endParaRPr lang="en-US"/>
            </a:p>
          </p:txBody>
        </p:sp>
        <p:sp>
          <p:nvSpPr>
            <p:cNvPr id="14430" name="Freeform 94"/>
            <p:cNvSpPr>
              <a:spLocks/>
            </p:cNvSpPr>
            <p:nvPr/>
          </p:nvSpPr>
          <p:spPr bwMode="auto">
            <a:xfrm>
              <a:off x="678" y="2420"/>
              <a:ext cx="45" cy="23"/>
            </a:xfrm>
            <a:custGeom>
              <a:avLst/>
              <a:gdLst/>
              <a:ahLst/>
              <a:cxnLst>
                <a:cxn ang="0">
                  <a:pos x="0" y="57"/>
                </a:cxn>
                <a:cxn ang="0">
                  <a:pos x="14" y="59"/>
                </a:cxn>
                <a:cxn ang="0">
                  <a:pos x="27" y="62"/>
                </a:cxn>
                <a:cxn ang="0">
                  <a:pos x="41" y="65"/>
                </a:cxn>
                <a:cxn ang="0">
                  <a:pos x="54" y="68"/>
                </a:cxn>
                <a:cxn ang="0">
                  <a:pos x="66" y="69"/>
                </a:cxn>
                <a:cxn ang="0">
                  <a:pos x="79" y="69"/>
                </a:cxn>
                <a:cxn ang="0">
                  <a:pos x="93" y="66"/>
                </a:cxn>
                <a:cxn ang="0">
                  <a:pos x="106" y="61"/>
                </a:cxn>
                <a:cxn ang="0">
                  <a:pos x="119" y="50"/>
                </a:cxn>
                <a:cxn ang="0">
                  <a:pos x="129" y="36"/>
                </a:cxn>
                <a:cxn ang="0">
                  <a:pos x="134" y="19"/>
                </a:cxn>
                <a:cxn ang="0">
                  <a:pos x="134" y="3"/>
                </a:cxn>
                <a:cxn ang="0">
                  <a:pos x="133" y="0"/>
                </a:cxn>
                <a:cxn ang="0">
                  <a:pos x="131" y="2"/>
                </a:cxn>
                <a:cxn ang="0">
                  <a:pos x="129" y="4"/>
                </a:cxn>
                <a:cxn ang="0">
                  <a:pos x="128" y="6"/>
                </a:cxn>
                <a:cxn ang="0">
                  <a:pos x="125" y="16"/>
                </a:cxn>
                <a:cxn ang="0">
                  <a:pos x="121" y="25"/>
                </a:cxn>
                <a:cxn ang="0">
                  <a:pos x="117" y="33"/>
                </a:cxn>
                <a:cxn ang="0">
                  <a:pos x="113" y="40"/>
                </a:cxn>
                <a:cxn ang="0">
                  <a:pos x="106" y="47"/>
                </a:cxn>
                <a:cxn ang="0">
                  <a:pos x="99" y="51"/>
                </a:cxn>
                <a:cxn ang="0">
                  <a:pos x="89" y="55"/>
                </a:cxn>
                <a:cxn ang="0">
                  <a:pos x="78" y="59"/>
                </a:cxn>
                <a:cxn ang="0">
                  <a:pos x="69" y="60"/>
                </a:cxn>
                <a:cxn ang="0">
                  <a:pos x="59" y="61"/>
                </a:cxn>
                <a:cxn ang="0">
                  <a:pos x="49" y="61"/>
                </a:cxn>
                <a:cxn ang="0">
                  <a:pos x="40" y="60"/>
                </a:cxn>
                <a:cxn ang="0">
                  <a:pos x="30" y="60"/>
                </a:cxn>
                <a:cxn ang="0">
                  <a:pos x="20" y="58"/>
                </a:cxn>
                <a:cxn ang="0">
                  <a:pos x="10" y="57"/>
                </a:cxn>
                <a:cxn ang="0">
                  <a:pos x="1" y="55"/>
                </a:cxn>
                <a:cxn ang="0">
                  <a:pos x="0" y="55"/>
                </a:cxn>
                <a:cxn ang="0">
                  <a:pos x="0" y="55"/>
                </a:cxn>
                <a:cxn ang="0">
                  <a:pos x="0" y="57"/>
                </a:cxn>
                <a:cxn ang="0">
                  <a:pos x="0" y="57"/>
                </a:cxn>
                <a:cxn ang="0">
                  <a:pos x="0" y="57"/>
                </a:cxn>
              </a:cxnLst>
              <a:rect l="0" t="0" r="r" b="b"/>
              <a:pathLst>
                <a:path w="134" h="69">
                  <a:moveTo>
                    <a:pt x="0" y="57"/>
                  </a:moveTo>
                  <a:lnTo>
                    <a:pt x="14" y="59"/>
                  </a:lnTo>
                  <a:lnTo>
                    <a:pt x="27" y="62"/>
                  </a:lnTo>
                  <a:lnTo>
                    <a:pt x="41" y="65"/>
                  </a:lnTo>
                  <a:lnTo>
                    <a:pt x="54" y="68"/>
                  </a:lnTo>
                  <a:lnTo>
                    <a:pt x="66" y="69"/>
                  </a:lnTo>
                  <a:lnTo>
                    <a:pt x="79" y="69"/>
                  </a:lnTo>
                  <a:lnTo>
                    <a:pt x="93" y="66"/>
                  </a:lnTo>
                  <a:lnTo>
                    <a:pt x="106" y="61"/>
                  </a:lnTo>
                  <a:lnTo>
                    <a:pt x="119" y="50"/>
                  </a:lnTo>
                  <a:lnTo>
                    <a:pt x="129" y="36"/>
                  </a:lnTo>
                  <a:lnTo>
                    <a:pt x="134" y="19"/>
                  </a:lnTo>
                  <a:lnTo>
                    <a:pt x="134" y="3"/>
                  </a:lnTo>
                  <a:lnTo>
                    <a:pt x="133" y="0"/>
                  </a:lnTo>
                  <a:lnTo>
                    <a:pt x="131" y="2"/>
                  </a:lnTo>
                  <a:lnTo>
                    <a:pt x="129" y="4"/>
                  </a:lnTo>
                  <a:lnTo>
                    <a:pt x="128" y="6"/>
                  </a:lnTo>
                  <a:lnTo>
                    <a:pt x="125" y="16"/>
                  </a:lnTo>
                  <a:lnTo>
                    <a:pt x="121" y="25"/>
                  </a:lnTo>
                  <a:lnTo>
                    <a:pt x="117" y="33"/>
                  </a:lnTo>
                  <a:lnTo>
                    <a:pt x="113" y="40"/>
                  </a:lnTo>
                  <a:lnTo>
                    <a:pt x="106" y="47"/>
                  </a:lnTo>
                  <a:lnTo>
                    <a:pt x="99" y="51"/>
                  </a:lnTo>
                  <a:lnTo>
                    <a:pt x="89" y="55"/>
                  </a:lnTo>
                  <a:lnTo>
                    <a:pt x="78" y="59"/>
                  </a:lnTo>
                  <a:lnTo>
                    <a:pt x="69" y="60"/>
                  </a:lnTo>
                  <a:lnTo>
                    <a:pt x="59" y="61"/>
                  </a:lnTo>
                  <a:lnTo>
                    <a:pt x="49" y="61"/>
                  </a:lnTo>
                  <a:lnTo>
                    <a:pt x="40" y="60"/>
                  </a:lnTo>
                  <a:lnTo>
                    <a:pt x="30" y="60"/>
                  </a:lnTo>
                  <a:lnTo>
                    <a:pt x="20" y="58"/>
                  </a:lnTo>
                  <a:lnTo>
                    <a:pt x="10" y="57"/>
                  </a:lnTo>
                  <a:lnTo>
                    <a:pt x="1" y="55"/>
                  </a:lnTo>
                  <a:lnTo>
                    <a:pt x="0" y="55"/>
                  </a:lnTo>
                  <a:lnTo>
                    <a:pt x="0" y="55"/>
                  </a:lnTo>
                  <a:lnTo>
                    <a:pt x="0" y="57"/>
                  </a:lnTo>
                  <a:lnTo>
                    <a:pt x="0" y="57"/>
                  </a:lnTo>
                  <a:lnTo>
                    <a:pt x="0" y="57"/>
                  </a:lnTo>
                  <a:close/>
                </a:path>
              </a:pathLst>
            </a:custGeom>
            <a:solidFill>
              <a:srgbClr val="000000"/>
            </a:solidFill>
            <a:ln w="9525">
              <a:noFill/>
              <a:round/>
              <a:headEnd/>
              <a:tailEnd/>
            </a:ln>
          </p:spPr>
          <p:txBody>
            <a:bodyPr/>
            <a:lstStyle/>
            <a:p>
              <a:endParaRPr lang="en-US"/>
            </a:p>
          </p:txBody>
        </p:sp>
        <p:sp>
          <p:nvSpPr>
            <p:cNvPr id="14431" name="Freeform 95"/>
            <p:cNvSpPr>
              <a:spLocks/>
            </p:cNvSpPr>
            <p:nvPr/>
          </p:nvSpPr>
          <p:spPr bwMode="auto">
            <a:xfrm>
              <a:off x="665" y="2505"/>
              <a:ext cx="10" cy="3"/>
            </a:xfrm>
            <a:custGeom>
              <a:avLst/>
              <a:gdLst/>
              <a:ahLst/>
              <a:cxnLst>
                <a:cxn ang="0">
                  <a:pos x="31" y="3"/>
                </a:cxn>
                <a:cxn ang="0">
                  <a:pos x="29" y="3"/>
                </a:cxn>
                <a:cxn ang="0">
                  <a:pos x="26" y="2"/>
                </a:cxn>
                <a:cxn ang="0">
                  <a:pos x="22" y="2"/>
                </a:cxn>
                <a:cxn ang="0">
                  <a:pos x="19" y="2"/>
                </a:cxn>
                <a:cxn ang="0">
                  <a:pos x="15" y="2"/>
                </a:cxn>
                <a:cxn ang="0">
                  <a:pos x="12" y="2"/>
                </a:cxn>
                <a:cxn ang="0">
                  <a:pos x="8" y="1"/>
                </a:cxn>
                <a:cxn ang="0">
                  <a:pos x="4" y="0"/>
                </a:cxn>
                <a:cxn ang="0">
                  <a:pos x="2" y="0"/>
                </a:cxn>
                <a:cxn ang="0">
                  <a:pos x="1" y="1"/>
                </a:cxn>
                <a:cxn ang="0">
                  <a:pos x="0" y="3"/>
                </a:cxn>
                <a:cxn ang="0">
                  <a:pos x="0" y="4"/>
                </a:cxn>
                <a:cxn ang="0">
                  <a:pos x="2" y="7"/>
                </a:cxn>
                <a:cxn ang="0">
                  <a:pos x="5" y="8"/>
                </a:cxn>
                <a:cxn ang="0">
                  <a:pos x="8" y="9"/>
                </a:cxn>
                <a:cxn ang="0">
                  <a:pos x="12" y="9"/>
                </a:cxn>
                <a:cxn ang="0">
                  <a:pos x="17" y="9"/>
                </a:cxn>
                <a:cxn ang="0">
                  <a:pos x="21" y="7"/>
                </a:cxn>
                <a:cxn ang="0">
                  <a:pos x="27" y="4"/>
                </a:cxn>
                <a:cxn ang="0">
                  <a:pos x="31" y="3"/>
                </a:cxn>
                <a:cxn ang="0">
                  <a:pos x="31" y="3"/>
                </a:cxn>
                <a:cxn ang="0">
                  <a:pos x="31" y="3"/>
                </a:cxn>
                <a:cxn ang="0">
                  <a:pos x="31" y="3"/>
                </a:cxn>
                <a:cxn ang="0">
                  <a:pos x="31" y="3"/>
                </a:cxn>
                <a:cxn ang="0">
                  <a:pos x="31" y="3"/>
                </a:cxn>
              </a:cxnLst>
              <a:rect l="0" t="0" r="r" b="b"/>
              <a:pathLst>
                <a:path w="31" h="9">
                  <a:moveTo>
                    <a:pt x="31" y="3"/>
                  </a:moveTo>
                  <a:lnTo>
                    <a:pt x="29" y="3"/>
                  </a:lnTo>
                  <a:lnTo>
                    <a:pt x="26" y="2"/>
                  </a:lnTo>
                  <a:lnTo>
                    <a:pt x="22" y="2"/>
                  </a:lnTo>
                  <a:lnTo>
                    <a:pt x="19" y="2"/>
                  </a:lnTo>
                  <a:lnTo>
                    <a:pt x="15" y="2"/>
                  </a:lnTo>
                  <a:lnTo>
                    <a:pt x="12" y="2"/>
                  </a:lnTo>
                  <a:lnTo>
                    <a:pt x="8" y="1"/>
                  </a:lnTo>
                  <a:lnTo>
                    <a:pt x="4" y="0"/>
                  </a:lnTo>
                  <a:lnTo>
                    <a:pt x="2" y="0"/>
                  </a:lnTo>
                  <a:lnTo>
                    <a:pt x="1" y="1"/>
                  </a:lnTo>
                  <a:lnTo>
                    <a:pt x="0" y="3"/>
                  </a:lnTo>
                  <a:lnTo>
                    <a:pt x="0" y="4"/>
                  </a:lnTo>
                  <a:lnTo>
                    <a:pt x="2" y="7"/>
                  </a:lnTo>
                  <a:lnTo>
                    <a:pt x="5" y="8"/>
                  </a:lnTo>
                  <a:lnTo>
                    <a:pt x="8" y="9"/>
                  </a:lnTo>
                  <a:lnTo>
                    <a:pt x="12" y="9"/>
                  </a:lnTo>
                  <a:lnTo>
                    <a:pt x="17" y="9"/>
                  </a:lnTo>
                  <a:lnTo>
                    <a:pt x="21" y="7"/>
                  </a:lnTo>
                  <a:lnTo>
                    <a:pt x="27" y="4"/>
                  </a:lnTo>
                  <a:lnTo>
                    <a:pt x="31" y="3"/>
                  </a:lnTo>
                  <a:lnTo>
                    <a:pt x="31" y="3"/>
                  </a:lnTo>
                  <a:lnTo>
                    <a:pt x="31" y="3"/>
                  </a:lnTo>
                  <a:lnTo>
                    <a:pt x="31" y="3"/>
                  </a:lnTo>
                  <a:lnTo>
                    <a:pt x="31" y="3"/>
                  </a:lnTo>
                  <a:lnTo>
                    <a:pt x="31" y="3"/>
                  </a:lnTo>
                  <a:close/>
                </a:path>
              </a:pathLst>
            </a:custGeom>
            <a:solidFill>
              <a:srgbClr val="000000"/>
            </a:solidFill>
            <a:ln w="9525">
              <a:noFill/>
              <a:round/>
              <a:headEnd/>
              <a:tailEnd/>
            </a:ln>
          </p:spPr>
          <p:txBody>
            <a:bodyPr/>
            <a:lstStyle/>
            <a:p>
              <a:endParaRPr lang="en-US"/>
            </a:p>
          </p:txBody>
        </p:sp>
        <p:sp>
          <p:nvSpPr>
            <p:cNvPr id="14432" name="Freeform 96"/>
            <p:cNvSpPr>
              <a:spLocks/>
            </p:cNvSpPr>
            <p:nvPr/>
          </p:nvSpPr>
          <p:spPr bwMode="auto">
            <a:xfrm>
              <a:off x="697" y="2420"/>
              <a:ext cx="3" cy="17"/>
            </a:xfrm>
            <a:custGeom>
              <a:avLst/>
              <a:gdLst/>
              <a:ahLst/>
              <a:cxnLst>
                <a:cxn ang="0">
                  <a:pos x="3" y="52"/>
                </a:cxn>
                <a:cxn ang="0">
                  <a:pos x="3" y="47"/>
                </a:cxn>
                <a:cxn ang="0">
                  <a:pos x="4" y="41"/>
                </a:cxn>
                <a:cxn ang="0">
                  <a:pos x="4" y="37"/>
                </a:cxn>
                <a:cxn ang="0">
                  <a:pos x="4" y="32"/>
                </a:cxn>
                <a:cxn ang="0">
                  <a:pos x="5" y="28"/>
                </a:cxn>
                <a:cxn ang="0">
                  <a:pos x="5" y="25"/>
                </a:cxn>
                <a:cxn ang="0">
                  <a:pos x="5" y="22"/>
                </a:cxn>
                <a:cxn ang="0">
                  <a:pos x="6" y="20"/>
                </a:cxn>
                <a:cxn ang="0">
                  <a:pos x="8" y="14"/>
                </a:cxn>
                <a:cxn ang="0">
                  <a:pos x="9" y="9"/>
                </a:cxn>
                <a:cxn ang="0">
                  <a:pos x="8" y="5"/>
                </a:cxn>
                <a:cxn ang="0">
                  <a:pos x="5" y="0"/>
                </a:cxn>
                <a:cxn ang="0">
                  <a:pos x="3" y="0"/>
                </a:cxn>
                <a:cxn ang="0">
                  <a:pos x="2" y="3"/>
                </a:cxn>
                <a:cxn ang="0">
                  <a:pos x="1" y="6"/>
                </a:cxn>
                <a:cxn ang="0">
                  <a:pos x="1" y="8"/>
                </a:cxn>
                <a:cxn ang="0">
                  <a:pos x="1" y="10"/>
                </a:cxn>
                <a:cxn ang="0">
                  <a:pos x="1" y="12"/>
                </a:cxn>
                <a:cxn ang="0">
                  <a:pos x="1" y="15"/>
                </a:cxn>
                <a:cxn ang="0">
                  <a:pos x="1" y="18"/>
                </a:cxn>
                <a:cxn ang="0">
                  <a:pos x="0" y="19"/>
                </a:cxn>
                <a:cxn ang="0">
                  <a:pos x="0" y="20"/>
                </a:cxn>
                <a:cxn ang="0">
                  <a:pos x="0" y="21"/>
                </a:cxn>
                <a:cxn ang="0">
                  <a:pos x="0" y="22"/>
                </a:cxn>
                <a:cxn ang="0">
                  <a:pos x="1" y="29"/>
                </a:cxn>
                <a:cxn ang="0">
                  <a:pos x="1" y="37"/>
                </a:cxn>
                <a:cxn ang="0">
                  <a:pos x="2" y="45"/>
                </a:cxn>
                <a:cxn ang="0">
                  <a:pos x="2" y="52"/>
                </a:cxn>
                <a:cxn ang="0">
                  <a:pos x="2" y="52"/>
                </a:cxn>
                <a:cxn ang="0">
                  <a:pos x="3" y="52"/>
                </a:cxn>
                <a:cxn ang="0">
                  <a:pos x="3" y="52"/>
                </a:cxn>
                <a:cxn ang="0">
                  <a:pos x="3" y="52"/>
                </a:cxn>
                <a:cxn ang="0">
                  <a:pos x="3" y="52"/>
                </a:cxn>
              </a:cxnLst>
              <a:rect l="0" t="0" r="r" b="b"/>
              <a:pathLst>
                <a:path w="9" h="52">
                  <a:moveTo>
                    <a:pt x="3" y="52"/>
                  </a:moveTo>
                  <a:lnTo>
                    <a:pt x="3" y="47"/>
                  </a:lnTo>
                  <a:lnTo>
                    <a:pt x="4" y="41"/>
                  </a:lnTo>
                  <a:lnTo>
                    <a:pt x="4" y="37"/>
                  </a:lnTo>
                  <a:lnTo>
                    <a:pt x="4" y="32"/>
                  </a:lnTo>
                  <a:lnTo>
                    <a:pt x="5" y="28"/>
                  </a:lnTo>
                  <a:lnTo>
                    <a:pt x="5" y="25"/>
                  </a:lnTo>
                  <a:lnTo>
                    <a:pt x="5" y="22"/>
                  </a:lnTo>
                  <a:lnTo>
                    <a:pt x="6" y="20"/>
                  </a:lnTo>
                  <a:lnTo>
                    <a:pt x="8" y="14"/>
                  </a:lnTo>
                  <a:lnTo>
                    <a:pt x="9" y="9"/>
                  </a:lnTo>
                  <a:lnTo>
                    <a:pt x="8" y="5"/>
                  </a:lnTo>
                  <a:lnTo>
                    <a:pt x="5" y="0"/>
                  </a:lnTo>
                  <a:lnTo>
                    <a:pt x="3" y="0"/>
                  </a:lnTo>
                  <a:lnTo>
                    <a:pt x="2" y="3"/>
                  </a:lnTo>
                  <a:lnTo>
                    <a:pt x="1" y="6"/>
                  </a:lnTo>
                  <a:lnTo>
                    <a:pt x="1" y="8"/>
                  </a:lnTo>
                  <a:lnTo>
                    <a:pt x="1" y="10"/>
                  </a:lnTo>
                  <a:lnTo>
                    <a:pt x="1" y="12"/>
                  </a:lnTo>
                  <a:lnTo>
                    <a:pt x="1" y="15"/>
                  </a:lnTo>
                  <a:lnTo>
                    <a:pt x="1" y="18"/>
                  </a:lnTo>
                  <a:lnTo>
                    <a:pt x="0" y="19"/>
                  </a:lnTo>
                  <a:lnTo>
                    <a:pt x="0" y="20"/>
                  </a:lnTo>
                  <a:lnTo>
                    <a:pt x="0" y="21"/>
                  </a:lnTo>
                  <a:lnTo>
                    <a:pt x="0" y="22"/>
                  </a:lnTo>
                  <a:lnTo>
                    <a:pt x="1" y="29"/>
                  </a:lnTo>
                  <a:lnTo>
                    <a:pt x="1" y="37"/>
                  </a:lnTo>
                  <a:lnTo>
                    <a:pt x="2" y="45"/>
                  </a:lnTo>
                  <a:lnTo>
                    <a:pt x="2" y="52"/>
                  </a:lnTo>
                  <a:lnTo>
                    <a:pt x="2" y="52"/>
                  </a:lnTo>
                  <a:lnTo>
                    <a:pt x="3" y="52"/>
                  </a:lnTo>
                  <a:lnTo>
                    <a:pt x="3" y="52"/>
                  </a:lnTo>
                  <a:lnTo>
                    <a:pt x="3" y="52"/>
                  </a:lnTo>
                  <a:lnTo>
                    <a:pt x="3" y="52"/>
                  </a:lnTo>
                  <a:close/>
                </a:path>
              </a:pathLst>
            </a:custGeom>
            <a:solidFill>
              <a:srgbClr val="000000"/>
            </a:solidFill>
            <a:ln w="9525">
              <a:noFill/>
              <a:round/>
              <a:headEnd/>
              <a:tailEnd/>
            </a:ln>
          </p:spPr>
          <p:txBody>
            <a:bodyPr/>
            <a:lstStyle/>
            <a:p>
              <a:endParaRPr lang="en-US"/>
            </a:p>
          </p:txBody>
        </p:sp>
        <p:sp>
          <p:nvSpPr>
            <p:cNvPr id="14433" name="Freeform 97"/>
            <p:cNvSpPr>
              <a:spLocks/>
            </p:cNvSpPr>
            <p:nvPr/>
          </p:nvSpPr>
          <p:spPr bwMode="auto">
            <a:xfrm>
              <a:off x="616" y="2413"/>
              <a:ext cx="4" cy="18"/>
            </a:xfrm>
            <a:custGeom>
              <a:avLst/>
              <a:gdLst/>
              <a:ahLst/>
              <a:cxnLst>
                <a:cxn ang="0">
                  <a:pos x="7" y="53"/>
                </a:cxn>
                <a:cxn ang="0">
                  <a:pos x="7" y="40"/>
                </a:cxn>
                <a:cxn ang="0">
                  <a:pos x="9" y="27"/>
                </a:cxn>
                <a:cxn ang="0">
                  <a:pos x="10" y="15"/>
                </a:cxn>
                <a:cxn ang="0">
                  <a:pos x="9" y="2"/>
                </a:cxn>
                <a:cxn ang="0">
                  <a:pos x="7" y="0"/>
                </a:cxn>
                <a:cxn ang="0">
                  <a:pos x="5" y="1"/>
                </a:cxn>
                <a:cxn ang="0">
                  <a:pos x="3" y="4"/>
                </a:cxn>
                <a:cxn ang="0">
                  <a:pos x="1" y="6"/>
                </a:cxn>
                <a:cxn ang="0">
                  <a:pos x="0" y="18"/>
                </a:cxn>
                <a:cxn ang="0">
                  <a:pos x="1" y="30"/>
                </a:cxn>
                <a:cxn ang="0">
                  <a:pos x="4" y="42"/>
                </a:cxn>
                <a:cxn ang="0">
                  <a:pos x="7" y="54"/>
                </a:cxn>
                <a:cxn ang="0">
                  <a:pos x="7" y="54"/>
                </a:cxn>
                <a:cxn ang="0">
                  <a:pos x="7" y="54"/>
                </a:cxn>
                <a:cxn ang="0">
                  <a:pos x="7" y="54"/>
                </a:cxn>
                <a:cxn ang="0">
                  <a:pos x="7" y="53"/>
                </a:cxn>
                <a:cxn ang="0">
                  <a:pos x="7" y="53"/>
                </a:cxn>
              </a:cxnLst>
              <a:rect l="0" t="0" r="r" b="b"/>
              <a:pathLst>
                <a:path w="10" h="54">
                  <a:moveTo>
                    <a:pt x="7" y="53"/>
                  </a:moveTo>
                  <a:lnTo>
                    <a:pt x="7" y="40"/>
                  </a:lnTo>
                  <a:lnTo>
                    <a:pt x="9" y="27"/>
                  </a:lnTo>
                  <a:lnTo>
                    <a:pt x="10" y="15"/>
                  </a:lnTo>
                  <a:lnTo>
                    <a:pt x="9" y="2"/>
                  </a:lnTo>
                  <a:lnTo>
                    <a:pt x="7" y="0"/>
                  </a:lnTo>
                  <a:lnTo>
                    <a:pt x="5" y="1"/>
                  </a:lnTo>
                  <a:lnTo>
                    <a:pt x="3" y="4"/>
                  </a:lnTo>
                  <a:lnTo>
                    <a:pt x="1" y="6"/>
                  </a:lnTo>
                  <a:lnTo>
                    <a:pt x="0" y="18"/>
                  </a:lnTo>
                  <a:lnTo>
                    <a:pt x="1" y="30"/>
                  </a:lnTo>
                  <a:lnTo>
                    <a:pt x="4" y="42"/>
                  </a:lnTo>
                  <a:lnTo>
                    <a:pt x="7" y="54"/>
                  </a:lnTo>
                  <a:lnTo>
                    <a:pt x="7" y="54"/>
                  </a:lnTo>
                  <a:lnTo>
                    <a:pt x="7" y="54"/>
                  </a:lnTo>
                  <a:lnTo>
                    <a:pt x="7" y="54"/>
                  </a:lnTo>
                  <a:lnTo>
                    <a:pt x="7" y="53"/>
                  </a:lnTo>
                  <a:lnTo>
                    <a:pt x="7" y="53"/>
                  </a:lnTo>
                  <a:close/>
                </a:path>
              </a:pathLst>
            </a:custGeom>
            <a:solidFill>
              <a:srgbClr val="000000"/>
            </a:solidFill>
            <a:ln w="9525">
              <a:noFill/>
              <a:round/>
              <a:headEnd/>
              <a:tailEnd/>
            </a:ln>
          </p:spPr>
          <p:txBody>
            <a:bodyPr/>
            <a:lstStyle/>
            <a:p>
              <a:endParaRPr lang="en-US"/>
            </a:p>
          </p:txBody>
        </p:sp>
        <p:sp>
          <p:nvSpPr>
            <p:cNvPr id="14434" name="Freeform 98"/>
            <p:cNvSpPr>
              <a:spLocks/>
            </p:cNvSpPr>
            <p:nvPr/>
          </p:nvSpPr>
          <p:spPr bwMode="auto">
            <a:xfrm>
              <a:off x="591" y="2337"/>
              <a:ext cx="184" cy="119"/>
            </a:xfrm>
            <a:custGeom>
              <a:avLst/>
              <a:gdLst/>
              <a:ahLst/>
              <a:cxnLst>
                <a:cxn ang="0">
                  <a:pos x="1" y="150"/>
                </a:cxn>
                <a:cxn ang="0">
                  <a:pos x="10" y="136"/>
                </a:cxn>
                <a:cxn ang="0">
                  <a:pos x="37" y="104"/>
                </a:cxn>
                <a:cxn ang="0">
                  <a:pos x="59" y="66"/>
                </a:cxn>
                <a:cxn ang="0">
                  <a:pos x="57" y="37"/>
                </a:cxn>
                <a:cxn ang="0">
                  <a:pos x="38" y="12"/>
                </a:cxn>
                <a:cxn ang="0">
                  <a:pos x="37" y="0"/>
                </a:cxn>
                <a:cxn ang="0">
                  <a:pos x="61" y="4"/>
                </a:cxn>
                <a:cxn ang="0">
                  <a:pos x="103" y="20"/>
                </a:cxn>
                <a:cxn ang="0">
                  <a:pos x="141" y="24"/>
                </a:cxn>
                <a:cxn ang="0">
                  <a:pos x="178" y="20"/>
                </a:cxn>
                <a:cxn ang="0">
                  <a:pos x="204" y="16"/>
                </a:cxn>
                <a:cxn ang="0">
                  <a:pos x="240" y="14"/>
                </a:cxn>
                <a:cxn ang="0">
                  <a:pos x="280" y="14"/>
                </a:cxn>
                <a:cxn ang="0">
                  <a:pos x="318" y="16"/>
                </a:cxn>
                <a:cxn ang="0">
                  <a:pos x="348" y="22"/>
                </a:cxn>
                <a:cxn ang="0">
                  <a:pos x="382" y="29"/>
                </a:cxn>
                <a:cxn ang="0">
                  <a:pos x="417" y="27"/>
                </a:cxn>
                <a:cxn ang="0">
                  <a:pos x="431" y="24"/>
                </a:cxn>
                <a:cxn ang="0">
                  <a:pos x="440" y="66"/>
                </a:cxn>
                <a:cxn ang="0">
                  <a:pos x="450" y="108"/>
                </a:cxn>
                <a:cxn ang="0">
                  <a:pos x="460" y="136"/>
                </a:cxn>
                <a:cxn ang="0">
                  <a:pos x="489" y="175"/>
                </a:cxn>
                <a:cxn ang="0">
                  <a:pos x="526" y="228"/>
                </a:cxn>
                <a:cxn ang="0">
                  <a:pos x="545" y="278"/>
                </a:cxn>
                <a:cxn ang="0">
                  <a:pos x="550" y="322"/>
                </a:cxn>
                <a:cxn ang="0">
                  <a:pos x="527" y="351"/>
                </a:cxn>
                <a:cxn ang="0">
                  <a:pos x="486" y="355"/>
                </a:cxn>
                <a:cxn ang="0">
                  <a:pos x="446" y="329"/>
                </a:cxn>
                <a:cxn ang="0">
                  <a:pos x="418" y="298"/>
                </a:cxn>
                <a:cxn ang="0">
                  <a:pos x="409" y="269"/>
                </a:cxn>
                <a:cxn ang="0">
                  <a:pos x="402" y="241"/>
                </a:cxn>
                <a:cxn ang="0">
                  <a:pos x="373" y="220"/>
                </a:cxn>
                <a:cxn ang="0">
                  <a:pos x="326" y="223"/>
                </a:cxn>
                <a:cxn ang="0">
                  <a:pos x="284" y="232"/>
                </a:cxn>
                <a:cxn ang="0">
                  <a:pos x="252" y="221"/>
                </a:cxn>
                <a:cxn ang="0">
                  <a:pos x="233" y="179"/>
                </a:cxn>
                <a:cxn ang="0">
                  <a:pos x="217" y="135"/>
                </a:cxn>
                <a:cxn ang="0">
                  <a:pos x="196" y="139"/>
                </a:cxn>
                <a:cxn ang="0">
                  <a:pos x="165" y="184"/>
                </a:cxn>
                <a:cxn ang="0">
                  <a:pos x="130" y="211"/>
                </a:cxn>
                <a:cxn ang="0">
                  <a:pos x="104" y="206"/>
                </a:cxn>
                <a:cxn ang="0">
                  <a:pos x="93" y="203"/>
                </a:cxn>
                <a:cxn ang="0">
                  <a:pos x="76" y="203"/>
                </a:cxn>
                <a:cxn ang="0">
                  <a:pos x="43" y="201"/>
                </a:cxn>
                <a:cxn ang="0">
                  <a:pos x="14" y="193"/>
                </a:cxn>
                <a:cxn ang="0">
                  <a:pos x="0" y="152"/>
                </a:cxn>
              </a:cxnLst>
              <a:rect l="0" t="0" r="r" b="b"/>
              <a:pathLst>
                <a:path w="552" h="357">
                  <a:moveTo>
                    <a:pt x="0" y="152"/>
                  </a:moveTo>
                  <a:lnTo>
                    <a:pt x="0" y="152"/>
                  </a:lnTo>
                  <a:lnTo>
                    <a:pt x="1" y="150"/>
                  </a:lnTo>
                  <a:lnTo>
                    <a:pt x="2" y="147"/>
                  </a:lnTo>
                  <a:lnTo>
                    <a:pt x="5" y="143"/>
                  </a:lnTo>
                  <a:lnTo>
                    <a:pt x="10" y="136"/>
                  </a:lnTo>
                  <a:lnTo>
                    <a:pt x="16" y="127"/>
                  </a:lnTo>
                  <a:lnTo>
                    <a:pt x="25" y="117"/>
                  </a:lnTo>
                  <a:lnTo>
                    <a:pt x="37" y="104"/>
                  </a:lnTo>
                  <a:lnTo>
                    <a:pt x="47" y="90"/>
                  </a:lnTo>
                  <a:lnTo>
                    <a:pt x="55" y="78"/>
                  </a:lnTo>
                  <a:lnTo>
                    <a:pt x="59" y="66"/>
                  </a:lnTo>
                  <a:lnTo>
                    <a:pt x="61" y="55"/>
                  </a:lnTo>
                  <a:lnTo>
                    <a:pt x="60" y="45"/>
                  </a:lnTo>
                  <a:lnTo>
                    <a:pt x="57" y="37"/>
                  </a:lnTo>
                  <a:lnTo>
                    <a:pt x="52" y="28"/>
                  </a:lnTo>
                  <a:lnTo>
                    <a:pt x="44" y="20"/>
                  </a:lnTo>
                  <a:lnTo>
                    <a:pt x="38" y="12"/>
                  </a:lnTo>
                  <a:lnTo>
                    <a:pt x="34" y="7"/>
                  </a:lnTo>
                  <a:lnTo>
                    <a:pt x="33" y="2"/>
                  </a:lnTo>
                  <a:lnTo>
                    <a:pt x="37" y="0"/>
                  </a:lnTo>
                  <a:lnTo>
                    <a:pt x="42" y="0"/>
                  </a:lnTo>
                  <a:lnTo>
                    <a:pt x="51" y="1"/>
                  </a:lnTo>
                  <a:lnTo>
                    <a:pt x="61" y="4"/>
                  </a:lnTo>
                  <a:lnTo>
                    <a:pt x="75" y="10"/>
                  </a:lnTo>
                  <a:lnTo>
                    <a:pt x="90" y="15"/>
                  </a:lnTo>
                  <a:lnTo>
                    <a:pt x="103" y="20"/>
                  </a:lnTo>
                  <a:lnTo>
                    <a:pt x="116" y="22"/>
                  </a:lnTo>
                  <a:lnTo>
                    <a:pt x="129" y="24"/>
                  </a:lnTo>
                  <a:lnTo>
                    <a:pt x="141" y="24"/>
                  </a:lnTo>
                  <a:lnTo>
                    <a:pt x="153" y="23"/>
                  </a:lnTo>
                  <a:lnTo>
                    <a:pt x="165" y="22"/>
                  </a:lnTo>
                  <a:lnTo>
                    <a:pt x="178" y="20"/>
                  </a:lnTo>
                  <a:lnTo>
                    <a:pt x="185" y="19"/>
                  </a:lnTo>
                  <a:lnTo>
                    <a:pt x="194" y="17"/>
                  </a:lnTo>
                  <a:lnTo>
                    <a:pt x="204" y="16"/>
                  </a:lnTo>
                  <a:lnTo>
                    <a:pt x="215" y="15"/>
                  </a:lnTo>
                  <a:lnTo>
                    <a:pt x="227" y="14"/>
                  </a:lnTo>
                  <a:lnTo>
                    <a:pt x="240" y="14"/>
                  </a:lnTo>
                  <a:lnTo>
                    <a:pt x="253" y="14"/>
                  </a:lnTo>
                  <a:lnTo>
                    <a:pt x="266" y="13"/>
                  </a:lnTo>
                  <a:lnTo>
                    <a:pt x="280" y="14"/>
                  </a:lnTo>
                  <a:lnTo>
                    <a:pt x="293" y="14"/>
                  </a:lnTo>
                  <a:lnTo>
                    <a:pt x="306" y="15"/>
                  </a:lnTo>
                  <a:lnTo>
                    <a:pt x="318" y="16"/>
                  </a:lnTo>
                  <a:lnTo>
                    <a:pt x="329" y="17"/>
                  </a:lnTo>
                  <a:lnTo>
                    <a:pt x="339" y="20"/>
                  </a:lnTo>
                  <a:lnTo>
                    <a:pt x="348" y="22"/>
                  </a:lnTo>
                  <a:lnTo>
                    <a:pt x="355" y="24"/>
                  </a:lnTo>
                  <a:lnTo>
                    <a:pt x="368" y="27"/>
                  </a:lnTo>
                  <a:lnTo>
                    <a:pt x="382" y="29"/>
                  </a:lnTo>
                  <a:lnTo>
                    <a:pt x="395" y="29"/>
                  </a:lnTo>
                  <a:lnTo>
                    <a:pt x="406" y="28"/>
                  </a:lnTo>
                  <a:lnTo>
                    <a:pt x="417" y="27"/>
                  </a:lnTo>
                  <a:lnTo>
                    <a:pt x="424" y="26"/>
                  </a:lnTo>
                  <a:lnTo>
                    <a:pt x="429" y="24"/>
                  </a:lnTo>
                  <a:lnTo>
                    <a:pt x="431" y="24"/>
                  </a:lnTo>
                  <a:lnTo>
                    <a:pt x="432" y="30"/>
                  </a:lnTo>
                  <a:lnTo>
                    <a:pt x="435" y="45"/>
                  </a:lnTo>
                  <a:lnTo>
                    <a:pt x="440" y="66"/>
                  </a:lnTo>
                  <a:lnTo>
                    <a:pt x="446" y="89"/>
                  </a:lnTo>
                  <a:lnTo>
                    <a:pt x="448" y="98"/>
                  </a:lnTo>
                  <a:lnTo>
                    <a:pt x="450" y="108"/>
                  </a:lnTo>
                  <a:lnTo>
                    <a:pt x="452" y="117"/>
                  </a:lnTo>
                  <a:lnTo>
                    <a:pt x="456" y="125"/>
                  </a:lnTo>
                  <a:lnTo>
                    <a:pt x="460" y="136"/>
                  </a:lnTo>
                  <a:lnTo>
                    <a:pt x="466" y="147"/>
                  </a:lnTo>
                  <a:lnTo>
                    <a:pt x="476" y="160"/>
                  </a:lnTo>
                  <a:lnTo>
                    <a:pt x="489" y="175"/>
                  </a:lnTo>
                  <a:lnTo>
                    <a:pt x="503" y="192"/>
                  </a:lnTo>
                  <a:lnTo>
                    <a:pt x="515" y="209"/>
                  </a:lnTo>
                  <a:lnTo>
                    <a:pt x="526" y="228"/>
                  </a:lnTo>
                  <a:lnTo>
                    <a:pt x="533" y="245"/>
                  </a:lnTo>
                  <a:lnTo>
                    <a:pt x="541" y="262"/>
                  </a:lnTo>
                  <a:lnTo>
                    <a:pt x="545" y="278"/>
                  </a:lnTo>
                  <a:lnTo>
                    <a:pt x="549" y="295"/>
                  </a:lnTo>
                  <a:lnTo>
                    <a:pt x="552" y="309"/>
                  </a:lnTo>
                  <a:lnTo>
                    <a:pt x="550" y="322"/>
                  </a:lnTo>
                  <a:lnTo>
                    <a:pt x="546" y="333"/>
                  </a:lnTo>
                  <a:lnTo>
                    <a:pt x="538" y="343"/>
                  </a:lnTo>
                  <a:lnTo>
                    <a:pt x="527" y="351"/>
                  </a:lnTo>
                  <a:lnTo>
                    <a:pt x="514" y="355"/>
                  </a:lnTo>
                  <a:lnTo>
                    <a:pt x="500" y="357"/>
                  </a:lnTo>
                  <a:lnTo>
                    <a:pt x="486" y="355"/>
                  </a:lnTo>
                  <a:lnTo>
                    <a:pt x="472" y="349"/>
                  </a:lnTo>
                  <a:lnTo>
                    <a:pt x="459" y="340"/>
                  </a:lnTo>
                  <a:lnTo>
                    <a:pt x="446" y="329"/>
                  </a:lnTo>
                  <a:lnTo>
                    <a:pt x="435" y="319"/>
                  </a:lnTo>
                  <a:lnTo>
                    <a:pt x="426" y="309"/>
                  </a:lnTo>
                  <a:lnTo>
                    <a:pt x="418" y="298"/>
                  </a:lnTo>
                  <a:lnTo>
                    <a:pt x="413" y="287"/>
                  </a:lnTo>
                  <a:lnTo>
                    <a:pt x="409" y="277"/>
                  </a:lnTo>
                  <a:lnTo>
                    <a:pt x="409" y="269"/>
                  </a:lnTo>
                  <a:lnTo>
                    <a:pt x="409" y="260"/>
                  </a:lnTo>
                  <a:lnTo>
                    <a:pt x="407" y="250"/>
                  </a:lnTo>
                  <a:lnTo>
                    <a:pt x="402" y="241"/>
                  </a:lnTo>
                  <a:lnTo>
                    <a:pt x="394" y="232"/>
                  </a:lnTo>
                  <a:lnTo>
                    <a:pt x="385" y="226"/>
                  </a:lnTo>
                  <a:lnTo>
                    <a:pt x="373" y="220"/>
                  </a:lnTo>
                  <a:lnTo>
                    <a:pt x="359" y="218"/>
                  </a:lnTo>
                  <a:lnTo>
                    <a:pt x="343" y="219"/>
                  </a:lnTo>
                  <a:lnTo>
                    <a:pt x="326" y="223"/>
                  </a:lnTo>
                  <a:lnTo>
                    <a:pt x="311" y="227"/>
                  </a:lnTo>
                  <a:lnTo>
                    <a:pt x="297" y="230"/>
                  </a:lnTo>
                  <a:lnTo>
                    <a:pt x="284" y="232"/>
                  </a:lnTo>
                  <a:lnTo>
                    <a:pt x="271" y="231"/>
                  </a:lnTo>
                  <a:lnTo>
                    <a:pt x="262" y="228"/>
                  </a:lnTo>
                  <a:lnTo>
                    <a:pt x="252" y="221"/>
                  </a:lnTo>
                  <a:lnTo>
                    <a:pt x="245" y="211"/>
                  </a:lnTo>
                  <a:lnTo>
                    <a:pt x="238" y="195"/>
                  </a:lnTo>
                  <a:lnTo>
                    <a:pt x="233" y="179"/>
                  </a:lnTo>
                  <a:lnTo>
                    <a:pt x="227" y="162"/>
                  </a:lnTo>
                  <a:lnTo>
                    <a:pt x="222" y="147"/>
                  </a:lnTo>
                  <a:lnTo>
                    <a:pt x="217" y="135"/>
                  </a:lnTo>
                  <a:lnTo>
                    <a:pt x="210" y="129"/>
                  </a:lnTo>
                  <a:lnTo>
                    <a:pt x="204" y="130"/>
                  </a:lnTo>
                  <a:lnTo>
                    <a:pt x="196" y="139"/>
                  </a:lnTo>
                  <a:lnTo>
                    <a:pt x="186" y="154"/>
                  </a:lnTo>
                  <a:lnTo>
                    <a:pt x="177" y="170"/>
                  </a:lnTo>
                  <a:lnTo>
                    <a:pt x="165" y="184"/>
                  </a:lnTo>
                  <a:lnTo>
                    <a:pt x="154" y="195"/>
                  </a:lnTo>
                  <a:lnTo>
                    <a:pt x="142" y="205"/>
                  </a:lnTo>
                  <a:lnTo>
                    <a:pt x="130" y="211"/>
                  </a:lnTo>
                  <a:lnTo>
                    <a:pt x="121" y="213"/>
                  </a:lnTo>
                  <a:lnTo>
                    <a:pt x="111" y="211"/>
                  </a:lnTo>
                  <a:lnTo>
                    <a:pt x="104" y="206"/>
                  </a:lnTo>
                  <a:lnTo>
                    <a:pt x="99" y="204"/>
                  </a:lnTo>
                  <a:lnTo>
                    <a:pt x="96" y="203"/>
                  </a:lnTo>
                  <a:lnTo>
                    <a:pt x="93" y="203"/>
                  </a:lnTo>
                  <a:lnTo>
                    <a:pt x="88" y="203"/>
                  </a:lnTo>
                  <a:lnTo>
                    <a:pt x="84" y="203"/>
                  </a:lnTo>
                  <a:lnTo>
                    <a:pt x="76" y="203"/>
                  </a:lnTo>
                  <a:lnTo>
                    <a:pt x="67" y="202"/>
                  </a:lnTo>
                  <a:lnTo>
                    <a:pt x="55" y="201"/>
                  </a:lnTo>
                  <a:lnTo>
                    <a:pt x="43" y="201"/>
                  </a:lnTo>
                  <a:lnTo>
                    <a:pt x="32" y="200"/>
                  </a:lnTo>
                  <a:lnTo>
                    <a:pt x="23" y="198"/>
                  </a:lnTo>
                  <a:lnTo>
                    <a:pt x="14" y="193"/>
                  </a:lnTo>
                  <a:lnTo>
                    <a:pt x="6" y="185"/>
                  </a:lnTo>
                  <a:lnTo>
                    <a:pt x="2" y="172"/>
                  </a:lnTo>
                  <a:lnTo>
                    <a:pt x="0" y="152"/>
                  </a:lnTo>
                  <a:close/>
                </a:path>
              </a:pathLst>
            </a:custGeom>
            <a:solidFill>
              <a:srgbClr val="000000"/>
            </a:solidFill>
            <a:ln w="9525">
              <a:noFill/>
              <a:round/>
              <a:headEnd/>
              <a:tailEnd/>
            </a:ln>
          </p:spPr>
          <p:txBody>
            <a:bodyPr/>
            <a:lstStyle/>
            <a:p>
              <a:endParaRPr lang="en-US"/>
            </a:p>
          </p:txBody>
        </p:sp>
        <p:sp>
          <p:nvSpPr>
            <p:cNvPr id="14435" name="Freeform 99"/>
            <p:cNvSpPr>
              <a:spLocks/>
            </p:cNvSpPr>
            <p:nvPr/>
          </p:nvSpPr>
          <p:spPr bwMode="auto">
            <a:xfrm>
              <a:off x="584" y="2426"/>
              <a:ext cx="12" cy="18"/>
            </a:xfrm>
            <a:custGeom>
              <a:avLst/>
              <a:gdLst/>
              <a:ahLst/>
              <a:cxnLst>
                <a:cxn ang="0">
                  <a:pos x="0" y="54"/>
                </a:cxn>
                <a:cxn ang="0">
                  <a:pos x="2" y="53"/>
                </a:cxn>
                <a:cxn ang="0">
                  <a:pos x="7" y="51"/>
                </a:cxn>
                <a:cxn ang="0">
                  <a:pos x="14" y="48"/>
                </a:cxn>
                <a:cxn ang="0">
                  <a:pos x="22" y="44"/>
                </a:cxn>
                <a:cxn ang="0">
                  <a:pos x="29" y="40"/>
                </a:cxn>
                <a:cxn ang="0">
                  <a:pos x="35" y="33"/>
                </a:cxn>
                <a:cxn ang="0">
                  <a:pos x="37" y="26"/>
                </a:cxn>
                <a:cxn ang="0">
                  <a:pos x="36" y="18"/>
                </a:cxn>
                <a:cxn ang="0">
                  <a:pos x="33" y="10"/>
                </a:cxn>
                <a:cxn ang="0">
                  <a:pos x="28" y="4"/>
                </a:cxn>
                <a:cxn ang="0">
                  <a:pos x="24" y="0"/>
                </a:cxn>
                <a:cxn ang="0">
                  <a:pos x="20" y="0"/>
                </a:cxn>
                <a:cxn ang="0">
                  <a:pos x="15" y="4"/>
                </a:cxn>
                <a:cxn ang="0">
                  <a:pos x="11" y="13"/>
                </a:cxn>
                <a:cxn ang="0">
                  <a:pos x="6" y="30"/>
                </a:cxn>
                <a:cxn ang="0">
                  <a:pos x="0" y="54"/>
                </a:cxn>
              </a:cxnLst>
              <a:rect l="0" t="0" r="r" b="b"/>
              <a:pathLst>
                <a:path w="37" h="54">
                  <a:moveTo>
                    <a:pt x="0" y="54"/>
                  </a:moveTo>
                  <a:lnTo>
                    <a:pt x="2" y="53"/>
                  </a:lnTo>
                  <a:lnTo>
                    <a:pt x="7" y="51"/>
                  </a:lnTo>
                  <a:lnTo>
                    <a:pt x="14" y="48"/>
                  </a:lnTo>
                  <a:lnTo>
                    <a:pt x="22" y="44"/>
                  </a:lnTo>
                  <a:lnTo>
                    <a:pt x="29" y="40"/>
                  </a:lnTo>
                  <a:lnTo>
                    <a:pt x="35" y="33"/>
                  </a:lnTo>
                  <a:lnTo>
                    <a:pt x="37" y="26"/>
                  </a:lnTo>
                  <a:lnTo>
                    <a:pt x="36" y="18"/>
                  </a:lnTo>
                  <a:lnTo>
                    <a:pt x="33" y="10"/>
                  </a:lnTo>
                  <a:lnTo>
                    <a:pt x="28" y="4"/>
                  </a:lnTo>
                  <a:lnTo>
                    <a:pt x="24" y="0"/>
                  </a:lnTo>
                  <a:lnTo>
                    <a:pt x="20" y="0"/>
                  </a:lnTo>
                  <a:lnTo>
                    <a:pt x="15" y="4"/>
                  </a:lnTo>
                  <a:lnTo>
                    <a:pt x="11" y="13"/>
                  </a:lnTo>
                  <a:lnTo>
                    <a:pt x="6" y="30"/>
                  </a:lnTo>
                  <a:lnTo>
                    <a:pt x="0" y="54"/>
                  </a:lnTo>
                  <a:close/>
                </a:path>
              </a:pathLst>
            </a:custGeom>
            <a:solidFill>
              <a:srgbClr val="000000"/>
            </a:solidFill>
            <a:ln w="9525">
              <a:noFill/>
              <a:round/>
              <a:headEnd/>
              <a:tailEnd/>
            </a:ln>
          </p:spPr>
          <p:txBody>
            <a:bodyPr/>
            <a:lstStyle/>
            <a:p>
              <a:endParaRPr lang="en-US"/>
            </a:p>
          </p:txBody>
        </p:sp>
        <p:sp>
          <p:nvSpPr>
            <p:cNvPr id="14436" name="Freeform 100"/>
            <p:cNvSpPr>
              <a:spLocks/>
            </p:cNvSpPr>
            <p:nvPr/>
          </p:nvSpPr>
          <p:spPr bwMode="auto">
            <a:xfrm>
              <a:off x="738" y="2477"/>
              <a:ext cx="184" cy="245"/>
            </a:xfrm>
            <a:custGeom>
              <a:avLst/>
              <a:gdLst/>
              <a:ahLst/>
              <a:cxnLst>
                <a:cxn ang="0">
                  <a:pos x="80" y="16"/>
                </a:cxn>
                <a:cxn ang="0">
                  <a:pos x="80" y="39"/>
                </a:cxn>
                <a:cxn ang="0">
                  <a:pos x="75" y="75"/>
                </a:cxn>
                <a:cxn ang="0">
                  <a:pos x="59" y="114"/>
                </a:cxn>
                <a:cxn ang="0">
                  <a:pos x="30" y="151"/>
                </a:cxn>
                <a:cxn ang="0">
                  <a:pos x="10" y="194"/>
                </a:cxn>
                <a:cxn ang="0">
                  <a:pos x="1" y="244"/>
                </a:cxn>
                <a:cxn ang="0">
                  <a:pos x="0" y="298"/>
                </a:cxn>
                <a:cxn ang="0">
                  <a:pos x="4" y="349"/>
                </a:cxn>
                <a:cxn ang="0">
                  <a:pos x="18" y="394"/>
                </a:cxn>
                <a:cxn ang="0">
                  <a:pos x="39" y="430"/>
                </a:cxn>
                <a:cxn ang="0">
                  <a:pos x="68" y="464"/>
                </a:cxn>
                <a:cxn ang="0">
                  <a:pos x="103" y="506"/>
                </a:cxn>
                <a:cxn ang="0">
                  <a:pos x="147" y="593"/>
                </a:cxn>
                <a:cxn ang="0">
                  <a:pos x="191" y="687"/>
                </a:cxn>
                <a:cxn ang="0">
                  <a:pos x="223" y="734"/>
                </a:cxn>
                <a:cxn ang="0">
                  <a:pos x="237" y="657"/>
                </a:cxn>
                <a:cxn ang="0">
                  <a:pos x="241" y="521"/>
                </a:cxn>
                <a:cxn ang="0">
                  <a:pos x="262" y="525"/>
                </a:cxn>
                <a:cxn ang="0">
                  <a:pos x="276" y="526"/>
                </a:cxn>
                <a:cxn ang="0">
                  <a:pos x="284" y="508"/>
                </a:cxn>
                <a:cxn ang="0">
                  <a:pos x="290" y="481"/>
                </a:cxn>
                <a:cxn ang="0">
                  <a:pos x="297" y="450"/>
                </a:cxn>
                <a:cxn ang="0">
                  <a:pos x="301" y="396"/>
                </a:cxn>
                <a:cxn ang="0">
                  <a:pos x="312" y="335"/>
                </a:cxn>
                <a:cxn ang="0">
                  <a:pos x="336" y="290"/>
                </a:cxn>
                <a:cxn ang="0">
                  <a:pos x="369" y="277"/>
                </a:cxn>
                <a:cxn ang="0">
                  <a:pos x="401" y="277"/>
                </a:cxn>
                <a:cxn ang="0">
                  <a:pos x="438" y="279"/>
                </a:cxn>
                <a:cxn ang="0">
                  <a:pos x="475" y="283"/>
                </a:cxn>
                <a:cxn ang="0">
                  <a:pos x="509" y="285"/>
                </a:cxn>
                <a:cxn ang="0">
                  <a:pos x="535" y="285"/>
                </a:cxn>
                <a:cxn ang="0">
                  <a:pos x="550" y="280"/>
                </a:cxn>
                <a:cxn ang="0">
                  <a:pos x="549" y="270"/>
                </a:cxn>
                <a:cxn ang="0">
                  <a:pos x="521" y="245"/>
                </a:cxn>
                <a:cxn ang="0">
                  <a:pos x="478" y="219"/>
                </a:cxn>
                <a:cxn ang="0">
                  <a:pos x="435" y="197"/>
                </a:cxn>
                <a:cxn ang="0">
                  <a:pos x="398" y="171"/>
                </a:cxn>
                <a:cxn ang="0">
                  <a:pos x="369" y="138"/>
                </a:cxn>
                <a:cxn ang="0">
                  <a:pos x="339" y="114"/>
                </a:cxn>
                <a:cxn ang="0">
                  <a:pos x="307" y="98"/>
                </a:cxn>
                <a:cxn ang="0">
                  <a:pos x="269" y="86"/>
                </a:cxn>
                <a:cxn ang="0">
                  <a:pos x="239" y="75"/>
                </a:cxn>
                <a:cxn ang="0">
                  <a:pos x="213" y="62"/>
                </a:cxn>
                <a:cxn ang="0">
                  <a:pos x="185" y="46"/>
                </a:cxn>
                <a:cxn ang="0">
                  <a:pos x="156" y="29"/>
                </a:cxn>
                <a:cxn ang="0">
                  <a:pos x="129" y="14"/>
                </a:cxn>
                <a:cxn ang="0">
                  <a:pos x="106" y="3"/>
                </a:cxn>
                <a:cxn ang="0">
                  <a:pos x="89" y="0"/>
                </a:cxn>
                <a:cxn ang="0">
                  <a:pos x="80" y="5"/>
                </a:cxn>
              </a:cxnLst>
              <a:rect l="0" t="0" r="r" b="b"/>
              <a:pathLst>
                <a:path w="551" h="734">
                  <a:moveTo>
                    <a:pt x="80" y="13"/>
                  </a:moveTo>
                  <a:lnTo>
                    <a:pt x="80" y="16"/>
                  </a:lnTo>
                  <a:lnTo>
                    <a:pt x="81" y="26"/>
                  </a:lnTo>
                  <a:lnTo>
                    <a:pt x="80" y="39"/>
                  </a:lnTo>
                  <a:lnTo>
                    <a:pt x="79" y="56"/>
                  </a:lnTo>
                  <a:lnTo>
                    <a:pt x="75" y="75"/>
                  </a:lnTo>
                  <a:lnTo>
                    <a:pt x="68" y="95"/>
                  </a:lnTo>
                  <a:lnTo>
                    <a:pt x="59" y="114"/>
                  </a:lnTo>
                  <a:lnTo>
                    <a:pt x="45" y="133"/>
                  </a:lnTo>
                  <a:lnTo>
                    <a:pt x="30" y="151"/>
                  </a:lnTo>
                  <a:lnTo>
                    <a:pt x="19" y="171"/>
                  </a:lnTo>
                  <a:lnTo>
                    <a:pt x="10" y="194"/>
                  </a:lnTo>
                  <a:lnTo>
                    <a:pt x="5" y="219"/>
                  </a:lnTo>
                  <a:lnTo>
                    <a:pt x="1" y="244"/>
                  </a:lnTo>
                  <a:lnTo>
                    <a:pt x="0" y="271"/>
                  </a:lnTo>
                  <a:lnTo>
                    <a:pt x="0" y="298"/>
                  </a:lnTo>
                  <a:lnTo>
                    <a:pt x="1" y="325"/>
                  </a:lnTo>
                  <a:lnTo>
                    <a:pt x="4" y="349"/>
                  </a:lnTo>
                  <a:lnTo>
                    <a:pt x="9" y="373"/>
                  </a:lnTo>
                  <a:lnTo>
                    <a:pt x="18" y="394"/>
                  </a:lnTo>
                  <a:lnTo>
                    <a:pt x="28" y="412"/>
                  </a:lnTo>
                  <a:lnTo>
                    <a:pt x="39" y="430"/>
                  </a:lnTo>
                  <a:lnTo>
                    <a:pt x="53" y="446"/>
                  </a:lnTo>
                  <a:lnTo>
                    <a:pt x="68" y="464"/>
                  </a:lnTo>
                  <a:lnTo>
                    <a:pt x="85" y="480"/>
                  </a:lnTo>
                  <a:lnTo>
                    <a:pt x="103" y="506"/>
                  </a:lnTo>
                  <a:lnTo>
                    <a:pt x="124" y="546"/>
                  </a:lnTo>
                  <a:lnTo>
                    <a:pt x="147" y="593"/>
                  </a:lnTo>
                  <a:lnTo>
                    <a:pt x="170" y="643"/>
                  </a:lnTo>
                  <a:lnTo>
                    <a:pt x="191" y="687"/>
                  </a:lnTo>
                  <a:lnTo>
                    <a:pt x="209" y="719"/>
                  </a:lnTo>
                  <a:lnTo>
                    <a:pt x="223" y="734"/>
                  </a:lnTo>
                  <a:lnTo>
                    <a:pt x="231" y="724"/>
                  </a:lnTo>
                  <a:lnTo>
                    <a:pt x="237" y="657"/>
                  </a:lnTo>
                  <a:lnTo>
                    <a:pt x="238" y="579"/>
                  </a:lnTo>
                  <a:lnTo>
                    <a:pt x="241" y="521"/>
                  </a:lnTo>
                  <a:lnTo>
                    <a:pt x="254" y="514"/>
                  </a:lnTo>
                  <a:lnTo>
                    <a:pt x="262" y="525"/>
                  </a:lnTo>
                  <a:lnTo>
                    <a:pt x="270" y="528"/>
                  </a:lnTo>
                  <a:lnTo>
                    <a:pt x="276" y="526"/>
                  </a:lnTo>
                  <a:lnTo>
                    <a:pt x="281" y="519"/>
                  </a:lnTo>
                  <a:lnTo>
                    <a:pt x="284" y="508"/>
                  </a:lnTo>
                  <a:lnTo>
                    <a:pt x="287" y="495"/>
                  </a:lnTo>
                  <a:lnTo>
                    <a:pt x="290" y="481"/>
                  </a:lnTo>
                  <a:lnTo>
                    <a:pt x="294" y="467"/>
                  </a:lnTo>
                  <a:lnTo>
                    <a:pt x="297" y="450"/>
                  </a:lnTo>
                  <a:lnTo>
                    <a:pt x="299" y="425"/>
                  </a:lnTo>
                  <a:lnTo>
                    <a:pt x="301" y="396"/>
                  </a:lnTo>
                  <a:lnTo>
                    <a:pt x="305" y="364"/>
                  </a:lnTo>
                  <a:lnTo>
                    <a:pt x="312" y="335"/>
                  </a:lnTo>
                  <a:lnTo>
                    <a:pt x="322" y="309"/>
                  </a:lnTo>
                  <a:lnTo>
                    <a:pt x="336" y="290"/>
                  </a:lnTo>
                  <a:lnTo>
                    <a:pt x="356" y="279"/>
                  </a:lnTo>
                  <a:lnTo>
                    <a:pt x="369" y="277"/>
                  </a:lnTo>
                  <a:lnTo>
                    <a:pt x="384" y="277"/>
                  </a:lnTo>
                  <a:lnTo>
                    <a:pt x="401" y="277"/>
                  </a:lnTo>
                  <a:lnTo>
                    <a:pt x="419" y="278"/>
                  </a:lnTo>
                  <a:lnTo>
                    <a:pt x="438" y="279"/>
                  </a:lnTo>
                  <a:lnTo>
                    <a:pt x="456" y="281"/>
                  </a:lnTo>
                  <a:lnTo>
                    <a:pt x="475" y="283"/>
                  </a:lnTo>
                  <a:lnTo>
                    <a:pt x="493" y="284"/>
                  </a:lnTo>
                  <a:lnTo>
                    <a:pt x="509" y="285"/>
                  </a:lnTo>
                  <a:lnTo>
                    <a:pt x="523" y="286"/>
                  </a:lnTo>
                  <a:lnTo>
                    <a:pt x="535" y="285"/>
                  </a:lnTo>
                  <a:lnTo>
                    <a:pt x="544" y="284"/>
                  </a:lnTo>
                  <a:lnTo>
                    <a:pt x="550" y="280"/>
                  </a:lnTo>
                  <a:lnTo>
                    <a:pt x="551" y="276"/>
                  </a:lnTo>
                  <a:lnTo>
                    <a:pt x="549" y="270"/>
                  </a:lnTo>
                  <a:lnTo>
                    <a:pt x="541" y="262"/>
                  </a:lnTo>
                  <a:lnTo>
                    <a:pt x="521" y="245"/>
                  </a:lnTo>
                  <a:lnTo>
                    <a:pt x="499" y="231"/>
                  </a:lnTo>
                  <a:lnTo>
                    <a:pt x="478" y="219"/>
                  </a:lnTo>
                  <a:lnTo>
                    <a:pt x="456" y="208"/>
                  </a:lnTo>
                  <a:lnTo>
                    <a:pt x="435" y="197"/>
                  </a:lnTo>
                  <a:lnTo>
                    <a:pt x="415" y="185"/>
                  </a:lnTo>
                  <a:lnTo>
                    <a:pt x="398" y="171"/>
                  </a:lnTo>
                  <a:lnTo>
                    <a:pt x="383" y="155"/>
                  </a:lnTo>
                  <a:lnTo>
                    <a:pt x="369" y="138"/>
                  </a:lnTo>
                  <a:lnTo>
                    <a:pt x="355" y="125"/>
                  </a:lnTo>
                  <a:lnTo>
                    <a:pt x="339" y="114"/>
                  </a:lnTo>
                  <a:lnTo>
                    <a:pt x="323" y="106"/>
                  </a:lnTo>
                  <a:lnTo>
                    <a:pt x="307" y="98"/>
                  </a:lnTo>
                  <a:lnTo>
                    <a:pt x="288" y="92"/>
                  </a:lnTo>
                  <a:lnTo>
                    <a:pt x="269" y="86"/>
                  </a:lnTo>
                  <a:lnTo>
                    <a:pt x="249" y="80"/>
                  </a:lnTo>
                  <a:lnTo>
                    <a:pt x="239" y="75"/>
                  </a:lnTo>
                  <a:lnTo>
                    <a:pt x="227" y="70"/>
                  </a:lnTo>
                  <a:lnTo>
                    <a:pt x="213" y="62"/>
                  </a:lnTo>
                  <a:lnTo>
                    <a:pt x="200" y="55"/>
                  </a:lnTo>
                  <a:lnTo>
                    <a:pt x="185" y="46"/>
                  </a:lnTo>
                  <a:lnTo>
                    <a:pt x="171" y="38"/>
                  </a:lnTo>
                  <a:lnTo>
                    <a:pt x="156" y="29"/>
                  </a:lnTo>
                  <a:lnTo>
                    <a:pt x="143" y="21"/>
                  </a:lnTo>
                  <a:lnTo>
                    <a:pt x="129" y="14"/>
                  </a:lnTo>
                  <a:lnTo>
                    <a:pt x="117" y="7"/>
                  </a:lnTo>
                  <a:lnTo>
                    <a:pt x="106" y="3"/>
                  </a:lnTo>
                  <a:lnTo>
                    <a:pt x="96" y="0"/>
                  </a:lnTo>
                  <a:lnTo>
                    <a:pt x="89" y="0"/>
                  </a:lnTo>
                  <a:lnTo>
                    <a:pt x="84" y="1"/>
                  </a:lnTo>
                  <a:lnTo>
                    <a:pt x="80" y="5"/>
                  </a:lnTo>
                  <a:lnTo>
                    <a:pt x="80" y="13"/>
                  </a:lnTo>
                  <a:close/>
                </a:path>
              </a:pathLst>
            </a:custGeom>
            <a:solidFill>
              <a:srgbClr val="000000"/>
            </a:solidFill>
            <a:ln w="9525">
              <a:noFill/>
              <a:round/>
              <a:headEnd/>
              <a:tailEnd/>
            </a:ln>
          </p:spPr>
          <p:txBody>
            <a:bodyPr/>
            <a:lstStyle/>
            <a:p>
              <a:endParaRPr lang="en-US"/>
            </a:p>
          </p:txBody>
        </p:sp>
        <p:sp>
          <p:nvSpPr>
            <p:cNvPr id="14437" name="Freeform 101"/>
            <p:cNvSpPr>
              <a:spLocks/>
            </p:cNvSpPr>
            <p:nvPr/>
          </p:nvSpPr>
          <p:spPr bwMode="auto">
            <a:xfrm>
              <a:off x="842" y="2501"/>
              <a:ext cx="336" cy="362"/>
            </a:xfrm>
            <a:custGeom>
              <a:avLst/>
              <a:gdLst/>
              <a:ahLst/>
              <a:cxnLst>
                <a:cxn ang="0">
                  <a:pos x="623" y="900"/>
                </a:cxn>
                <a:cxn ang="0">
                  <a:pos x="704" y="915"/>
                </a:cxn>
                <a:cxn ang="0">
                  <a:pos x="780" y="750"/>
                </a:cxn>
                <a:cxn ang="0">
                  <a:pos x="700" y="506"/>
                </a:cxn>
                <a:cxn ang="0">
                  <a:pos x="636" y="234"/>
                </a:cxn>
                <a:cxn ang="0">
                  <a:pos x="671" y="63"/>
                </a:cxn>
                <a:cxn ang="0">
                  <a:pos x="791" y="2"/>
                </a:cxn>
                <a:cxn ang="0">
                  <a:pos x="880" y="5"/>
                </a:cxn>
                <a:cxn ang="0">
                  <a:pos x="952" y="32"/>
                </a:cxn>
                <a:cxn ang="0">
                  <a:pos x="1004" y="81"/>
                </a:cxn>
                <a:cxn ang="0">
                  <a:pos x="973" y="110"/>
                </a:cxn>
                <a:cxn ang="0">
                  <a:pos x="934" y="87"/>
                </a:cxn>
                <a:cxn ang="0">
                  <a:pos x="879" y="67"/>
                </a:cxn>
                <a:cxn ang="0">
                  <a:pos x="814" y="65"/>
                </a:cxn>
                <a:cxn ang="0">
                  <a:pos x="739" y="114"/>
                </a:cxn>
                <a:cxn ang="0">
                  <a:pos x="699" y="250"/>
                </a:cxn>
                <a:cxn ang="0">
                  <a:pos x="780" y="490"/>
                </a:cxn>
                <a:cxn ang="0">
                  <a:pos x="861" y="672"/>
                </a:cxn>
                <a:cxn ang="0">
                  <a:pos x="865" y="861"/>
                </a:cxn>
                <a:cxn ang="0">
                  <a:pos x="772" y="993"/>
                </a:cxn>
                <a:cxn ang="0">
                  <a:pos x="700" y="1022"/>
                </a:cxn>
                <a:cxn ang="0">
                  <a:pos x="641" y="1016"/>
                </a:cxn>
                <a:cxn ang="0">
                  <a:pos x="588" y="995"/>
                </a:cxn>
                <a:cxn ang="0">
                  <a:pos x="531" y="962"/>
                </a:cxn>
                <a:cxn ang="0">
                  <a:pos x="462" y="926"/>
                </a:cxn>
                <a:cxn ang="0">
                  <a:pos x="364" y="868"/>
                </a:cxn>
                <a:cxn ang="0">
                  <a:pos x="302" y="841"/>
                </a:cxn>
                <a:cxn ang="0">
                  <a:pos x="341" y="899"/>
                </a:cxn>
                <a:cxn ang="0">
                  <a:pos x="433" y="937"/>
                </a:cxn>
                <a:cxn ang="0">
                  <a:pos x="514" y="971"/>
                </a:cxn>
                <a:cxn ang="0">
                  <a:pos x="594" y="1022"/>
                </a:cxn>
                <a:cxn ang="0">
                  <a:pos x="623" y="1065"/>
                </a:cxn>
                <a:cxn ang="0">
                  <a:pos x="576" y="1083"/>
                </a:cxn>
                <a:cxn ang="0">
                  <a:pos x="494" y="1086"/>
                </a:cxn>
                <a:cxn ang="0">
                  <a:pos x="408" y="1079"/>
                </a:cxn>
                <a:cxn ang="0">
                  <a:pos x="334" y="1064"/>
                </a:cxn>
                <a:cxn ang="0">
                  <a:pos x="254" y="1048"/>
                </a:cxn>
                <a:cxn ang="0">
                  <a:pos x="205" y="1030"/>
                </a:cxn>
                <a:cxn ang="0">
                  <a:pos x="200" y="1014"/>
                </a:cxn>
                <a:cxn ang="0">
                  <a:pos x="115" y="999"/>
                </a:cxn>
                <a:cxn ang="0">
                  <a:pos x="128" y="929"/>
                </a:cxn>
                <a:cxn ang="0">
                  <a:pos x="57" y="836"/>
                </a:cxn>
                <a:cxn ang="0">
                  <a:pos x="0" y="589"/>
                </a:cxn>
                <a:cxn ang="0">
                  <a:pos x="33" y="471"/>
                </a:cxn>
                <a:cxn ang="0">
                  <a:pos x="155" y="422"/>
                </a:cxn>
                <a:cxn ang="0">
                  <a:pos x="275" y="460"/>
                </a:cxn>
                <a:cxn ang="0">
                  <a:pos x="374" y="518"/>
                </a:cxn>
                <a:cxn ang="0">
                  <a:pos x="423" y="555"/>
                </a:cxn>
                <a:cxn ang="0">
                  <a:pos x="453" y="567"/>
                </a:cxn>
                <a:cxn ang="0">
                  <a:pos x="442" y="535"/>
                </a:cxn>
                <a:cxn ang="0">
                  <a:pos x="357" y="476"/>
                </a:cxn>
                <a:cxn ang="0">
                  <a:pos x="247" y="415"/>
                </a:cxn>
                <a:cxn ang="0">
                  <a:pos x="160" y="382"/>
                </a:cxn>
                <a:cxn ang="0">
                  <a:pos x="51" y="373"/>
                </a:cxn>
                <a:cxn ang="0">
                  <a:pos x="14" y="292"/>
                </a:cxn>
                <a:cxn ang="0">
                  <a:pos x="54" y="202"/>
                </a:cxn>
                <a:cxn ang="0">
                  <a:pos x="124" y="187"/>
                </a:cxn>
                <a:cxn ang="0">
                  <a:pos x="202" y="203"/>
                </a:cxn>
                <a:cxn ang="0">
                  <a:pos x="286" y="256"/>
                </a:cxn>
                <a:cxn ang="0">
                  <a:pos x="369" y="350"/>
                </a:cxn>
                <a:cxn ang="0">
                  <a:pos x="470" y="476"/>
                </a:cxn>
                <a:cxn ang="0">
                  <a:pos x="564" y="683"/>
                </a:cxn>
              </a:cxnLst>
              <a:rect l="0" t="0" r="r" b="b"/>
              <a:pathLst>
                <a:path w="1007" h="1086">
                  <a:moveTo>
                    <a:pt x="610" y="868"/>
                  </a:moveTo>
                  <a:lnTo>
                    <a:pt x="610" y="872"/>
                  </a:lnTo>
                  <a:lnTo>
                    <a:pt x="612" y="878"/>
                  </a:lnTo>
                  <a:lnTo>
                    <a:pt x="616" y="889"/>
                  </a:lnTo>
                  <a:lnTo>
                    <a:pt x="623" y="900"/>
                  </a:lnTo>
                  <a:lnTo>
                    <a:pt x="631" y="912"/>
                  </a:lnTo>
                  <a:lnTo>
                    <a:pt x="644" y="920"/>
                  </a:lnTo>
                  <a:lnTo>
                    <a:pt x="660" y="925"/>
                  </a:lnTo>
                  <a:lnTo>
                    <a:pt x="681" y="925"/>
                  </a:lnTo>
                  <a:lnTo>
                    <a:pt x="704" y="915"/>
                  </a:lnTo>
                  <a:lnTo>
                    <a:pt x="727" y="895"/>
                  </a:lnTo>
                  <a:lnTo>
                    <a:pt x="748" y="866"/>
                  </a:lnTo>
                  <a:lnTo>
                    <a:pt x="764" y="832"/>
                  </a:lnTo>
                  <a:lnTo>
                    <a:pt x="776" y="793"/>
                  </a:lnTo>
                  <a:lnTo>
                    <a:pt x="780" y="750"/>
                  </a:lnTo>
                  <a:lnTo>
                    <a:pt x="777" y="707"/>
                  </a:lnTo>
                  <a:lnTo>
                    <a:pt x="763" y="663"/>
                  </a:lnTo>
                  <a:lnTo>
                    <a:pt x="742" y="617"/>
                  </a:lnTo>
                  <a:lnTo>
                    <a:pt x="722" y="563"/>
                  </a:lnTo>
                  <a:lnTo>
                    <a:pt x="700" y="506"/>
                  </a:lnTo>
                  <a:lnTo>
                    <a:pt x="680" y="447"/>
                  </a:lnTo>
                  <a:lnTo>
                    <a:pt x="662" y="387"/>
                  </a:lnTo>
                  <a:lnTo>
                    <a:pt x="648" y="330"/>
                  </a:lnTo>
                  <a:lnTo>
                    <a:pt x="639" y="278"/>
                  </a:lnTo>
                  <a:lnTo>
                    <a:pt x="636" y="234"/>
                  </a:lnTo>
                  <a:lnTo>
                    <a:pt x="637" y="194"/>
                  </a:lnTo>
                  <a:lnTo>
                    <a:pt x="640" y="156"/>
                  </a:lnTo>
                  <a:lnTo>
                    <a:pt x="645" y="122"/>
                  </a:lnTo>
                  <a:lnTo>
                    <a:pt x="656" y="91"/>
                  </a:lnTo>
                  <a:lnTo>
                    <a:pt x="671" y="63"/>
                  </a:lnTo>
                  <a:lnTo>
                    <a:pt x="692" y="39"/>
                  </a:lnTo>
                  <a:lnTo>
                    <a:pt x="718" y="21"/>
                  </a:lnTo>
                  <a:lnTo>
                    <a:pt x="753" y="9"/>
                  </a:lnTo>
                  <a:lnTo>
                    <a:pt x="772" y="4"/>
                  </a:lnTo>
                  <a:lnTo>
                    <a:pt x="791" y="2"/>
                  </a:lnTo>
                  <a:lnTo>
                    <a:pt x="810" y="0"/>
                  </a:lnTo>
                  <a:lnTo>
                    <a:pt x="828" y="0"/>
                  </a:lnTo>
                  <a:lnTo>
                    <a:pt x="846" y="1"/>
                  </a:lnTo>
                  <a:lnTo>
                    <a:pt x="863" y="3"/>
                  </a:lnTo>
                  <a:lnTo>
                    <a:pt x="880" y="5"/>
                  </a:lnTo>
                  <a:lnTo>
                    <a:pt x="896" y="10"/>
                  </a:lnTo>
                  <a:lnTo>
                    <a:pt x="911" y="14"/>
                  </a:lnTo>
                  <a:lnTo>
                    <a:pt x="926" y="19"/>
                  </a:lnTo>
                  <a:lnTo>
                    <a:pt x="940" y="26"/>
                  </a:lnTo>
                  <a:lnTo>
                    <a:pt x="952" y="32"/>
                  </a:lnTo>
                  <a:lnTo>
                    <a:pt x="964" y="40"/>
                  </a:lnTo>
                  <a:lnTo>
                    <a:pt x="975" y="48"/>
                  </a:lnTo>
                  <a:lnTo>
                    <a:pt x="985" y="56"/>
                  </a:lnTo>
                  <a:lnTo>
                    <a:pt x="993" y="65"/>
                  </a:lnTo>
                  <a:lnTo>
                    <a:pt x="1004" y="81"/>
                  </a:lnTo>
                  <a:lnTo>
                    <a:pt x="1007" y="93"/>
                  </a:lnTo>
                  <a:lnTo>
                    <a:pt x="1004" y="101"/>
                  </a:lnTo>
                  <a:lnTo>
                    <a:pt x="995" y="108"/>
                  </a:lnTo>
                  <a:lnTo>
                    <a:pt x="985" y="110"/>
                  </a:lnTo>
                  <a:lnTo>
                    <a:pt x="973" y="110"/>
                  </a:lnTo>
                  <a:lnTo>
                    <a:pt x="962" y="107"/>
                  </a:lnTo>
                  <a:lnTo>
                    <a:pt x="952" y="100"/>
                  </a:lnTo>
                  <a:lnTo>
                    <a:pt x="948" y="96"/>
                  </a:lnTo>
                  <a:lnTo>
                    <a:pt x="941" y="92"/>
                  </a:lnTo>
                  <a:lnTo>
                    <a:pt x="934" y="87"/>
                  </a:lnTo>
                  <a:lnTo>
                    <a:pt x="924" y="83"/>
                  </a:lnTo>
                  <a:lnTo>
                    <a:pt x="915" y="79"/>
                  </a:lnTo>
                  <a:lnTo>
                    <a:pt x="903" y="75"/>
                  </a:lnTo>
                  <a:lnTo>
                    <a:pt x="891" y="70"/>
                  </a:lnTo>
                  <a:lnTo>
                    <a:pt x="879" y="67"/>
                  </a:lnTo>
                  <a:lnTo>
                    <a:pt x="866" y="65"/>
                  </a:lnTo>
                  <a:lnTo>
                    <a:pt x="853" y="63"/>
                  </a:lnTo>
                  <a:lnTo>
                    <a:pt x="840" y="63"/>
                  </a:lnTo>
                  <a:lnTo>
                    <a:pt x="826" y="63"/>
                  </a:lnTo>
                  <a:lnTo>
                    <a:pt x="814" y="65"/>
                  </a:lnTo>
                  <a:lnTo>
                    <a:pt x="801" y="68"/>
                  </a:lnTo>
                  <a:lnTo>
                    <a:pt x="790" y="73"/>
                  </a:lnTo>
                  <a:lnTo>
                    <a:pt x="779" y="80"/>
                  </a:lnTo>
                  <a:lnTo>
                    <a:pt x="758" y="96"/>
                  </a:lnTo>
                  <a:lnTo>
                    <a:pt x="739" y="114"/>
                  </a:lnTo>
                  <a:lnTo>
                    <a:pt x="723" y="135"/>
                  </a:lnTo>
                  <a:lnTo>
                    <a:pt x="710" y="158"/>
                  </a:lnTo>
                  <a:lnTo>
                    <a:pt x="701" y="185"/>
                  </a:lnTo>
                  <a:lnTo>
                    <a:pt x="697" y="216"/>
                  </a:lnTo>
                  <a:lnTo>
                    <a:pt x="699" y="250"/>
                  </a:lnTo>
                  <a:lnTo>
                    <a:pt x="707" y="290"/>
                  </a:lnTo>
                  <a:lnTo>
                    <a:pt x="721" y="336"/>
                  </a:lnTo>
                  <a:lnTo>
                    <a:pt x="738" y="385"/>
                  </a:lnTo>
                  <a:lnTo>
                    <a:pt x="758" y="437"/>
                  </a:lnTo>
                  <a:lnTo>
                    <a:pt x="780" y="490"/>
                  </a:lnTo>
                  <a:lnTo>
                    <a:pt x="800" y="538"/>
                  </a:lnTo>
                  <a:lnTo>
                    <a:pt x="820" y="584"/>
                  </a:lnTo>
                  <a:lnTo>
                    <a:pt x="837" y="620"/>
                  </a:lnTo>
                  <a:lnTo>
                    <a:pt x="850" y="647"/>
                  </a:lnTo>
                  <a:lnTo>
                    <a:pt x="861" y="672"/>
                  </a:lnTo>
                  <a:lnTo>
                    <a:pt x="869" y="703"/>
                  </a:lnTo>
                  <a:lnTo>
                    <a:pt x="876" y="739"/>
                  </a:lnTo>
                  <a:lnTo>
                    <a:pt x="878" y="778"/>
                  </a:lnTo>
                  <a:lnTo>
                    <a:pt x="875" y="819"/>
                  </a:lnTo>
                  <a:lnTo>
                    <a:pt x="865" y="861"/>
                  </a:lnTo>
                  <a:lnTo>
                    <a:pt x="847" y="904"/>
                  </a:lnTo>
                  <a:lnTo>
                    <a:pt x="820" y="945"/>
                  </a:lnTo>
                  <a:lnTo>
                    <a:pt x="804" y="963"/>
                  </a:lnTo>
                  <a:lnTo>
                    <a:pt x="787" y="980"/>
                  </a:lnTo>
                  <a:lnTo>
                    <a:pt x="772" y="993"/>
                  </a:lnTo>
                  <a:lnTo>
                    <a:pt x="756" y="1002"/>
                  </a:lnTo>
                  <a:lnTo>
                    <a:pt x="742" y="1010"/>
                  </a:lnTo>
                  <a:lnTo>
                    <a:pt x="727" y="1016"/>
                  </a:lnTo>
                  <a:lnTo>
                    <a:pt x="713" y="1019"/>
                  </a:lnTo>
                  <a:lnTo>
                    <a:pt x="700" y="1022"/>
                  </a:lnTo>
                  <a:lnTo>
                    <a:pt x="687" y="1023"/>
                  </a:lnTo>
                  <a:lnTo>
                    <a:pt x="674" y="1022"/>
                  </a:lnTo>
                  <a:lnTo>
                    <a:pt x="662" y="1021"/>
                  </a:lnTo>
                  <a:lnTo>
                    <a:pt x="652" y="1018"/>
                  </a:lnTo>
                  <a:lnTo>
                    <a:pt x="641" y="1016"/>
                  </a:lnTo>
                  <a:lnTo>
                    <a:pt x="631" y="1013"/>
                  </a:lnTo>
                  <a:lnTo>
                    <a:pt x="623" y="1010"/>
                  </a:lnTo>
                  <a:lnTo>
                    <a:pt x="614" y="1007"/>
                  </a:lnTo>
                  <a:lnTo>
                    <a:pt x="600" y="1001"/>
                  </a:lnTo>
                  <a:lnTo>
                    <a:pt x="588" y="995"/>
                  </a:lnTo>
                  <a:lnTo>
                    <a:pt x="576" y="988"/>
                  </a:lnTo>
                  <a:lnTo>
                    <a:pt x="566" y="982"/>
                  </a:lnTo>
                  <a:lnTo>
                    <a:pt x="555" y="975"/>
                  </a:lnTo>
                  <a:lnTo>
                    <a:pt x="544" y="969"/>
                  </a:lnTo>
                  <a:lnTo>
                    <a:pt x="531" y="962"/>
                  </a:lnTo>
                  <a:lnTo>
                    <a:pt x="517" y="956"/>
                  </a:lnTo>
                  <a:lnTo>
                    <a:pt x="507" y="952"/>
                  </a:lnTo>
                  <a:lnTo>
                    <a:pt x="494" y="945"/>
                  </a:lnTo>
                  <a:lnTo>
                    <a:pt x="479" y="936"/>
                  </a:lnTo>
                  <a:lnTo>
                    <a:pt x="462" y="926"/>
                  </a:lnTo>
                  <a:lnTo>
                    <a:pt x="443" y="915"/>
                  </a:lnTo>
                  <a:lnTo>
                    <a:pt x="423" y="903"/>
                  </a:lnTo>
                  <a:lnTo>
                    <a:pt x="403" y="891"/>
                  </a:lnTo>
                  <a:lnTo>
                    <a:pt x="382" y="879"/>
                  </a:lnTo>
                  <a:lnTo>
                    <a:pt x="364" y="868"/>
                  </a:lnTo>
                  <a:lnTo>
                    <a:pt x="346" y="859"/>
                  </a:lnTo>
                  <a:lnTo>
                    <a:pt x="331" y="851"/>
                  </a:lnTo>
                  <a:lnTo>
                    <a:pt x="318" y="845"/>
                  </a:lnTo>
                  <a:lnTo>
                    <a:pt x="307" y="841"/>
                  </a:lnTo>
                  <a:lnTo>
                    <a:pt x="302" y="841"/>
                  </a:lnTo>
                  <a:lnTo>
                    <a:pt x="299" y="845"/>
                  </a:lnTo>
                  <a:lnTo>
                    <a:pt x="303" y="852"/>
                  </a:lnTo>
                  <a:lnTo>
                    <a:pt x="314" y="871"/>
                  </a:lnTo>
                  <a:lnTo>
                    <a:pt x="327" y="886"/>
                  </a:lnTo>
                  <a:lnTo>
                    <a:pt x="341" y="899"/>
                  </a:lnTo>
                  <a:lnTo>
                    <a:pt x="358" y="909"/>
                  </a:lnTo>
                  <a:lnTo>
                    <a:pt x="374" y="918"/>
                  </a:lnTo>
                  <a:lnTo>
                    <a:pt x="392" y="926"/>
                  </a:lnTo>
                  <a:lnTo>
                    <a:pt x="411" y="932"/>
                  </a:lnTo>
                  <a:lnTo>
                    <a:pt x="433" y="937"/>
                  </a:lnTo>
                  <a:lnTo>
                    <a:pt x="447" y="942"/>
                  </a:lnTo>
                  <a:lnTo>
                    <a:pt x="462" y="947"/>
                  </a:lnTo>
                  <a:lnTo>
                    <a:pt x="479" y="954"/>
                  </a:lnTo>
                  <a:lnTo>
                    <a:pt x="497" y="961"/>
                  </a:lnTo>
                  <a:lnTo>
                    <a:pt x="514" y="971"/>
                  </a:lnTo>
                  <a:lnTo>
                    <a:pt x="531" y="980"/>
                  </a:lnTo>
                  <a:lnTo>
                    <a:pt x="548" y="990"/>
                  </a:lnTo>
                  <a:lnTo>
                    <a:pt x="564" y="1000"/>
                  </a:lnTo>
                  <a:lnTo>
                    <a:pt x="580" y="1011"/>
                  </a:lnTo>
                  <a:lnTo>
                    <a:pt x="594" y="1022"/>
                  </a:lnTo>
                  <a:lnTo>
                    <a:pt x="604" y="1031"/>
                  </a:lnTo>
                  <a:lnTo>
                    <a:pt x="614" y="1041"/>
                  </a:lnTo>
                  <a:lnTo>
                    <a:pt x="620" y="1050"/>
                  </a:lnTo>
                  <a:lnTo>
                    <a:pt x="623" y="1058"/>
                  </a:lnTo>
                  <a:lnTo>
                    <a:pt x="623" y="1065"/>
                  </a:lnTo>
                  <a:lnTo>
                    <a:pt x="618" y="1070"/>
                  </a:lnTo>
                  <a:lnTo>
                    <a:pt x="611" y="1074"/>
                  </a:lnTo>
                  <a:lnTo>
                    <a:pt x="601" y="1078"/>
                  </a:lnTo>
                  <a:lnTo>
                    <a:pt x="589" y="1081"/>
                  </a:lnTo>
                  <a:lnTo>
                    <a:pt x="576" y="1083"/>
                  </a:lnTo>
                  <a:lnTo>
                    <a:pt x="562" y="1084"/>
                  </a:lnTo>
                  <a:lnTo>
                    <a:pt x="546" y="1085"/>
                  </a:lnTo>
                  <a:lnTo>
                    <a:pt x="530" y="1086"/>
                  </a:lnTo>
                  <a:lnTo>
                    <a:pt x="513" y="1086"/>
                  </a:lnTo>
                  <a:lnTo>
                    <a:pt x="494" y="1086"/>
                  </a:lnTo>
                  <a:lnTo>
                    <a:pt x="477" y="1085"/>
                  </a:lnTo>
                  <a:lnTo>
                    <a:pt x="459" y="1084"/>
                  </a:lnTo>
                  <a:lnTo>
                    <a:pt x="442" y="1083"/>
                  </a:lnTo>
                  <a:lnTo>
                    <a:pt x="424" y="1081"/>
                  </a:lnTo>
                  <a:lnTo>
                    <a:pt x="408" y="1079"/>
                  </a:lnTo>
                  <a:lnTo>
                    <a:pt x="393" y="1077"/>
                  </a:lnTo>
                  <a:lnTo>
                    <a:pt x="379" y="1073"/>
                  </a:lnTo>
                  <a:lnTo>
                    <a:pt x="365" y="1070"/>
                  </a:lnTo>
                  <a:lnTo>
                    <a:pt x="350" y="1067"/>
                  </a:lnTo>
                  <a:lnTo>
                    <a:pt x="334" y="1064"/>
                  </a:lnTo>
                  <a:lnTo>
                    <a:pt x="318" y="1060"/>
                  </a:lnTo>
                  <a:lnTo>
                    <a:pt x="302" y="1057"/>
                  </a:lnTo>
                  <a:lnTo>
                    <a:pt x="285" y="1054"/>
                  </a:lnTo>
                  <a:lnTo>
                    <a:pt x="269" y="1051"/>
                  </a:lnTo>
                  <a:lnTo>
                    <a:pt x="254" y="1048"/>
                  </a:lnTo>
                  <a:lnTo>
                    <a:pt x="241" y="1043"/>
                  </a:lnTo>
                  <a:lnTo>
                    <a:pt x="228" y="1040"/>
                  </a:lnTo>
                  <a:lnTo>
                    <a:pt x="219" y="1037"/>
                  </a:lnTo>
                  <a:lnTo>
                    <a:pt x="210" y="1033"/>
                  </a:lnTo>
                  <a:lnTo>
                    <a:pt x="205" y="1030"/>
                  </a:lnTo>
                  <a:lnTo>
                    <a:pt x="201" y="1027"/>
                  </a:lnTo>
                  <a:lnTo>
                    <a:pt x="201" y="1025"/>
                  </a:lnTo>
                  <a:lnTo>
                    <a:pt x="206" y="1022"/>
                  </a:lnTo>
                  <a:lnTo>
                    <a:pt x="209" y="1017"/>
                  </a:lnTo>
                  <a:lnTo>
                    <a:pt x="200" y="1014"/>
                  </a:lnTo>
                  <a:lnTo>
                    <a:pt x="183" y="1012"/>
                  </a:lnTo>
                  <a:lnTo>
                    <a:pt x="163" y="1010"/>
                  </a:lnTo>
                  <a:lnTo>
                    <a:pt x="141" y="1008"/>
                  </a:lnTo>
                  <a:lnTo>
                    <a:pt x="124" y="1004"/>
                  </a:lnTo>
                  <a:lnTo>
                    <a:pt x="115" y="999"/>
                  </a:lnTo>
                  <a:lnTo>
                    <a:pt x="120" y="991"/>
                  </a:lnTo>
                  <a:lnTo>
                    <a:pt x="128" y="980"/>
                  </a:lnTo>
                  <a:lnTo>
                    <a:pt x="132" y="964"/>
                  </a:lnTo>
                  <a:lnTo>
                    <a:pt x="132" y="947"/>
                  </a:lnTo>
                  <a:lnTo>
                    <a:pt x="128" y="929"/>
                  </a:lnTo>
                  <a:lnTo>
                    <a:pt x="120" y="909"/>
                  </a:lnTo>
                  <a:lnTo>
                    <a:pt x="109" y="891"/>
                  </a:lnTo>
                  <a:lnTo>
                    <a:pt x="94" y="874"/>
                  </a:lnTo>
                  <a:lnTo>
                    <a:pt x="76" y="859"/>
                  </a:lnTo>
                  <a:lnTo>
                    <a:pt x="57" y="836"/>
                  </a:lnTo>
                  <a:lnTo>
                    <a:pt x="39" y="800"/>
                  </a:lnTo>
                  <a:lnTo>
                    <a:pt x="21" y="753"/>
                  </a:lnTo>
                  <a:lnTo>
                    <a:pt x="9" y="700"/>
                  </a:lnTo>
                  <a:lnTo>
                    <a:pt x="1" y="644"/>
                  </a:lnTo>
                  <a:lnTo>
                    <a:pt x="0" y="589"/>
                  </a:lnTo>
                  <a:lnTo>
                    <a:pt x="9" y="539"/>
                  </a:lnTo>
                  <a:lnTo>
                    <a:pt x="27" y="500"/>
                  </a:lnTo>
                  <a:lnTo>
                    <a:pt x="27" y="495"/>
                  </a:lnTo>
                  <a:lnTo>
                    <a:pt x="29" y="485"/>
                  </a:lnTo>
                  <a:lnTo>
                    <a:pt x="33" y="471"/>
                  </a:lnTo>
                  <a:lnTo>
                    <a:pt x="43" y="455"/>
                  </a:lnTo>
                  <a:lnTo>
                    <a:pt x="58" y="440"/>
                  </a:lnTo>
                  <a:lnTo>
                    <a:pt x="81" y="428"/>
                  </a:lnTo>
                  <a:lnTo>
                    <a:pt x="113" y="421"/>
                  </a:lnTo>
                  <a:lnTo>
                    <a:pt x="155" y="422"/>
                  </a:lnTo>
                  <a:lnTo>
                    <a:pt x="179" y="426"/>
                  </a:lnTo>
                  <a:lnTo>
                    <a:pt x="204" y="433"/>
                  </a:lnTo>
                  <a:lnTo>
                    <a:pt x="227" y="440"/>
                  </a:lnTo>
                  <a:lnTo>
                    <a:pt x="251" y="450"/>
                  </a:lnTo>
                  <a:lnTo>
                    <a:pt x="275" y="460"/>
                  </a:lnTo>
                  <a:lnTo>
                    <a:pt x="296" y="471"/>
                  </a:lnTo>
                  <a:lnTo>
                    <a:pt x="318" y="483"/>
                  </a:lnTo>
                  <a:lnTo>
                    <a:pt x="338" y="495"/>
                  </a:lnTo>
                  <a:lnTo>
                    <a:pt x="357" y="506"/>
                  </a:lnTo>
                  <a:lnTo>
                    <a:pt x="374" y="518"/>
                  </a:lnTo>
                  <a:lnTo>
                    <a:pt x="389" y="528"/>
                  </a:lnTo>
                  <a:lnTo>
                    <a:pt x="401" y="537"/>
                  </a:lnTo>
                  <a:lnTo>
                    <a:pt x="411" y="545"/>
                  </a:lnTo>
                  <a:lnTo>
                    <a:pt x="419" y="550"/>
                  </a:lnTo>
                  <a:lnTo>
                    <a:pt x="423" y="555"/>
                  </a:lnTo>
                  <a:lnTo>
                    <a:pt x="425" y="556"/>
                  </a:lnTo>
                  <a:lnTo>
                    <a:pt x="429" y="557"/>
                  </a:lnTo>
                  <a:lnTo>
                    <a:pt x="435" y="560"/>
                  </a:lnTo>
                  <a:lnTo>
                    <a:pt x="445" y="564"/>
                  </a:lnTo>
                  <a:lnTo>
                    <a:pt x="453" y="567"/>
                  </a:lnTo>
                  <a:lnTo>
                    <a:pt x="461" y="569"/>
                  </a:lnTo>
                  <a:lnTo>
                    <a:pt x="464" y="566"/>
                  </a:lnTo>
                  <a:lnTo>
                    <a:pt x="462" y="559"/>
                  </a:lnTo>
                  <a:lnTo>
                    <a:pt x="451" y="545"/>
                  </a:lnTo>
                  <a:lnTo>
                    <a:pt x="442" y="535"/>
                  </a:lnTo>
                  <a:lnTo>
                    <a:pt x="429" y="525"/>
                  </a:lnTo>
                  <a:lnTo>
                    <a:pt x="414" y="514"/>
                  </a:lnTo>
                  <a:lnTo>
                    <a:pt x="396" y="502"/>
                  </a:lnTo>
                  <a:lnTo>
                    <a:pt x="377" y="489"/>
                  </a:lnTo>
                  <a:lnTo>
                    <a:pt x="357" y="476"/>
                  </a:lnTo>
                  <a:lnTo>
                    <a:pt x="335" y="463"/>
                  </a:lnTo>
                  <a:lnTo>
                    <a:pt x="312" y="450"/>
                  </a:lnTo>
                  <a:lnTo>
                    <a:pt x="290" y="438"/>
                  </a:lnTo>
                  <a:lnTo>
                    <a:pt x="268" y="426"/>
                  </a:lnTo>
                  <a:lnTo>
                    <a:pt x="247" y="415"/>
                  </a:lnTo>
                  <a:lnTo>
                    <a:pt x="225" y="406"/>
                  </a:lnTo>
                  <a:lnTo>
                    <a:pt x="206" y="397"/>
                  </a:lnTo>
                  <a:lnTo>
                    <a:pt x="188" y="391"/>
                  </a:lnTo>
                  <a:lnTo>
                    <a:pt x="173" y="385"/>
                  </a:lnTo>
                  <a:lnTo>
                    <a:pt x="160" y="382"/>
                  </a:lnTo>
                  <a:lnTo>
                    <a:pt x="137" y="380"/>
                  </a:lnTo>
                  <a:lnTo>
                    <a:pt x="113" y="379"/>
                  </a:lnTo>
                  <a:lnTo>
                    <a:pt x="90" y="378"/>
                  </a:lnTo>
                  <a:lnTo>
                    <a:pt x="70" y="377"/>
                  </a:lnTo>
                  <a:lnTo>
                    <a:pt x="51" y="373"/>
                  </a:lnTo>
                  <a:lnTo>
                    <a:pt x="35" y="366"/>
                  </a:lnTo>
                  <a:lnTo>
                    <a:pt x="24" y="354"/>
                  </a:lnTo>
                  <a:lnTo>
                    <a:pt x="17" y="337"/>
                  </a:lnTo>
                  <a:lnTo>
                    <a:pt x="14" y="315"/>
                  </a:lnTo>
                  <a:lnTo>
                    <a:pt x="14" y="292"/>
                  </a:lnTo>
                  <a:lnTo>
                    <a:pt x="15" y="270"/>
                  </a:lnTo>
                  <a:lnTo>
                    <a:pt x="20" y="249"/>
                  </a:lnTo>
                  <a:lnTo>
                    <a:pt x="28" y="230"/>
                  </a:lnTo>
                  <a:lnTo>
                    <a:pt x="40" y="214"/>
                  </a:lnTo>
                  <a:lnTo>
                    <a:pt x="54" y="202"/>
                  </a:lnTo>
                  <a:lnTo>
                    <a:pt x="73" y="193"/>
                  </a:lnTo>
                  <a:lnTo>
                    <a:pt x="84" y="190"/>
                  </a:lnTo>
                  <a:lnTo>
                    <a:pt x="97" y="189"/>
                  </a:lnTo>
                  <a:lnTo>
                    <a:pt x="110" y="188"/>
                  </a:lnTo>
                  <a:lnTo>
                    <a:pt x="124" y="187"/>
                  </a:lnTo>
                  <a:lnTo>
                    <a:pt x="138" y="188"/>
                  </a:lnTo>
                  <a:lnTo>
                    <a:pt x="154" y="190"/>
                  </a:lnTo>
                  <a:lnTo>
                    <a:pt x="169" y="193"/>
                  </a:lnTo>
                  <a:lnTo>
                    <a:pt x="186" y="197"/>
                  </a:lnTo>
                  <a:lnTo>
                    <a:pt x="202" y="203"/>
                  </a:lnTo>
                  <a:lnTo>
                    <a:pt x="219" y="210"/>
                  </a:lnTo>
                  <a:lnTo>
                    <a:pt x="236" y="219"/>
                  </a:lnTo>
                  <a:lnTo>
                    <a:pt x="253" y="230"/>
                  </a:lnTo>
                  <a:lnTo>
                    <a:pt x="269" y="242"/>
                  </a:lnTo>
                  <a:lnTo>
                    <a:pt x="286" y="256"/>
                  </a:lnTo>
                  <a:lnTo>
                    <a:pt x="302" y="272"/>
                  </a:lnTo>
                  <a:lnTo>
                    <a:pt x="318" y="290"/>
                  </a:lnTo>
                  <a:lnTo>
                    <a:pt x="334" y="310"/>
                  </a:lnTo>
                  <a:lnTo>
                    <a:pt x="351" y="329"/>
                  </a:lnTo>
                  <a:lnTo>
                    <a:pt x="369" y="350"/>
                  </a:lnTo>
                  <a:lnTo>
                    <a:pt x="389" y="370"/>
                  </a:lnTo>
                  <a:lnTo>
                    <a:pt x="408" y="394"/>
                  </a:lnTo>
                  <a:lnTo>
                    <a:pt x="429" y="419"/>
                  </a:lnTo>
                  <a:lnTo>
                    <a:pt x="449" y="446"/>
                  </a:lnTo>
                  <a:lnTo>
                    <a:pt x="470" y="476"/>
                  </a:lnTo>
                  <a:lnTo>
                    <a:pt x="490" y="508"/>
                  </a:lnTo>
                  <a:lnTo>
                    <a:pt x="509" y="546"/>
                  </a:lnTo>
                  <a:lnTo>
                    <a:pt x="529" y="587"/>
                  </a:lnTo>
                  <a:lnTo>
                    <a:pt x="547" y="632"/>
                  </a:lnTo>
                  <a:lnTo>
                    <a:pt x="564" y="683"/>
                  </a:lnTo>
                  <a:lnTo>
                    <a:pt x="582" y="739"/>
                  </a:lnTo>
                  <a:lnTo>
                    <a:pt x="597" y="800"/>
                  </a:lnTo>
                  <a:lnTo>
                    <a:pt x="610" y="868"/>
                  </a:lnTo>
                  <a:close/>
                </a:path>
              </a:pathLst>
            </a:custGeom>
            <a:solidFill>
              <a:srgbClr val="000000"/>
            </a:solidFill>
            <a:ln w="9525">
              <a:noFill/>
              <a:round/>
              <a:headEnd/>
              <a:tailEnd/>
            </a:ln>
          </p:spPr>
          <p:txBody>
            <a:bodyPr/>
            <a:lstStyle/>
            <a:p>
              <a:endParaRPr lang="en-US"/>
            </a:p>
          </p:txBody>
        </p:sp>
        <p:sp>
          <p:nvSpPr>
            <p:cNvPr id="14438" name="Freeform 102"/>
            <p:cNvSpPr>
              <a:spLocks/>
            </p:cNvSpPr>
            <p:nvPr/>
          </p:nvSpPr>
          <p:spPr bwMode="auto">
            <a:xfrm>
              <a:off x="799" y="2777"/>
              <a:ext cx="39" cy="47"/>
            </a:xfrm>
            <a:custGeom>
              <a:avLst/>
              <a:gdLst/>
              <a:ahLst/>
              <a:cxnLst>
                <a:cxn ang="0">
                  <a:pos x="0" y="115"/>
                </a:cxn>
                <a:cxn ang="0">
                  <a:pos x="2" y="115"/>
                </a:cxn>
                <a:cxn ang="0">
                  <a:pos x="7" y="117"/>
                </a:cxn>
                <a:cxn ang="0">
                  <a:pos x="15" y="118"/>
                </a:cxn>
                <a:cxn ang="0">
                  <a:pos x="26" y="122"/>
                </a:cxn>
                <a:cxn ang="0">
                  <a:pos x="36" y="125"/>
                </a:cxn>
                <a:cxn ang="0">
                  <a:pos x="49" y="128"/>
                </a:cxn>
                <a:cxn ang="0">
                  <a:pos x="61" y="131"/>
                </a:cxn>
                <a:cxn ang="0">
                  <a:pos x="73" y="136"/>
                </a:cxn>
                <a:cxn ang="0">
                  <a:pos x="84" y="139"/>
                </a:cxn>
                <a:cxn ang="0">
                  <a:pos x="95" y="140"/>
                </a:cxn>
                <a:cxn ang="0">
                  <a:pos x="102" y="140"/>
                </a:cxn>
                <a:cxn ang="0">
                  <a:pos x="109" y="139"/>
                </a:cxn>
                <a:cxn ang="0">
                  <a:pos x="113" y="136"/>
                </a:cxn>
                <a:cxn ang="0">
                  <a:pos x="115" y="130"/>
                </a:cxn>
                <a:cxn ang="0">
                  <a:pos x="114" y="124"/>
                </a:cxn>
                <a:cxn ang="0">
                  <a:pos x="110" y="115"/>
                </a:cxn>
                <a:cxn ang="0">
                  <a:pos x="102" y="104"/>
                </a:cxn>
                <a:cxn ang="0">
                  <a:pos x="93" y="93"/>
                </a:cxn>
                <a:cxn ang="0">
                  <a:pos x="84" y="81"/>
                </a:cxn>
                <a:cxn ang="0">
                  <a:pos x="73" y="66"/>
                </a:cxn>
                <a:cxn ang="0">
                  <a:pos x="62" y="52"/>
                </a:cxn>
                <a:cxn ang="0">
                  <a:pos x="53" y="37"/>
                </a:cxn>
                <a:cxn ang="0">
                  <a:pos x="44" y="22"/>
                </a:cxn>
                <a:cxn ang="0">
                  <a:pos x="37" y="7"/>
                </a:cxn>
                <a:cxn ang="0">
                  <a:pos x="31" y="0"/>
                </a:cxn>
                <a:cxn ang="0">
                  <a:pos x="26" y="7"/>
                </a:cxn>
                <a:cxn ang="0">
                  <a:pos x="19" y="23"/>
                </a:cxn>
                <a:cxn ang="0">
                  <a:pos x="13" y="46"/>
                </a:cxn>
                <a:cxn ang="0">
                  <a:pos x="7" y="70"/>
                </a:cxn>
                <a:cxn ang="0">
                  <a:pos x="4" y="92"/>
                </a:cxn>
                <a:cxn ang="0">
                  <a:pos x="1" y="109"/>
                </a:cxn>
                <a:cxn ang="0">
                  <a:pos x="0" y="115"/>
                </a:cxn>
              </a:cxnLst>
              <a:rect l="0" t="0" r="r" b="b"/>
              <a:pathLst>
                <a:path w="115" h="140">
                  <a:moveTo>
                    <a:pt x="0" y="115"/>
                  </a:moveTo>
                  <a:lnTo>
                    <a:pt x="2" y="115"/>
                  </a:lnTo>
                  <a:lnTo>
                    <a:pt x="7" y="117"/>
                  </a:lnTo>
                  <a:lnTo>
                    <a:pt x="15" y="118"/>
                  </a:lnTo>
                  <a:lnTo>
                    <a:pt x="26" y="122"/>
                  </a:lnTo>
                  <a:lnTo>
                    <a:pt x="36" y="125"/>
                  </a:lnTo>
                  <a:lnTo>
                    <a:pt x="49" y="128"/>
                  </a:lnTo>
                  <a:lnTo>
                    <a:pt x="61" y="131"/>
                  </a:lnTo>
                  <a:lnTo>
                    <a:pt x="73" y="136"/>
                  </a:lnTo>
                  <a:lnTo>
                    <a:pt x="84" y="139"/>
                  </a:lnTo>
                  <a:lnTo>
                    <a:pt x="95" y="140"/>
                  </a:lnTo>
                  <a:lnTo>
                    <a:pt x="102" y="140"/>
                  </a:lnTo>
                  <a:lnTo>
                    <a:pt x="109" y="139"/>
                  </a:lnTo>
                  <a:lnTo>
                    <a:pt x="113" y="136"/>
                  </a:lnTo>
                  <a:lnTo>
                    <a:pt x="115" y="130"/>
                  </a:lnTo>
                  <a:lnTo>
                    <a:pt x="114" y="124"/>
                  </a:lnTo>
                  <a:lnTo>
                    <a:pt x="110" y="115"/>
                  </a:lnTo>
                  <a:lnTo>
                    <a:pt x="102" y="104"/>
                  </a:lnTo>
                  <a:lnTo>
                    <a:pt x="93" y="93"/>
                  </a:lnTo>
                  <a:lnTo>
                    <a:pt x="84" y="81"/>
                  </a:lnTo>
                  <a:lnTo>
                    <a:pt x="73" y="66"/>
                  </a:lnTo>
                  <a:lnTo>
                    <a:pt x="62" y="52"/>
                  </a:lnTo>
                  <a:lnTo>
                    <a:pt x="53" y="37"/>
                  </a:lnTo>
                  <a:lnTo>
                    <a:pt x="44" y="22"/>
                  </a:lnTo>
                  <a:lnTo>
                    <a:pt x="37" y="7"/>
                  </a:lnTo>
                  <a:lnTo>
                    <a:pt x="31" y="0"/>
                  </a:lnTo>
                  <a:lnTo>
                    <a:pt x="26" y="7"/>
                  </a:lnTo>
                  <a:lnTo>
                    <a:pt x="19" y="23"/>
                  </a:lnTo>
                  <a:lnTo>
                    <a:pt x="13" y="46"/>
                  </a:lnTo>
                  <a:lnTo>
                    <a:pt x="7" y="70"/>
                  </a:lnTo>
                  <a:lnTo>
                    <a:pt x="4" y="92"/>
                  </a:lnTo>
                  <a:lnTo>
                    <a:pt x="1" y="109"/>
                  </a:lnTo>
                  <a:lnTo>
                    <a:pt x="0" y="115"/>
                  </a:lnTo>
                  <a:close/>
                </a:path>
              </a:pathLst>
            </a:custGeom>
            <a:solidFill>
              <a:srgbClr val="000000"/>
            </a:solidFill>
            <a:ln w="9525">
              <a:noFill/>
              <a:round/>
              <a:headEnd/>
              <a:tailEnd/>
            </a:ln>
          </p:spPr>
          <p:txBody>
            <a:bodyPr/>
            <a:lstStyle/>
            <a:p>
              <a:endParaRPr lang="en-US"/>
            </a:p>
          </p:txBody>
        </p:sp>
        <p:sp>
          <p:nvSpPr>
            <p:cNvPr id="14439" name="Freeform 103"/>
            <p:cNvSpPr>
              <a:spLocks/>
            </p:cNvSpPr>
            <p:nvPr/>
          </p:nvSpPr>
          <p:spPr bwMode="auto">
            <a:xfrm>
              <a:off x="733" y="2849"/>
              <a:ext cx="41" cy="30"/>
            </a:xfrm>
            <a:custGeom>
              <a:avLst/>
              <a:gdLst/>
              <a:ahLst/>
              <a:cxnLst>
                <a:cxn ang="0">
                  <a:pos x="0" y="86"/>
                </a:cxn>
                <a:cxn ang="0">
                  <a:pos x="3" y="86"/>
                </a:cxn>
                <a:cxn ang="0">
                  <a:pos x="12" y="86"/>
                </a:cxn>
                <a:cxn ang="0">
                  <a:pos x="26" y="83"/>
                </a:cxn>
                <a:cxn ang="0">
                  <a:pos x="43" y="80"/>
                </a:cxn>
                <a:cxn ang="0">
                  <a:pos x="61" y="73"/>
                </a:cxn>
                <a:cxn ang="0">
                  <a:pos x="77" y="62"/>
                </a:cxn>
                <a:cxn ang="0">
                  <a:pos x="91" y="46"/>
                </a:cxn>
                <a:cxn ang="0">
                  <a:pos x="102" y="24"/>
                </a:cxn>
                <a:cxn ang="0">
                  <a:pos x="114" y="0"/>
                </a:cxn>
                <a:cxn ang="0">
                  <a:pos x="120" y="12"/>
                </a:cxn>
                <a:cxn ang="0">
                  <a:pos x="122" y="37"/>
                </a:cxn>
                <a:cxn ang="0">
                  <a:pos x="122" y="50"/>
                </a:cxn>
                <a:cxn ang="0">
                  <a:pos x="120" y="52"/>
                </a:cxn>
                <a:cxn ang="0">
                  <a:pos x="114" y="59"/>
                </a:cxn>
                <a:cxn ang="0">
                  <a:pos x="104" y="66"/>
                </a:cxn>
                <a:cxn ang="0">
                  <a:pos x="90" y="76"/>
                </a:cxn>
                <a:cxn ang="0">
                  <a:pos x="73" y="83"/>
                </a:cxn>
                <a:cxn ang="0">
                  <a:pos x="51" y="89"/>
                </a:cxn>
                <a:cxn ang="0">
                  <a:pos x="28" y="90"/>
                </a:cxn>
                <a:cxn ang="0">
                  <a:pos x="0" y="86"/>
                </a:cxn>
              </a:cxnLst>
              <a:rect l="0" t="0" r="r" b="b"/>
              <a:pathLst>
                <a:path w="122" h="90">
                  <a:moveTo>
                    <a:pt x="0" y="86"/>
                  </a:moveTo>
                  <a:lnTo>
                    <a:pt x="3" y="86"/>
                  </a:lnTo>
                  <a:lnTo>
                    <a:pt x="12" y="86"/>
                  </a:lnTo>
                  <a:lnTo>
                    <a:pt x="26" y="83"/>
                  </a:lnTo>
                  <a:lnTo>
                    <a:pt x="43" y="80"/>
                  </a:lnTo>
                  <a:lnTo>
                    <a:pt x="61" y="73"/>
                  </a:lnTo>
                  <a:lnTo>
                    <a:pt x="77" y="62"/>
                  </a:lnTo>
                  <a:lnTo>
                    <a:pt x="91" y="46"/>
                  </a:lnTo>
                  <a:lnTo>
                    <a:pt x="102" y="24"/>
                  </a:lnTo>
                  <a:lnTo>
                    <a:pt x="114" y="0"/>
                  </a:lnTo>
                  <a:lnTo>
                    <a:pt x="120" y="12"/>
                  </a:lnTo>
                  <a:lnTo>
                    <a:pt x="122" y="37"/>
                  </a:lnTo>
                  <a:lnTo>
                    <a:pt x="122" y="50"/>
                  </a:lnTo>
                  <a:lnTo>
                    <a:pt x="120" y="52"/>
                  </a:lnTo>
                  <a:lnTo>
                    <a:pt x="114" y="59"/>
                  </a:lnTo>
                  <a:lnTo>
                    <a:pt x="104" y="66"/>
                  </a:lnTo>
                  <a:lnTo>
                    <a:pt x="90" y="76"/>
                  </a:lnTo>
                  <a:lnTo>
                    <a:pt x="73" y="83"/>
                  </a:lnTo>
                  <a:lnTo>
                    <a:pt x="51" y="89"/>
                  </a:lnTo>
                  <a:lnTo>
                    <a:pt x="28" y="90"/>
                  </a:lnTo>
                  <a:lnTo>
                    <a:pt x="0" y="86"/>
                  </a:lnTo>
                  <a:close/>
                </a:path>
              </a:pathLst>
            </a:custGeom>
            <a:solidFill>
              <a:srgbClr val="000000"/>
            </a:solidFill>
            <a:ln w="9525">
              <a:noFill/>
              <a:round/>
              <a:headEnd/>
              <a:tailEnd/>
            </a:ln>
          </p:spPr>
          <p:txBody>
            <a:bodyPr/>
            <a:lstStyle/>
            <a:p>
              <a:endParaRPr lang="en-US"/>
            </a:p>
          </p:txBody>
        </p:sp>
      </p:grpSp>
      <p:sp>
        <p:nvSpPr>
          <p:cNvPr id="97" name="TextBox 96"/>
          <p:cNvSpPr txBox="1"/>
          <p:nvPr/>
        </p:nvSpPr>
        <p:spPr>
          <a:xfrm>
            <a:off x="10361612" y="3200400"/>
            <a:ext cx="1066800" cy="457200"/>
          </a:xfrm>
          <a:prstGeom prst="rect">
            <a:avLst/>
          </a:prstGeom>
          <a:noFill/>
        </p:spPr>
        <p:txBody>
          <a:bodyPr vert="horz" wrap="none" lIns="91440" tIns="0" rIns="0" bIns="0" rtlCol="0" anchor="t" anchorCtr="0">
            <a:noAutofit/>
          </a:bodyPr>
          <a:lstStyle/>
          <a:p>
            <a:pPr marL="342900" indent="-342900">
              <a:buClr>
                <a:schemeClr val="tx2"/>
              </a:buClr>
            </a:pPr>
            <a:r>
              <a:rPr lang="en-US" b="1" dirty="0" smtClean="0">
                <a:latin typeface="Arial Narrow" pitchFamily="34" charset="0"/>
              </a:rPr>
              <a:t>labels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SKOS (Simple Knowledge Organization System)</a:t>
            </a:r>
            <a:endParaRPr lang="en-US" b="1" dirty="0"/>
          </a:p>
        </p:txBody>
      </p:sp>
      <p:sp>
        <p:nvSpPr>
          <p:cNvPr id="3" name="Content Placeholder 2"/>
          <p:cNvSpPr>
            <a:spLocks noGrp="1"/>
          </p:cNvSpPr>
          <p:nvPr>
            <p:ph idx="1"/>
          </p:nvPr>
        </p:nvSpPr>
        <p:spPr/>
        <p:txBody>
          <a:bodyPr/>
          <a:lstStyle/>
          <a:p>
            <a:r>
              <a:rPr lang="en-US" dirty="0" smtClean="0"/>
              <a:t>A W3C standard for building "controlled vocabularies"</a:t>
            </a:r>
          </a:p>
          <a:p>
            <a:pPr lvl="1"/>
            <a:r>
              <a:rPr lang="en-US" dirty="0" smtClean="0"/>
              <a:t>A simple flat "Glossary of Terms"</a:t>
            </a:r>
          </a:p>
          <a:p>
            <a:pPr lvl="1"/>
            <a:r>
              <a:rPr lang="en-US" dirty="0" smtClean="0"/>
              <a:t>Terms with relationships (broader terms, narrower terms)</a:t>
            </a:r>
          </a:p>
          <a:p>
            <a:pPr lvl="1"/>
            <a:r>
              <a:rPr lang="en-US" dirty="0" smtClean="0"/>
              <a:t>Support for a preferred label for a concept and alternate labels</a:t>
            </a:r>
          </a:p>
          <a:p>
            <a:pPr lvl="1"/>
            <a:r>
              <a:rPr lang="en-US" dirty="0" smtClean="0"/>
              <a:t>A basis for building other artifacts</a:t>
            </a:r>
          </a:p>
          <a:p>
            <a:pPr lvl="2"/>
            <a:r>
              <a:rPr lang="en-US" dirty="0" smtClean="0"/>
              <a:t>Taxonomies</a:t>
            </a:r>
          </a:p>
          <a:p>
            <a:pPr lvl="2"/>
            <a:r>
              <a:rPr lang="en-US" dirty="0" smtClean="0"/>
              <a:t>Ontologies</a:t>
            </a:r>
          </a:p>
          <a:p>
            <a:pPr lvl="2"/>
            <a:r>
              <a:rPr lang="en-US" dirty="0" smtClean="0"/>
              <a:t>Rules</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SKOS is based on RDF standard</a:t>
            </a:r>
            <a:endParaRPr lang="en-US" dirty="0"/>
          </a:p>
        </p:txBody>
      </p:sp>
      <p:sp>
        <p:nvSpPr>
          <p:cNvPr id="3" name="Content Placeholder 2"/>
          <p:cNvSpPr>
            <a:spLocks noGrp="1"/>
          </p:cNvSpPr>
          <p:nvPr>
            <p:ph idx="1"/>
          </p:nvPr>
        </p:nvSpPr>
        <p:spPr>
          <a:xfrm>
            <a:off x="558655" y="1803400"/>
            <a:ext cx="11087245" cy="1244600"/>
          </a:xfrm>
        </p:spPr>
        <p:txBody>
          <a:bodyPr/>
          <a:lstStyle/>
          <a:p>
            <a:r>
              <a:rPr lang="en-US" dirty="0" smtClean="0"/>
              <a:t>RDF = "Resource Description Framework"</a:t>
            </a:r>
          </a:p>
          <a:p>
            <a:r>
              <a:rPr lang="en-US" dirty="0" smtClean="0"/>
              <a:t>A way of storing "facts" as a node, arc and a node</a:t>
            </a:r>
          </a:p>
        </p:txBody>
      </p:sp>
      <p:sp>
        <p:nvSpPr>
          <p:cNvPr id="4" name="Oval 3"/>
          <p:cNvSpPr/>
          <p:nvPr/>
        </p:nvSpPr>
        <p:spPr>
          <a:xfrm>
            <a:off x="1141412" y="3048000"/>
            <a:ext cx="2819400" cy="1219200"/>
          </a:xfrm>
          <a:prstGeom prst="ellipse">
            <a:avLst/>
          </a:prstGeom>
          <a:solidFill>
            <a:schemeClr val="bg1">
              <a:lumMod val="85000"/>
            </a:schemeClr>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3200" b="1" dirty="0" smtClean="0">
                <a:solidFill>
                  <a:schemeClr val="tx1"/>
                </a:solidFill>
              </a:rPr>
              <a:t>Subject</a:t>
            </a:r>
            <a:endParaRPr lang="en-US" sz="3200" b="1" dirty="0">
              <a:solidFill>
                <a:schemeClr val="tx1"/>
              </a:solidFill>
            </a:endParaRPr>
          </a:p>
        </p:txBody>
      </p:sp>
      <p:sp>
        <p:nvSpPr>
          <p:cNvPr id="5" name="Oval 4"/>
          <p:cNvSpPr/>
          <p:nvPr/>
        </p:nvSpPr>
        <p:spPr>
          <a:xfrm>
            <a:off x="7923212" y="4267200"/>
            <a:ext cx="2819400" cy="1219200"/>
          </a:xfrm>
          <a:prstGeom prst="ellipse">
            <a:avLst/>
          </a:prstGeom>
          <a:solidFill>
            <a:schemeClr val="bg1">
              <a:lumMod val="85000"/>
            </a:schemeClr>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3200" b="1" dirty="0" smtClean="0">
                <a:solidFill>
                  <a:schemeClr val="tx1"/>
                </a:solidFill>
              </a:rPr>
              <a:t>Object</a:t>
            </a:r>
            <a:endParaRPr lang="en-US" sz="3200" b="1" dirty="0">
              <a:solidFill>
                <a:schemeClr val="tx1"/>
              </a:solidFill>
            </a:endParaRPr>
          </a:p>
        </p:txBody>
      </p:sp>
      <p:cxnSp>
        <p:nvCxnSpPr>
          <p:cNvPr id="7" name="Straight Arrow Connector 6"/>
          <p:cNvCxnSpPr>
            <a:stCxn id="4" idx="6"/>
            <a:endCxn id="5" idx="2"/>
          </p:cNvCxnSpPr>
          <p:nvPr/>
        </p:nvCxnSpPr>
        <p:spPr>
          <a:xfrm>
            <a:off x="3960812" y="3657600"/>
            <a:ext cx="3962400" cy="1219200"/>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341812" y="4267200"/>
            <a:ext cx="1676400" cy="533400"/>
          </a:xfrm>
          <a:prstGeom prst="rect">
            <a:avLst/>
          </a:prstGeom>
          <a:noFill/>
        </p:spPr>
        <p:txBody>
          <a:bodyPr vert="horz" wrap="square" lIns="91440" tIns="0" rIns="0" bIns="0" rtlCol="0" anchor="t" anchorCtr="0">
            <a:noAutofit/>
          </a:bodyPr>
          <a:lstStyle/>
          <a:p>
            <a:pPr marL="342900" indent="-342900" algn="ctr">
              <a:buClr>
                <a:schemeClr val="tx2"/>
              </a:buClr>
            </a:pPr>
            <a:r>
              <a:rPr lang="en-US" sz="3200" b="1" dirty="0" smtClean="0">
                <a:latin typeface="Arial Narrow" pitchFamily="34" charset="0"/>
              </a:rPr>
              <a:t>Predicate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5812" y="381000"/>
            <a:ext cx="9285288" cy="584640"/>
          </a:xfrm>
        </p:spPr>
        <p:txBody>
          <a:bodyPr/>
          <a:lstStyle/>
          <a:p>
            <a:r>
              <a:rPr lang="en-US" b="1" dirty="0" smtClean="0"/>
              <a:t>RDF Fundamentals</a:t>
            </a:r>
            <a:endParaRPr lang="en-US" b="1" dirty="0"/>
          </a:p>
        </p:txBody>
      </p:sp>
      <p:sp>
        <p:nvSpPr>
          <p:cNvPr id="3" name="Content Placeholder 2"/>
          <p:cNvSpPr>
            <a:spLocks noGrp="1"/>
          </p:cNvSpPr>
          <p:nvPr>
            <p:ph idx="1"/>
          </p:nvPr>
        </p:nvSpPr>
        <p:spPr>
          <a:xfrm>
            <a:off x="379412" y="3048000"/>
            <a:ext cx="8278957" cy="3200400"/>
          </a:xfrm>
        </p:spPr>
        <p:txBody>
          <a:bodyPr/>
          <a:lstStyle/>
          <a:p>
            <a:r>
              <a:rPr lang="en-US" dirty="0" smtClean="0"/>
              <a:t>All Subjects are URIs</a:t>
            </a:r>
          </a:p>
          <a:p>
            <a:r>
              <a:rPr lang="en-US" dirty="0" smtClean="0"/>
              <a:t>All Predicates are URIs</a:t>
            </a:r>
          </a:p>
          <a:p>
            <a:r>
              <a:rPr lang="en-US" dirty="0" smtClean="0"/>
              <a:t>Objects are URIs or Literal Strings</a:t>
            </a:r>
          </a:p>
          <a:p>
            <a:r>
              <a:rPr lang="en-US" dirty="0" smtClean="0"/>
              <a:t>Joining two graphs together allows new inferences to be made</a:t>
            </a:r>
          </a:p>
          <a:p>
            <a:r>
              <a:rPr lang="en-US" dirty="0" smtClean="0"/>
              <a:t>RDF is the basis of Linked Data</a:t>
            </a:r>
            <a:endParaRPr lang="en-US" dirty="0"/>
          </a:p>
        </p:txBody>
      </p:sp>
      <p:sp>
        <p:nvSpPr>
          <p:cNvPr id="4" name="Oval 3"/>
          <p:cNvSpPr/>
          <p:nvPr/>
        </p:nvSpPr>
        <p:spPr>
          <a:xfrm>
            <a:off x="531812" y="1676400"/>
            <a:ext cx="4724400" cy="914400"/>
          </a:xfrm>
          <a:prstGeom prst="ellipse">
            <a:avLst/>
          </a:prstGeom>
          <a:solidFill>
            <a:schemeClr val="bg1">
              <a:lumMod val="9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smtClean="0">
                <a:solidFill>
                  <a:schemeClr val="tx1"/>
                </a:solidFill>
              </a:rPr>
              <a:t>http://example.com/person/dan</a:t>
            </a:r>
            <a:endParaRPr lang="en-US" sz="1600" dirty="0">
              <a:solidFill>
                <a:schemeClr val="tx1"/>
              </a:solidFill>
            </a:endParaRPr>
          </a:p>
        </p:txBody>
      </p:sp>
      <p:sp>
        <p:nvSpPr>
          <p:cNvPr id="5" name="Oval 4"/>
          <p:cNvSpPr/>
          <p:nvPr/>
        </p:nvSpPr>
        <p:spPr>
          <a:xfrm>
            <a:off x="5789612" y="3429000"/>
            <a:ext cx="6096000" cy="609600"/>
          </a:xfrm>
          <a:prstGeom prst="ellipse">
            <a:avLst/>
          </a:prstGeom>
          <a:solidFill>
            <a:schemeClr val="bg1">
              <a:lumMod val="95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smtClean="0">
                <a:solidFill>
                  <a:schemeClr val="tx1"/>
                </a:solidFill>
              </a:rPr>
              <a:t>http://example.com/locations/minnneapolis</a:t>
            </a:r>
            <a:endParaRPr lang="en-US" sz="1600" dirty="0">
              <a:solidFill>
                <a:schemeClr val="tx1"/>
              </a:solidFill>
            </a:endParaRPr>
          </a:p>
        </p:txBody>
      </p:sp>
      <p:sp>
        <p:nvSpPr>
          <p:cNvPr id="6" name="TextBox 5"/>
          <p:cNvSpPr txBox="1"/>
          <p:nvPr/>
        </p:nvSpPr>
        <p:spPr>
          <a:xfrm>
            <a:off x="7618412" y="4495800"/>
            <a:ext cx="3810000" cy="457200"/>
          </a:xfrm>
          <a:prstGeom prst="rect">
            <a:avLst/>
          </a:prstGeom>
          <a:noFill/>
        </p:spPr>
        <p:txBody>
          <a:bodyPr vert="horz" wrap="square" lIns="91440" tIns="0" rIns="0" bIns="0" rtlCol="0" anchor="t" anchorCtr="0">
            <a:noAutofit/>
          </a:bodyPr>
          <a:lstStyle/>
          <a:p>
            <a:pPr marL="342900" indent="-342900">
              <a:buClr>
                <a:schemeClr val="tx2"/>
              </a:buClr>
            </a:pPr>
            <a:endParaRPr lang="en-US" b="1" dirty="0" smtClean="0">
              <a:latin typeface="Arial Narrow" pitchFamily="34" charset="0"/>
            </a:endParaRPr>
          </a:p>
        </p:txBody>
      </p:sp>
      <p:cxnSp>
        <p:nvCxnSpPr>
          <p:cNvPr id="7" name="Straight Arrow Connector 6"/>
          <p:cNvCxnSpPr>
            <a:endCxn id="5" idx="1"/>
          </p:cNvCxnSpPr>
          <p:nvPr/>
        </p:nvCxnSpPr>
        <p:spPr>
          <a:xfrm>
            <a:off x="4265612" y="2514600"/>
            <a:ext cx="2416739" cy="1003674"/>
          </a:xfrm>
          <a:prstGeom prst="straightConnector1">
            <a:avLst/>
          </a:prstGeom>
          <a:ln w="762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408612" y="2590800"/>
            <a:ext cx="3962400" cy="457200"/>
          </a:xfrm>
          <a:prstGeom prst="rect">
            <a:avLst/>
          </a:prstGeom>
          <a:noFill/>
        </p:spPr>
        <p:txBody>
          <a:bodyPr vert="horz" wrap="square" lIns="91440" tIns="0" rIns="0" bIns="0" rtlCol="0" anchor="t" anchorCtr="0">
            <a:noAutofit/>
          </a:bodyPr>
          <a:lstStyle/>
          <a:p>
            <a:pPr marL="342900" indent="-342900">
              <a:buClr>
                <a:schemeClr val="tx2"/>
              </a:buClr>
            </a:pPr>
            <a:r>
              <a:rPr lang="en-US" sz="1800" dirty="0" smtClean="0"/>
              <a:t>http://</a:t>
            </a:r>
            <a:r>
              <a:rPr lang="en-US" sz="1800" dirty="0" smtClean="0"/>
              <a:t>example.com/properties/lives-in</a:t>
            </a:r>
            <a:endParaRPr lang="en-US" sz="1800" dirty="0" smtClean="0"/>
          </a:p>
          <a:p>
            <a:pPr marL="342900" indent="-342900">
              <a:buClr>
                <a:schemeClr val="tx2"/>
              </a:buClr>
            </a:pPr>
            <a:endParaRPr lang="en-US" sz="1800" b="1" dirty="0" smtClean="0">
              <a:latin typeface="Arial Narrow"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Automatic Document Classification</a:t>
            </a:r>
            <a:endParaRPr lang="en-US" b="1" dirty="0"/>
          </a:p>
        </p:txBody>
      </p:sp>
      <p:sp>
        <p:nvSpPr>
          <p:cNvPr id="3" name="Content Placeholder 2"/>
          <p:cNvSpPr>
            <a:spLocks noGrp="1"/>
          </p:cNvSpPr>
          <p:nvPr>
            <p:ph idx="1"/>
          </p:nvPr>
        </p:nvSpPr>
        <p:spPr>
          <a:xfrm>
            <a:off x="303212" y="5257800"/>
            <a:ext cx="11582400" cy="1066800"/>
          </a:xfrm>
        </p:spPr>
        <p:txBody>
          <a:bodyPr/>
          <a:lstStyle/>
          <a:p>
            <a:r>
              <a:rPr lang="en-US" dirty="0" smtClean="0"/>
              <a:t>For excellent </a:t>
            </a:r>
            <a:r>
              <a:rPr lang="en-US" dirty="0" smtClean="0"/>
              <a:t>case studies go to: </a:t>
            </a:r>
            <a:r>
              <a:rPr lang="en-US" dirty="0" smtClean="0">
                <a:hlinkClick r:id="rId2"/>
              </a:rPr>
              <a:t>http://</a:t>
            </a:r>
            <a:r>
              <a:rPr lang="en-US" dirty="0" smtClean="0">
                <a:hlinkClick r:id="rId2"/>
              </a:rPr>
              <a:t>www.smartlogic.com/industries-and-solutions</a:t>
            </a:r>
            <a:endParaRPr lang="en-US" dirty="0" smtClean="0"/>
          </a:p>
          <a:p>
            <a:r>
              <a:rPr lang="en-US" dirty="0" smtClean="0"/>
              <a:t>Disclaimer: My wife wrote many of these!</a:t>
            </a:r>
            <a:endParaRPr lang="en-US" dirty="0"/>
          </a:p>
        </p:txBody>
      </p:sp>
      <p:sp>
        <p:nvSpPr>
          <p:cNvPr id="4" name="Rectangle 3"/>
          <p:cNvSpPr/>
          <p:nvPr/>
        </p:nvSpPr>
        <p:spPr>
          <a:xfrm>
            <a:off x="4265612" y="2133600"/>
            <a:ext cx="1981200" cy="1752600"/>
          </a:xfrm>
          <a:prstGeom prst="rect">
            <a:avLst/>
          </a:prstGeom>
          <a:solidFill>
            <a:schemeClr val="bg1">
              <a:lumMod val="75000"/>
            </a:schemeClr>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nchorCtr="0"/>
          <a:lstStyle/>
          <a:p>
            <a:pPr algn="ctr"/>
            <a:r>
              <a:rPr lang="en-US" sz="2000" b="1" dirty="0" smtClean="0">
                <a:solidFill>
                  <a:schemeClr val="tx1"/>
                </a:solidFill>
                <a:latin typeface="Arial Narrow" pitchFamily="34" charset="0"/>
              </a:rPr>
              <a:t>Automatic</a:t>
            </a:r>
          </a:p>
          <a:p>
            <a:pPr algn="ctr"/>
            <a:r>
              <a:rPr lang="en-US" sz="2000" b="1" dirty="0" smtClean="0">
                <a:solidFill>
                  <a:schemeClr val="tx1"/>
                </a:solidFill>
                <a:latin typeface="Arial Narrow" pitchFamily="34" charset="0"/>
              </a:rPr>
              <a:t>Classification</a:t>
            </a:r>
          </a:p>
          <a:p>
            <a:pPr algn="ctr"/>
            <a:r>
              <a:rPr lang="en-US" sz="2000" b="1" dirty="0" smtClean="0">
                <a:solidFill>
                  <a:schemeClr val="tx1"/>
                </a:solidFill>
                <a:latin typeface="Arial Narrow" pitchFamily="34" charset="0"/>
              </a:rPr>
              <a:t>Engine</a:t>
            </a:r>
            <a:endParaRPr lang="en-US" sz="2000" b="1" dirty="0">
              <a:solidFill>
                <a:schemeClr val="tx1"/>
              </a:solidFill>
              <a:latin typeface="Arial Narrow" pitchFamily="34" charset="0"/>
            </a:endParaRPr>
          </a:p>
        </p:txBody>
      </p:sp>
      <p:sp>
        <p:nvSpPr>
          <p:cNvPr id="5" name="Snip Single Corner Rectangle 4"/>
          <p:cNvSpPr/>
          <p:nvPr/>
        </p:nvSpPr>
        <p:spPr>
          <a:xfrm>
            <a:off x="1827212" y="2514600"/>
            <a:ext cx="1219200" cy="990600"/>
          </a:xfrm>
          <a:prstGeom prst="snip1Rect">
            <a:avLst/>
          </a:prstGeom>
          <a:solidFill>
            <a:srgbClr val="FFFF00"/>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smtClean="0">
                <a:solidFill>
                  <a:schemeClr val="tx1"/>
                </a:solidFill>
              </a:rPr>
              <a:t>Word</a:t>
            </a:r>
          </a:p>
          <a:p>
            <a:pPr algn="ctr"/>
            <a:r>
              <a:rPr lang="en-US" sz="1600" dirty="0" smtClean="0">
                <a:solidFill>
                  <a:schemeClr val="tx1"/>
                </a:solidFill>
              </a:rPr>
              <a:t>Doc</a:t>
            </a:r>
            <a:endParaRPr lang="en-US" sz="1600" dirty="0">
              <a:solidFill>
                <a:schemeClr val="tx1"/>
              </a:solidFill>
            </a:endParaRPr>
          </a:p>
        </p:txBody>
      </p:sp>
      <p:cxnSp>
        <p:nvCxnSpPr>
          <p:cNvPr id="7" name="Straight Arrow Connector 6"/>
          <p:cNvCxnSpPr>
            <a:stCxn id="5" idx="0"/>
            <a:endCxn id="4" idx="1"/>
          </p:cNvCxnSpPr>
          <p:nvPr/>
        </p:nvCxnSpPr>
        <p:spPr>
          <a:xfrm>
            <a:off x="3046412" y="3009900"/>
            <a:ext cx="1219200" cy="0"/>
          </a:xfrm>
          <a:prstGeom prst="straightConnector1">
            <a:avLst/>
          </a:prstGeom>
          <a:ln w="381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Can 8"/>
          <p:cNvSpPr/>
          <p:nvPr/>
        </p:nvSpPr>
        <p:spPr>
          <a:xfrm>
            <a:off x="2360612" y="4038600"/>
            <a:ext cx="1219200" cy="838200"/>
          </a:xfrm>
          <a:prstGeom prst="can">
            <a:avLst/>
          </a:prstGeom>
          <a:solidFill>
            <a:schemeClr val="bg1">
              <a:lumMod val="95000"/>
            </a:schemeClr>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smtClean="0">
                <a:solidFill>
                  <a:schemeClr val="tx1"/>
                </a:solidFill>
              </a:rPr>
              <a:t>Ontology</a:t>
            </a:r>
            <a:endParaRPr lang="en-US" sz="1600" dirty="0">
              <a:solidFill>
                <a:schemeClr val="tx1"/>
              </a:solidFill>
            </a:endParaRPr>
          </a:p>
        </p:txBody>
      </p:sp>
      <p:cxnSp>
        <p:nvCxnSpPr>
          <p:cNvPr id="10" name="Straight Arrow Connector 9"/>
          <p:cNvCxnSpPr>
            <a:stCxn id="9" idx="1"/>
          </p:cNvCxnSpPr>
          <p:nvPr/>
        </p:nvCxnSpPr>
        <p:spPr>
          <a:xfrm flipV="1">
            <a:off x="2970212" y="3429000"/>
            <a:ext cx="1295400" cy="609600"/>
          </a:xfrm>
          <a:prstGeom prst="straightConnector1">
            <a:avLst/>
          </a:prstGeom>
          <a:ln w="381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7161212" y="2514600"/>
            <a:ext cx="1828800" cy="990600"/>
          </a:xfrm>
          <a:prstGeom prst="rect">
            <a:avLst/>
          </a:prstGeom>
          <a:solidFill>
            <a:schemeClr val="accent1">
              <a:lumMod val="20000"/>
              <a:lumOff val="80000"/>
            </a:schemeClr>
          </a:solidFill>
          <a:ln w="12700" cmpd="sng">
            <a:solidFill>
              <a:schemeClr val="tx1">
                <a:lumMod val="25000"/>
                <a:lumOff val="75000"/>
              </a:schemeClr>
            </a:solid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t" anchorCtr="0"/>
          <a:lstStyle/>
          <a:p>
            <a:pPr algn="ctr"/>
            <a:r>
              <a:rPr lang="en-US" sz="1600" dirty="0" smtClean="0">
                <a:solidFill>
                  <a:schemeClr val="tx1"/>
                </a:solidFill>
              </a:rPr>
              <a:t>Document</a:t>
            </a:r>
          </a:p>
          <a:p>
            <a:pPr algn="ctr"/>
            <a:r>
              <a:rPr lang="en-US" sz="1600" dirty="0" smtClean="0">
                <a:solidFill>
                  <a:schemeClr val="tx1"/>
                </a:solidFill>
              </a:rPr>
              <a:t>Classification</a:t>
            </a:r>
          </a:p>
          <a:p>
            <a:pPr algn="ctr"/>
            <a:r>
              <a:rPr lang="en-US" sz="1600" dirty="0" smtClean="0">
                <a:solidFill>
                  <a:schemeClr val="tx1"/>
                </a:solidFill>
              </a:rPr>
              <a:t>Rankings</a:t>
            </a:r>
            <a:endParaRPr lang="en-US" sz="1600" dirty="0">
              <a:solidFill>
                <a:schemeClr val="tx1"/>
              </a:solidFill>
            </a:endParaRPr>
          </a:p>
        </p:txBody>
      </p:sp>
      <p:cxnSp>
        <p:nvCxnSpPr>
          <p:cNvPr id="16" name="Straight Arrow Connector 15"/>
          <p:cNvCxnSpPr>
            <a:stCxn id="4" idx="3"/>
            <a:endCxn id="15" idx="1"/>
          </p:cNvCxnSpPr>
          <p:nvPr/>
        </p:nvCxnSpPr>
        <p:spPr>
          <a:xfrm>
            <a:off x="6246812" y="3009900"/>
            <a:ext cx="914400" cy="0"/>
          </a:xfrm>
          <a:prstGeom prst="straightConnector1">
            <a:avLst/>
          </a:prstGeom>
          <a:ln w="38100" cap="flat">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reeform 2"/>
          <p:cNvSpPr>
            <a:spLocks/>
          </p:cNvSpPr>
          <p:nvPr/>
        </p:nvSpPr>
        <p:spPr bwMode="auto">
          <a:xfrm>
            <a:off x="1293722" y="2259133"/>
            <a:ext cx="7759035" cy="3846391"/>
          </a:xfrm>
          <a:custGeom>
            <a:avLst/>
            <a:gdLst>
              <a:gd name="connsiteX0" fmla="*/ 33 w 10048"/>
              <a:gd name="connsiteY0" fmla="*/ 69 h 9812"/>
              <a:gd name="connsiteX1" fmla="*/ 6637 w 10048"/>
              <a:gd name="connsiteY1" fmla="*/ 2208 h 9812"/>
              <a:gd name="connsiteX2" fmla="*/ 10048 w 10048"/>
              <a:gd name="connsiteY2" fmla="*/ 9812 h 9812"/>
              <a:gd name="connsiteX3" fmla="*/ 62 w 10048"/>
              <a:gd name="connsiteY3" fmla="*/ 9779 h 9812"/>
              <a:gd name="connsiteX4" fmla="*/ 33 w 10048"/>
              <a:gd name="connsiteY4" fmla="*/ 69 h 9812"/>
              <a:gd name="connsiteX0" fmla="*/ 33 w 10094"/>
              <a:gd name="connsiteY0" fmla="*/ 70 h 10038"/>
              <a:gd name="connsiteX1" fmla="*/ 6699 w 10094"/>
              <a:gd name="connsiteY1" fmla="*/ 2288 h 10038"/>
              <a:gd name="connsiteX2" fmla="*/ 10094 w 10094"/>
              <a:gd name="connsiteY2" fmla="*/ 10038 h 10038"/>
              <a:gd name="connsiteX3" fmla="*/ 156 w 10094"/>
              <a:gd name="connsiteY3" fmla="*/ 10004 h 10038"/>
              <a:gd name="connsiteX4" fmla="*/ 33 w 10094"/>
              <a:gd name="connsiteY4" fmla="*/ 70 h 10038"/>
              <a:gd name="connsiteX0" fmla="*/ 0 w 10061"/>
              <a:gd name="connsiteY0" fmla="*/ 70 h 10038"/>
              <a:gd name="connsiteX1" fmla="*/ 6666 w 10061"/>
              <a:gd name="connsiteY1" fmla="*/ 2288 h 10038"/>
              <a:gd name="connsiteX2" fmla="*/ 10061 w 10061"/>
              <a:gd name="connsiteY2" fmla="*/ 10038 h 10038"/>
              <a:gd name="connsiteX3" fmla="*/ 123 w 10061"/>
              <a:gd name="connsiteY3" fmla="*/ 10004 h 10038"/>
              <a:gd name="connsiteX4" fmla="*/ 0 w 10061"/>
              <a:gd name="connsiteY4" fmla="*/ 70 h 1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1" h="10038">
                <a:moveTo>
                  <a:pt x="0" y="70"/>
                </a:moveTo>
                <a:cubicBezTo>
                  <a:pt x="1168" y="0"/>
                  <a:pt x="4989" y="627"/>
                  <a:pt x="6666" y="2288"/>
                </a:cubicBezTo>
                <a:cubicBezTo>
                  <a:pt x="8343" y="3949"/>
                  <a:pt x="9998" y="8478"/>
                  <a:pt x="10061" y="10038"/>
                </a:cubicBezTo>
                <a:lnTo>
                  <a:pt x="123" y="10004"/>
                </a:lnTo>
                <a:cubicBezTo>
                  <a:pt x="109" y="5404"/>
                  <a:pt x="31" y="4791"/>
                  <a:pt x="0" y="70"/>
                </a:cubicBezTo>
                <a:close/>
              </a:path>
            </a:pathLst>
          </a:custGeom>
          <a:solidFill>
            <a:srgbClr val="CCFFFF"/>
          </a:solidFill>
          <a:ln w="19050" cap="flat" cmpd="sng">
            <a:solidFill>
              <a:srgbClr val="0000FF"/>
            </a:solidFill>
            <a:prstDash val="solid"/>
            <a:round/>
            <a:headEnd type="none" w="med" len="med"/>
            <a:tailEnd type="none" w="med" len="med"/>
          </a:ln>
          <a:effectLst/>
        </p:spPr>
        <p:txBody>
          <a:bodyPr>
            <a:noAutofit/>
          </a:bodyPr>
          <a:lstStyle/>
          <a:p>
            <a:endParaRPr lang="en-US"/>
          </a:p>
        </p:txBody>
      </p:sp>
      <p:sp>
        <p:nvSpPr>
          <p:cNvPr id="147459" name="Freeform 3"/>
          <p:cNvSpPr>
            <a:spLocks/>
          </p:cNvSpPr>
          <p:nvPr/>
        </p:nvSpPr>
        <p:spPr bwMode="auto">
          <a:xfrm>
            <a:off x="1320457" y="3429001"/>
            <a:ext cx="4907272" cy="2676524"/>
          </a:xfrm>
          <a:custGeom>
            <a:avLst/>
            <a:gdLst/>
            <a:ahLst/>
            <a:cxnLst>
              <a:cxn ang="0">
                <a:pos x="6" y="23"/>
              </a:cxn>
              <a:cxn ang="0">
                <a:pos x="1521" y="420"/>
              </a:cxn>
              <a:cxn ang="0">
                <a:pos x="2319" y="1676"/>
              </a:cxn>
              <a:cxn ang="0">
                <a:pos x="20" y="1692"/>
              </a:cxn>
              <a:cxn ang="0">
                <a:pos x="6" y="23"/>
              </a:cxn>
            </a:cxnLst>
            <a:rect l="0" t="0" r="r" b="b"/>
            <a:pathLst>
              <a:path w="2319" h="1703">
                <a:moveTo>
                  <a:pt x="6" y="23"/>
                </a:moveTo>
                <a:cubicBezTo>
                  <a:pt x="375" y="0"/>
                  <a:pt x="859" y="40"/>
                  <a:pt x="1521" y="420"/>
                </a:cubicBezTo>
                <a:cubicBezTo>
                  <a:pt x="2183" y="800"/>
                  <a:pt x="2267" y="1331"/>
                  <a:pt x="2319" y="1676"/>
                </a:cubicBezTo>
                <a:cubicBezTo>
                  <a:pt x="1110" y="1670"/>
                  <a:pt x="1166" y="1703"/>
                  <a:pt x="20" y="1692"/>
                </a:cubicBezTo>
                <a:cubicBezTo>
                  <a:pt x="9" y="903"/>
                  <a:pt x="0" y="852"/>
                  <a:pt x="6" y="23"/>
                </a:cubicBezTo>
                <a:close/>
              </a:path>
            </a:pathLst>
          </a:custGeom>
          <a:solidFill>
            <a:srgbClr val="A7E2FF"/>
          </a:solidFill>
          <a:ln w="19050" cap="flat" cmpd="sng">
            <a:solidFill>
              <a:srgbClr val="0000FF"/>
            </a:solidFill>
            <a:prstDash val="solid"/>
            <a:round/>
            <a:headEnd type="none" w="med" len="med"/>
            <a:tailEnd type="none" w="med" len="med"/>
          </a:ln>
          <a:effectLst/>
        </p:spPr>
        <p:txBody>
          <a:bodyPr>
            <a:noAutofit/>
          </a:bodyPr>
          <a:lstStyle/>
          <a:p>
            <a:endParaRPr lang="en-US"/>
          </a:p>
        </p:txBody>
      </p:sp>
      <p:sp>
        <p:nvSpPr>
          <p:cNvPr id="147460" name="Freeform 4"/>
          <p:cNvSpPr>
            <a:spLocks/>
          </p:cNvSpPr>
          <p:nvPr/>
        </p:nvSpPr>
        <p:spPr bwMode="auto">
          <a:xfrm>
            <a:off x="1302588" y="4708525"/>
            <a:ext cx="2427078" cy="1370179"/>
          </a:xfrm>
          <a:custGeom>
            <a:avLst/>
            <a:gdLst>
              <a:gd name="connsiteX0" fmla="*/ 203 w 10150"/>
              <a:gd name="connsiteY0" fmla="*/ 0 h 10083"/>
              <a:gd name="connsiteX1" fmla="*/ 6778 w 10150"/>
              <a:gd name="connsiteY1" fmla="*/ 2207 h 10083"/>
              <a:gd name="connsiteX2" fmla="*/ 10150 w 10150"/>
              <a:gd name="connsiteY2" fmla="*/ 9797 h 10083"/>
              <a:gd name="connsiteX3" fmla="*/ 150 w 10150"/>
              <a:gd name="connsiteY3" fmla="*/ 9959 h 10083"/>
              <a:gd name="connsiteX4" fmla="*/ 203 w 10150"/>
              <a:gd name="connsiteY4" fmla="*/ 0 h 1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 h="10083">
                <a:moveTo>
                  <a:pt x="203" y="0"/>
                </a:moveTo>
                <a:cubicBezTo>
                  <a:pt x="2247" y="0"/>
                  <a:pt x="4283" y="135"/>
                  <a:pt x="6778" y="2207"/>
                </a:cubicBezTo>
                <a:cubicBezTo>
                  <a:pt x="9274" y="4279"/>
                  <a:pt x="10150" y="7984"/>
                  <a:pt x="10150" y="9797"/>
                </a:cubicBezTo>
                <a:cubicBezTo>
                  <a:pt x="5920" y="10000"/>
                  <a:pt x="4991" y="10083"/>
                  <a:pt x="150" y="9959"/>
                </a:cubicBezTo>
                <a:cubicBezTo>
                  <a:pt x="0" y="5612"/>
                  <a:pt x="150" y="4673"/>
                  <a:pt x="203" y="0"/>
                </a:cubicBezTo>
                <a:close/>
              </a:path>
            </a:pathLst>
          </a:custGeom>
          <a:solidFill>
            <a:srgbClr val="33CCFF"/>
          </a:solidFill>
          <a:ln w="12700" cap="flat" cmpd="sng">
            <a:solidFill>
              <a:srgbClr val="0000FF"/>
            </a:solidFill>
            <a:prstDash val="solid"/>
            <a:round/>
            <a:headEnd type="none" w="med" len="med"/>
            <a:tailEnd type="none" w="med" len="med"/>
          </a:ln>
          <a:effectLst/>
        </p:spPr>
        <p:txBody>
          <a:bodyPr wrap="square">
            <a:noAutofit/>
          </a:bodyPr>
          <a:lstStyle/>
          <a:p>
            <a:endParaRPr lang="en-US"/>
          </a:p>
        </p:txBody>
      </p:sp>
      <p:sp>
        <p:nvSpPr>
          <p:cNvPr id="23" name="Slide Number Placeholder 5"/>
          <p:cNvSpPr>
            <a:spLocks noGrp="1"/>
          </p:cNvSpPr>
          <p:nvPr>
            <p:ph type="sldNum" sz="quarter" idx="4294967295"/>
          </p:nvPr>
        </p:nvSpPr>
        <p:spPr>
          <a:xfrm>
            <a:off x="11579225" y="6245225"/>
            <a:ext cx="609600" cy="476250"/>
          </a:xfrm>
          <a:prstGeom prst="rect">
            <a:avLst/>
          </a:prstGeom>
        </p:spPr>
        <p:txBody>
          <a:bodyPr/>
          <a:lstStyle/>
          <a:p>
            <a:pPr algn="r"/>
            <a:fld id="{D16B5757-F8CE-456A-8FEC-B1CBF855011A}" type="slidenum">
              <a:rPr lang="en-US" sz="1200"/>
              <a:pPr algn="r"/>
              <a:t>56</a:t>
            </a:fld>
            <a:endParaRPr lang="en-US" sz="1200" dirty="0"/>
          </a:p>
        </p:txBody>
      </p:sp>
      <p:sp>
        <p:nvSpPr>
          <p:cNvPr id="147461" name="Rectangle 5"/>
          <p:cNvSpPr>
            <a:spLocks noGrp="1" noChangeArrowheads="1"/>
          </p:cNvSpPr>
          <p:nvPr>
            <p:ph type="title" idx="4294967295"/>
          </p:nvPr>
        </p:nvSpPr>
        <p:spPr>
          <a:xfrm>
            <a:off x="1827212" y="228600"/>
            <a:ext cx="10201275" cy="762000"/>
          </a:xfrm>
        </p:spPr>
        <p:txBody>
          <a:bodyPr/>
          <a:lstStyle/>
          <a:p>
            <a:r>
              <a:rPr lang="en-US" sz="3600" b="1" dirty="0"/>
              <a:t>Semantic Precision in Space and Time</a:t>
            </a:r>
          </a:p>
        </p:txBody>
      </p:sp>
      <p:sp>
        <p:nvSpPr>
          <p:cNvPr id="147462" name="Line 6"/>
          <p:cNvSpPr>
            <a:spLocks noChangeShapeType="1"/>
          </p:cNvSpPr>
          <p:nvPr/>
        </p:nvSpPr>
        <p:spPr bwMode="auto">
          <a:xfrm flipV="1">
            <a:off x="1314108" y="1290638"/>
            <a:ext cx="0" cy="4800600"/>
          </a:xfrm>
          <a:prstGeom prst="line">
            <a:avLst/>
          </a:prstGeom>
          <a:noFill/>
          <a:ln w="57150">
            <a:solidFill>
              <a:schemeClr val="tx1"/>
            </a:solidFill>
            <a:round/>
            <a:headEnd/>
            <a:tailEnd type="triangle" w="med" len="med"/>
          </a:ln>
          <a:effectLst/>
        </p:spPr>
        <p:txBody>
          <a:bodyPr wrap="none">
            <a:spAutoFit/>
          </a:bodyPr>
          <a:lstStyle/>
          <a:p>
            <a:endParaRPr lang="en-US"/>
          </a:p>
        </p:txBody>
      </p:sp>
      <p:sp>
        <p:nvSpPr>
          <p:cNvPr id="147463" name="Line 7"/>
          <p:cNvSpPr>
            <a:spLocks noChangeShapeType="1"/>
          </p:cNvSpPr>
          <p:nvPr/>
        </p:nvSpPr>
        <p:spPr bwMode="auto">
          <a:xfrm>
            <a:off x="1320456" y="6096000"/>
            <a:ext cx="9344766" cy="0"/>
          </a:xfrm>
          <a:prstGeom prst="line">
            <a:avLst/>
          </a:prstGeom>
          <a:noFill/>
          <a:ln w="57150">
            <a:solidFill>
              <a:schemeClr val="tx1"/>
            </a:solidFill>
            <a:round/>
            <a:headEnd/>
            <a:tailEnd type="triangle" w="med" len="med"/>
          </a:ln>
          <a:effectLst/>
        </p:spPr>
        <p:txBody>
          <a:bodyPr wrap="none">
            <a:spAutoFit/>
          </a:bodyPr>
          <a:lstStyle/>
          <a:p>
            <a:endParaRPr lang="en-US"/>
          </a:p>
        </p:txBody>
      </p:sp>
      <p:sp>
        <p:nvSpPr>
          <p:cNvPr id="147464" name="Text Box 8"/>
          <p:cNvSpPr txBox="1">
            <a:spLocks noChangeArrowheads="1"/>
          </p:cNvSpPr>
          <p:nvPr/>
        </p:nvSpPr>
        <p:spPr bwMode="auto">
          <a:xfrm>
            <a:off x="10766796" y="5715001"/>
            <a:ext cx="681597" cy="446276"/>
          </a:xfrm>
          <a:prstGeom prst="rect">
            <a:avLst/>
          </a:prstGeom>
          <a:noFill/>
          <a:ln w="57150">
            <a:noFill/>
            <a:miter lim="800000"/>
            <a:headEnd/>
            <a:tailEnd/>
          </a:ln>
          <a:effectLst/>
        </p:spPr>
        <p:txBody>
          <a:bodyPr wrap="none">
            <a:spAutoFit/>
          </a:bodyPr>
          <a:lstStyle/>
          <a:p>
            <a:pPr>
              <a:spcBef>
                <a:spcPct val="0"/>
              </a:spcBef>
              <a:buFontTx/>
              <a:buNone/>
            </a:pPr>
            <a:r>
              <a:rPr lang="en-US" b="1">
                <a:latin typeface="Arial Narrow" pitchFamily="34" charset="0"/>
                <a:cs typeface="Arial" charset="0"/>
              </a:rPr>
              <a:t>time</a:t>
            </a:r>
          </a:p>
        </p:txBody>
      </p:sp>
      <p:sp>
        <p:nvSpPr>
          <p:cNvPr id="147465" name="Text Box 9"/>
          <p:cNvSpPr txBox="1">
            <a:spLocks noChangeArrowheads="1"/>
          </p:cNvSpPr>
          <p:nvPr/>
        </p:nvSpPr>
        <p:spPr bwMode="auto">
          <a:xfrm>
            <a:off x="1625177" y="1371601"/>
            <a:ext cx="3825086" cy="446276"/>
          </a:xfrm>
          <a:prstGeom prst="rect">
            <a:avLst/>
          </a:prstGeom>
          <a:noFill/>
          <a:ln w="57150">
            <a:noFill/>
            <a:miter lim="800000"/>
            <a:headEnd/>
            <a:tailEnd/>
          </a:ln>
          <a:effectLst/>
        </p:spPr>
        <p:txBody>
          <a:bodyPr wrap="none">
            <a:spAutoFit/>
          </a:bodyPr>
          <a:lstStyle/>
          <a:p>
            <a:pPr>
              <a:spcBef>
                <a:spcPct val="0"/>
              </a:spcBef>
              <a:buFontTx/>
              <a:buNone/>
            </a:pPr>
            <a:r>
              <a:rPr lang="en-US" b="1">
                <a:latin typeface="Arial Narrow" pitchFamily="34" charset="0"/>
                <a:cs typeface="Arial" charset="0"/>
              </a:rPr>
              <a:t>space: (projects, organizations)</a:t>
            </a:r>
          </a:p>
        </p:txBody>
      </p:sp>
      <p:sp>
        <p:nvSpPr>
          <p:cNvPr id="147466" name="Text Box 10"/>
          <p:cNvSpPr txBox="1">
            <a:spLocks noChangeArrowheads="1"/>
          </p:cNvSpPr>
          <p:nvPr/>
        </p:nvSpPr>
        <p:spPr bwMode="auto">
          <a:xfrm>
            <a:off x="1641513" y="5181600"/>
            <a:ext cx="1366080" cy="738664"/>
          </a:xfrm>
          <a:prstGeom prst="rect">
            <a:avLst/>
          </a:prstGeom>
          <a:noFill/>
          <a:ln w="57150">
            <a:noFill/>
            <a:miter lim="800000"/>
            <a:headEnd/>
            <a:tailEnd/>
          </a:ln>
          <a:effectLst/>
        </p:spPr>
        <p:txBody>
          <a:bodyPr wrap="none">
            <a:spAutoFit/>
          </a:bodyPr>
          <a:lstStyle/>
          <a:p>
            <a:pPr algn="ctr">
              <a:spcBef>
                <a:spcPct val="0"/>
              </a:spcBef>
              <a:buFontTx/>
              <a:buNone/>
            </a:pPr>
            <a:r>
              <a:rPr lang="en-US" sz="1400" b="1" dirty="0">
                <a:latin typeface="Arial Narrow" pitchFamily="34" charset="0"/>
                <a:cs typeface="Arial" charset="0"/>
              </a:rPr>
              <a:t>Small Semantic</a:t>
            </a:r>
            <a:br>
              <a:rPr lang="en-US" sz="1400" b="1" dirty="0">
                <a:latin typeface="Arial Narrow" pitchFamily="34" charset="0"/>
                <a:cs typeface="Arial" charset="0"/>
              </a:rPr>
            </a:br>
            <a:r>
              <a:rPr lang="en-US" sz="1400" b="1" dirty="0">
                <a:latin typeface="Arial Narrow" pitchFamily="34" charset="0"/>
                <a:cs typeface="Arial" charset="0"/>
              </a:rPr>
              <a:t>Footprint</a:t>
            </a:r>
          </a:p>
          <a:p>
            <a:pPr algn="ctr">
              <a:spcBef>
                <a:spcPct val="0"/>
              </a:spcBef>
              <a:buFontTx/>
              <a:buNone/>
            </a:pPr>
            <a:r>
              <a:rPr lang="en-US" sz="1400" b="1" dirty="0">
                <a:latin typeface="Arial Narrow" pitchFamily="34" charset="0"/>
                <a:cs typeface="Arial" charset="0"/>
              </a:rPr>
              <a:t>(rapid prototype)</a:t>
            </a:r>
          </a:p>
        </p:txBody>
      </p:sp>
      <p:sp>
        <p:nvSpPr>
          <p:cNvPr id="147467" name="Text Box 11"/>
          <p:cNvSpPr txBox="1">
            <a:spLocks noChangeArrowheads="1"/>
          </p:cNvSpPr>
          <p:nvPr/>
        </p:nvSpPr>
        <p:spPr bwMode="auto">
          <a:xfrm>
            <a:off x="7719510" y="1866901"/>
            <a:ext cx="2133044" cy="1862048"/>
          </a:xfrm>
          <a:prstGeom prst="rect">
            <a:avLst/>
          </a:prstGeom>
          <a:noFill/>
          <a:ln w="57150">
            <a:noFill/>
            <a:miter lim="800000"/>
            <a:headEnd/>
            <a:tailEnd/>
          </a:ln>
          <a:effectLst/>
        </p:spPr>
        <p:txBody>
          <a:bodyPr>
            <a:spAutoFit/>
          </a:bodyPr>
          <a:lstStyle/>
          <a:p>
            <a:pPr algn="ctr">
              <a:spcBef>
                <a:spcPct val="0"/>
              </a:spcBef>
              <a:buFontTx/>
              <a:buNone/>
            </a:pPr>
            <a:r>
              <a:rPr lang="en-US" b="1" dirty="0">
                <a:latin typeface="Arial Narrow" pitchFamily="34" charset="0"/>
                <a:cs typeface="Arial" charset="0"/>
              </a:rPr>
              <a:t>Large</a:t>
            </a:r>
          </a:p>
          <a:p>
            <a:pPr algn="ctr">
              <a:spcBef>
                <a:spcPct val="0"/>
              </a:spcBef>
              <a:buFontTx/>
              <a:buNone/>
            </a:pPr>
            <a:r>
              <a:rPr lang="en-US" b="1" dirty="0">
                <a:latin typeface="Arial Narrow" pitchFamily="34" charset="0"/>
                <a:cs typeface="Arial" charset="0"/>
              </a:rPr>
              <a:t>Semantic</a:t>
            </a:r>
            <a:br>
              <a:rPr lang="en-US" b="1" dirty="0">
                <a:latin typeface="Arial Narrow" pitchFamily="34" charset="0"/>
                <a:cs typeface="Arial" charset="0"/>
              </a:rPr>
            </a:br>
            <a:r>
              <a:rPr lang="en-US" b="1" dirty="0">
                <a:latin typeface="Arial Narrow" pitchFamily="34" charset="0"/>
                <a:cs typeface="Arial" charset="0"/>
              </a:rPr>
              <a:t>Footprint</a:t>
            </a:r>
          </a:p>
          <a:p>
            <a:pPr algn="ctr">
              <a:spcBef>
                <a:spcPct val="0"/>
              </a:spcBef>
              <a:buFontTx/>
              <a:buNone/>
            </a:pPr>
            <a:r>
              <a:rPr lang="en-US" b="1" dirty="0">
                <a:latin typeface="Arial Narrow" pitchFamily="34" charset="0"/>
                <a:cs typeface="Arial" charset="0"/>
              </a:rPr>
              <a:t>(long lifetime</a:t>
            </a:r>
            <a:br>
              <a:rPr lang="en-US" b="1" dirty="0">
                <a:latin typeface="Arial Narrow" pitchFamily="34" charset="0"/>
                <a:cs typeface="Arial" charset="0"/>
              </a:rPr>
            </a:br>
            <a:r>
              <a:rPr lang="en-US" b="1" dirty="0">
                <a:latin typeface="Arial Narrow" pitchFamily="34" charset="0"/>
                <a:cs typeface="Arial" charset="0"/>
              </a:rPr>
              <a:t>systems)</a:t>
            </a:r>
          </a:p>
        </p:txBody>
      </p:sp>
      <p:sp>
        <p:nvSpPr>
          <p:cNvPr id="147468" name="Text Box 12"/>
          <p:cNvSpPr txBox="1">
            <a:spLocks noChangeArrowheads="1"/>
          </p:cNvSpPr>
          <p:nvPr/>
        </p:nvSpPr>
        <p:spPr bwMode="auto">
          <a:xfrm>
            <a:off x="2234618" y="6172200"/>
            <a:ext cx="662361"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weeks</a:t>
            </a:r>
          </a:p>
        </p:txBody>
      </p:sp>
      <p:sp>
        <p:nvSpPr>
          <p:cNvPr id="147469" name="Text Box 13"/>
          <p:cNvSpPr txBox="1">
            <a:spLocks noChangeArrowheads="1"/>
          </p:cNvSpPr>
          <p:nvPr/>
        </p:nvSpPr>
        <p:spPr bwMode="auto">
          <a:xfrm>
            <a:off x="4367663" y="6172200"/>
            <a:ext cx="734496"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months</a:t>
            </a:r>
          </a:p>
        </p:txBody>
      </p:sp>
      <p:sp>
        <p:nvSpPr>
          <p:cNvPr id="147470" name="Text Box 14"/>
          <p:cNvSpPr txBox="1">
            <a:spLocks noChangeArrowheads="1"/>
          </p:cNvSpPr>
          <p:nvPr/>
        </p:nvSpPr>
        <p:spPr bwMode="auto">
          <a:xfrm>
            <a:off x="6907001" y="6172200"/>
            <a:ext cx="596638"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years</a:t>
            </a:r>
          </a:p>
        </p:txBody>
      </p:sp>
      <p:sp>
        <p:nvSpPr>
          <p:cNvPr id="147471" name="Text Box 15"/>
          <p:cNvSpPr txBox="1">
            <a:spLocks noChangeArrowheads="1"/>
          </p:cNvSpPr>
          <p:nvPr/>
        </p:nvSpPr>
        <p:spPr bwMode="auto">
          <a:xfrm>
            <a:off x="9040046" y="6172200"/>
            <a:ext cx="926857"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10+ years</a:t>
            </a:r>
          </a:p>
        </p:txBody>
      </p:sp>
      <p:sp>
        <p:nvSpPr>
          <p:cNvPr id="147472" name="Text Box 16"/>
          <p:cNvSpPr txBox="1">
            <a:spLocks noChangeArrowheads="1"/>
          </p:cNvSpPr>
          <p:nvPr/>
        </p:nvSpPr>
        <p:spPr bwMode="auto">
          <a:xfrm>
            <a:off x="304721" y="5334000"/>
            <a:ext cx="697627"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person</a:t>
            </a:r>
          </a:p>
        </p:txBody>
      </p:sp>
      <p:sp>
        <p:nvSpPr>
          <p:cNvPr id="147473" name="Text Box 17"/>
          <p:cNvSpPr txBox="1">
            <a:spLocks noChangeArrowheads="1"/>
          </p:cNvSpPr>
          <p:nvPr/>
        </p:nvSpPr>
        <p:spPr bwMode="auto">
          <a:xfrm>
            <a:off x="304721" y="4572000"/>
            <a:ext cx="556563"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team</a:t>
            </a:r>
          </a:p>
        </p:txBody>
      </p:sp>
      <p:sp>
        <p:nvSpPr>
          <p:cNvPr id="147474" name="Text Box 18"/>
          <p:cNvSpPr txBox="1">
            <a:spLocks noChangeArrowheads="1"/>
          </p:cNvSpPr>
          <p:nvPr/>
        </p:nvSpPr>
        <p:spPr bwMode="auto">
          <a:xfrm>
            <a:off x="406294" y="3886200"/>
            <a:ext cx="556563"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dept.</a:t>
            </a:r>
          </a:p>
        </p:txBody>
      </p:sp>
      <p:sp>
        <p:nvSpPr>
          <p:cNvPr id="147475" name="Text Box 19"/>
          <p:cNvSpPr txBox="1">
            <a:spLocks noChangeArrowheads="1"/>
          </p:cNvSpPr>
          <p:nvPr/>
        </p:nvSpPr>
        <p:spPr bwMode="auto">
          <a:xfrm>
            <a:off x="304721" y="1981200"/>
            <a:ext cx="585417" cy="338554"/>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world</a:t>
            </a:r>
          </a:p>
        </p:txBody>
      </p:sp>
      <p:sp>
        <p:nvSpPr>
          <p:cNvPr id="147476" name="Text Box 20"/>
          <p:cNvSpPr txBox="1">
            <a:spLocks noChangeArrowheads="1"/>
          </p:cNvSpPr>
          <p:nvPr/>
        </p:nvSpPr>
        <p:spPr bwMode="auto">
          <a:xfrm>
            <a:off x="304720" y="2667001"/>
            <a:ext cx="622286" cy="584775"/>
          </a:xfrm>
          <a:prstGeom prst="rect">
            <a:avLst/>
          </a:prstGeom>
          <a:noFill/>
          <a:ln w="57150">
            <a:noFill/>
            <a:miter lim="800000"/>
            <a:headEnd/>
            <a:tailEnd/>
          </a:ln>
          <a:effectLst/>
        </p:spPr>
        <p:txBody>
          <a:bodyPr wrap="none">
            <a:spAutoFit/>
          </a:bodyPr>
          <a:lstStyle/>
          <a:p>
            <a:pPr>
              <a:spcBef>
                <a:spcPct val="0"/>
              </a:spcBef>
              <a:buFontTx/>
              <a:buNone/>
            </a:pPr>
            <a:r>
              <a:rPr lang="en-US" sz="1600">
                <a:latin typeface="Arial Narrow" pitchFamily="34" charset="0"/>
                <a:cs typeface="Arial" charset="0"/>
              </a:rPr>
              <a:t>enter-</a:t>
            </a:r>
            <a:br>
              <a:rPr lang="en-US" sz="1600">
                <a:latin typeface="Arial Narrow" pitchFamily="34" charset="0"/>
                <a:cs typeface="Arial" charset="0"/>
              </a:rPr>
            </a:br>
            <a:r>
              <a:rPr lang="en-US" sz="1600">
                <a:latin typeface="Arial Narrow" pitchFamily="34" charset="0"/>
                <a:cs typeface="Arial" charset="0"/>
              </a:rPr>
              <a:t>prise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4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8" grpId="0" animBg="1"/>
      <p:bldP spid="147459" grpId="0" animBg="1"/>
      <p:bldP spid="14746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114300"/>
            <a:ext cx="10969943" cy="685800"/>
          </a:xfrm>
        </p:spPr>
        <p:txBody>
          <a:bodyPr>
            <a:normAutofit fontScale="90000"/>
          </a:bodyPr>
          <a:lstStyle/>
          <a:p>
            <a:r>
              <a:rPr lang="en-US" dirty="0" smtClean="0"/>
              <a:t>Two Kinds of Thinking</a:t>
            </a:r>
            <a:endParaRPr lang="en-US" dirty="0"/>
          </a:p>
        </p:txBody>
      </p:sp>
      <p:sp>
        <p:nvSpPr>
          <p:cNvPr id="6" name="Text Placeholder 5"/>
          <p:cNvSpPr>
            <a:spLocks noGrp="1"/>
          </p:cNvSpPr>
          <p:nvPr>
            <p:ph type="body" idx="1"/>
          </p:nvPr>
        </p:nvSpPr>
        <p:spPr>
          <a:xfrm>
            <a:off x="152361" y="1028700"/>
            <a:ext cx="5385514" cy="639762"/>
          </a:xfrm>
        </p:spPr>
        <p:txBody>
          <a:bodyPr>
            <a:normAutofit lnSpcReduction="10000"/>
          </a:bodyPr>
          <a:lstStyle/>
          <a:p>
            <a:pPr algn="ctr"/>
            <a:r>
              <a:rPr lang="en-US" sz="3600" dirty="0" smtClean="0"/>
              <a:t>"In the Can"</a:t>
            </a:r>
            <a:endParaRPr lang="en-US" sz="3600" dirty="0"/>
          </a:p>
        </p:txBody>
      </p:sp>
      <p:sp>
        <p:nvSpPr>
          <p:cNvPr id="7" name="Content Placeholder 6"/>
          <p:cNvSpPr>
            <a:spLocks noGrp="1"/>
          </p:cNvSpPr>
          <p:nvPr>
            <p:ph sz="half" idx="2"/>
          </p:nvPr>
        </p:nvSpPr>
        <p:spPr>
          <a:xfrm>
            <a:off x="914162" y="4229101"/>
            <a:ext cx="4418449" cy="1782763"/>
          </a:xfrm>
        </p:spPr>
        <p:txBody>
          <a:bodyPr/>
          <a:lstStyle/>
          <a:p>
            <a:r>
              <a:rPr lang="en-US" sz="1800" dirty="0" smtClean="0"/>
              <a:t>Vertical</a:t>
            </a:r>
          </a:p>
          <a:p>
            <a:r>
              <a:rPr lang="en-US" sz="1800" dirty="0" err="1" smtClean="0"/>
              <a:t>Siloed</a:t>
            </a:r>
            <a:endParaRPr lang="en-US" sz="1800" dirty="0" smtClean="0"/>
          </a:p>
          <a:p>
            <a:r>
              <a:rPr lang="en-US" sz="1800" dirty="0" smtClean="0"/>
              <a:t>Translation-intensive</a:t>
            </a:r>
          </a:p>
          <a:p>
            <a:r>
              <a:rPr lang="en-US" sz="1800" dirty="0" smtClean="0"/>
              <a:t>Application-centric</a:t>
            </a:r>
          </a:p>
          <a:p>
            <a:r>
              <a:rPr lang="en-US" sz="1800" dirty="0" smtClean="0"/>
              <a:t>Good for small teams</a:t>
            </a:r>
          </a:p>
        </p:txBody>
      </p:sp>
      <p:sp>
        <p:nvSpPr>
          <p:cNvPr id="8" name="Text Placeholder 7"/>
          <p:cNvSpPr>
            <a:spLocks noGrp="1"/>
          </p:cNvSpPr>
          <p:nvPr>
            <p:ph type="body" sz="quarter" idx="3"/>
          </p:nvPr>
        </p:nvSpPr>
        <p:spPr>
          <a:xfrm>
            <a:off x="6246773" y="1028700"/>
            <a:ext cx="5387630" cy="639762"/>
          </a:xfrm>
        </p:spPr>
        <p:txBody>
          <a:bodyPr>
            <a:normAutofit lnSpcReduction="10000"/>
          </a:bodyPr>
          <a:lstStyle/>
          <a:p>
            <a:pPr algn="ctr"/>
            <a:r>
              <a:rPr lang="en-US" sz="3600" dirty="0" smtClean="0"/>
              <a:t>"On The Wire"</a:t>
            </a:r>
            <a:endParaRPr lang="en-US" sz="3600" dirty="0"/>
          </a:p>
        </p:txBody>
      </p:sp>
      <p:sp>
        <p:nvSpPr>
          <p:cNvPr id="9" name="Content Placeholder 8"/>
          <p:cNvSpPr>
            <a:spLocks noGrp="1"/>
          </p:cNvSpPr>
          <p:nvPr>
            <p:ph sz="quarter" idx="4"/>
          </p:nvPr>
        </p:nvSpPr>
        <p:spPr>
          <a:xfrm>
            <a:off x="6246773" y="4000501"/>
            <a:ext cx="5387630" cy="2239963"/>
          </a:xfrm>
        </p:spPr>
        <p:txBody>
          <a:bodyPr/>
          <a:lstStyle/>
          <a:p>
            <a:r>
              <a:rPr lang="en-US" sz="1800" dirty="0" smtClean="0"/>
              <a:t>Horizontal</a:t>
            </a:r>
          </a:p>
          <a:p>
            <a:r>
              <a:rPr lang="en-US" sz="1800" dirty="0" smtClean="0"/>
              <a:t>Publish/Subscribe</a:t>
            </a:r>
          </a:p>
          <a:p>
            <a:r>
              <a:rPr lang="en-US" sz="1800" dirty="0" smtClean="0"/>
              <a:t>Messages</a:t>
            </a:r>
          </a:p>
          <a:p>
            <a:r>
              <a:rPr lang="en-US" sz="1800" dirty="0" smtClean="0"/>
              <a:t>Communication of Shared Meaning (Semantics)</a:t>
            </a:r>
          </a:p>
          <a:p>
            <a:r>
              <a:rPr lang="en-US" sz="1800" dirty="0" smtClean="0"/>
              <a:t>Good for large organizations</a:t>
            </a:r>
          </a:p>
        </p:txBody>
      </p:sp>
      <p:sp>
        <p:nvSpPr>
          <p:cNvPr id="4" name="Slide Number Placeholder 3"/>
          <p:cNvSpPr>
            <a:spLocks noGrp="1"/>
          </p:cNvSpPr>
          <p:nvPr>
            <p:ph type="sldNum" sz="quarter" idx="10"/>
          </p:nvPr>
        </p:nvSpPr>
        <p:spPr/>
        <p:txBody>
          <a:bodyPr/>
          <a:lstStyle/>
          <a:p>
            <a:pPr>
              <a:defRPr/>
            </a:pPr>
            <a:fld id="{E141E93A-0CD0-B146-88D5-A1851004B248}" type="slidenum">
              <a:rPr lang="en-US" smtClean="0"/>
              <a:pPr>
                <a:defRPr/>
              </a:pPr>
              <a:t>57</a:t>
            </a:fld>
            <a:endParaRPr lang="en-US" dirty="0"/>
          </a:p>
        </p:txBody>
      </p:sp>
      <p:sp>
        <p:nvSpPr>
          <p:cNvPr id="5" name="Footer Placeholder 4"/>
          <p:cNvSpPr>
            <a:spLocks noGrp="1"/>
          </p:cNvSpPr>
          <p:nvPr>
            <p:ph type="ftr" sz="quarter" idx="11"/>
          </p:nvPr>
        </p:nvSpPr>
        <p:spPr/>
        <p:txBody>
          <a:bodyPr/>
          <a:lstStyle/>
          <a:p>
            <a:pPr>
              <a:defRPr/>
            </a:pPr>
            <a:r>
              <a:rPr lang="en-US" dirty="0" smtClean="0"/>
              <a:t>Copyright  2010 Dan McCreary &amp; Associates</a:t>
            </a:r>
            <a:endParaRPr lang="en-US" dirty="0"/>
          </a:p>
        </p:txBody>
      </p:sp>
      <p:sp>
        <p:nvSpPr>
          <p:cNvPr id="11" name="Left-Right Arrow 10"/>
          <p:cNvSpPr/>
          <p:nvPr/>
        </p:nvSpPr>
        <p:spPr bwMode="auto">
          <a:xfrm>
            <a:off x="6703854" y="1943100"/>
            <a:ext cx="4570809" cy="571500"/>
          </a:xfrm>
          <a:prstGeom prst="leftRightArrow">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accent2">
                    <a:lumMod val="75000"/>
                  </a:schemeClr>
                </a:solidFill>
                <a:latin typeface="Arial Narrow" pitchFamily="34" charset="0"/>
              </a:rPr>
              <a:t>Enterprise Service Bus</a:t>
            </a:r>
            <a:endParaRPr kumimoji="0" lang="en-US" sz="1600" b="1" i="0" u="none" strike="noStrike" cap="none" normalizeH="0" baseline="0" dirty="0" smtClean="0">
              <a:ln>
                <a:noFill/>
              </a:ln>
              <a:solidFill>
                <a:schemeClr val="accent2">
                  <a:lumMod val="75000"/>
                </a:schemeClr>
              </a:solidFill>
              <a:effectLst/>
              <a:latin typeface="Arial Narrow" pitchFamily="34" charset="0"/>
            </a:endParaRPr>
          </a:p>
        </p:txBody>
      </p:sp>
      <p:sp>
        <p:nvSpPr>
          <p:cNvPr id="12" name="Rounded Rectangle 11"/>
          <p:cNvSpPr/>
          <p:nvPr/>
        </p:nvSpPr>
        <p:spPr bwMode="auto">
          <a:xfrm>
            <a:off x="1980684" y="1828800"/>
            <a:ext cx="1675963" cy="457200"/>
          </a:xfrm>
          <a:prstGeom prst="roundRect">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Narrow" pitchFamily="34" charset="0"/>
              </a:rPr>
              <a:t>Screen</a:t>
            </a:r>
          </a:p>
        </p:txBody>
      </p:sp>
      <p:sp>
        <p:nvSpPr>
          <p:cNvPr id="14" name="Can 13"/>
          <p:cNvSpPr/>
          <p:nvPr/>
        </p:nvSpPr>
        <p:spPr bwMode="auto">
          <a:xfrm>
            <a:off x="1675963" y="3429000"/>
            <a:ext cx="2437765" cy="685800"/>
          </a:xfrm>
          <a:prstGeom prst="can">
            <a:avLst>
              <a:gd name="adj" fmla="val 21181"/>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smtClean="0">
                <a:latin typeface="Arial Narrow" pitchFamily="34" charset="0"/>
              </a:rPr>
              <a:t>Database</a:t>
            </a:r>
            <a:endParaRPr kumimoji="0" lang="en-US" sz="2400" b="1" i="0" u="none" strike="noStrike" cap="none" normalizeH="0" baseline="0" dirty="0" smtClean="0">
              <a:ln>
                <a:noFill/>
              </a:ln>
              <a:solidFill>
                <a:schemeClr val="tx1"/>
              </a:solidFill>
              <a:effectLst/>
              <a:latin typeface="Arial Narrow" pitchFamily="34" charset="0"/>
            </a:endParaRPr>
          </a:p>
        </p:txBody>
      </p:sp>
      <p:grpSp>
        <p:nvGrpSpPr>
          <p:cNvPr id="3" name="Group 14"/>
          <p:cNvGrpSpPr/>
          <p:nvPr/>
        </p:nvGrpSpPr>
        <p:grpSpPr>
          <a:xfrm>
            <a:off x="2437766" y="2514600"/>
            <a:ext cx="761800" cy="617676"/>
            <a:chOff x="1828800" y="1896924"/>
            <a:chExt cx="874975" cy="846276"/>
          </a:xfrm>
        </p:grpSpPr>
        <p:sp>
          <p:nvSpPr>
            <p:cNvPr id="16" name="Oval 15"/>
            <p:cNvSpPr/>
            <p:nvPr/>
          </p:nvSpPr>
          <p:spPr bwMode="auto">
            <a:xfrm>
              <a:off x="1828800" y="1896924"/>
              <a:ext cx="874975" cy="846276"/>
            </a:xfrm>
            <a:prstGeom prst="ellipse">
              <a:avLst/>
            </a:prstGeom>
            <a:solidFill>
              <a:srgbClr val="FFCC66"/>
            </a:solidFill>
            <a:ln w="12700" cap="flat" cmpd="sng" algn="ctr">
              <a:solidFill>
                <a:schemeClr val="tx1"/>
              </a:solidFill>
              <a:prstDash val="solid"/>
              <a:round/>
              <a:headEnd type="none" w="med" len="med"/>
              <a:tailEnd type="none" w="med" len="med"/>
            </a:ln>
            <a:effectLst/>
          </p:spPr>
        </p:sp>
        <p:sp>
          <p:nvSpPr>
            <p:cNvPr id="17" name="Oval 16"/>
            <p:cNvSpPr/>
            <p:nvPr/>
          </p:nvSpPr>
          <p:spPr bwMode="auto">
            <a:xfrm>
              <a:off x="1981199" y="2051050"/>
              <a:ext cx="568325" cy="539750"/>
            </a:xfrm>
            <a:prstGeom prst="ellipse">
              <a:avLst/>
            </a:prstGeom>
            <a:solidFill>
              <a:srgbClr val="A4CBFF"/>
            </a:solidFill>
            <a:ln w="12700" cap="flat" cmpd="sng" algn="ctr">
              <a:solidFill>
                <a:schemeClr val="tx1"/>
              </a:solidFill>
              <a:prstDash val="solid"/>
              <a:round/>
              <a:headEnd type="none" w="med" len="med"/>
              <a:tailEnd type="none" w="med" len="med"/>
            </a:ln>
            <a:effectLst/>
          </p:spPr>
        </p:sp>
        <p:cxnSp>
          <p:nvCxnSpPr>
            <p:cNvPr id="18" name="Straight Connector 17"/>
            <p:cNvCxnSpPr>
              <a:stCxn id="16" idx="1"/>
              <a:endCxn id="17" idx="1"/>
            </p:cNvCxnSpPr>
            <p:nvPr/>
          </p:nvCxnSpPr>
          <p:spPr bwMode="auto">
            <a:xfrm rot="16200000" flipH="1">
              <a:off x="1956063" y="2021731"/>
              <a:ext cx="109237" cy="107491"/>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19" name="Straight Connector 18"/>
            <p:cNvCxnSpPr>
              <a:stCxn id="16" idx="3"/>
              <a:endCxn id="17" idx="3"/>
            </p:cNvCxnSpPr>
            <p:nvPr/>
          </p:nvCxnSpPr>
          <p:spPr bwMode="auto">
            <a:xfrm rot="5400000" flipH="1" flipV="1">
              <a:off x="1956926" y="2511765"/>
              <a:ext cx="107511" cy="107491"/>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0" name="Straight Connector 19"/>
            <p:cNvCxnSpPr>
              <a:stCxn id="17" idx="7"/>
              <a:endCxn id="16" idx="7"/>
            </p:cNvCxnSpPr>
            <p:nvPr/>
          </p:nvCxnSpPr>
          <p:spPr bwMode="auto">
            <a:xfrm rot="5400000" flipH="1" flipV="1">
              <a:off x="2466348" y="2020806"/>
              <a:ext cx="109237" cy="109343"/>
            </a:xfrm>
            <a:prstGeom prst="line">
              <a:avLst/>
            </a:prstGeom>
            <a:solidFill>
              <a:srgbClr val="3399FF"/>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2514600" y="2438400"/>
              <a:ext cx="136525" cy="92075"/>
            </a:xfrm>
            <a:prstGeom prst="line">
              <a:avLst/>
            </a:prstGeom>
            <a:solidFill>
              <a:srgbClr val="3399FF"/>
            </a:solidFill>
            <a:ln w="12700" cap="flat" cmpd="sng" algn="ctr">
              <a:solidFill>
                <a:schemeClr val="tx1"/>
              </a:solidFill>
              <a:prstDash val="solid"/>
              <a:round/>
              <a:headEnd type="none" w="med" len="med"/>
              <a:tailEnd type="none" w="med" len="med"/>
            </a:ln>
            <a:effectLst/>
          </p:spPr>
        </p:cxnSp>
      </p:grpSp>
      <p:sp>
        <p:nvSpPr>
          <p:cNvPr id="22" name="Rectangle 21"/>
          <p:cNvSpPr/>
          <p:nvPr/>
        </p:nvSpPr>
        <p:spPr bwMode="auto">
          <a:xfrm>
            <a:off x="6703854" y="3200400"/>
            <a:ext cx="1980684" cy="457200"/>
          </a:xfrm>
          <a:prstGeom prst="rect">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Narrow" pitchFamily="34" charset="0"/>
              </a:rPr>
              <a:t>Publishers</a:t>
            </a:r>
          </a:p>
        </p:txBody>
      </p:sp>
      <p:sp>
        <p:nvSpPr>
          <p:cNvPr id="23" name="Rectangle 22"/>
          <p:cNvSpPr/>
          <p:nvPr/>
        </p:nvSpPr>
        <p:spPr bwMode="auto">
          <a:xfrm>
            <a:off x="8836898" y="3200400"/>
            <a:ext cx="2285405" cy="457200"/>
          </a:xfrm>
          <a:prstGeom prst="rect">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Narrow" pitchFamily="34" charset="0"/>
              </a:rPr>
              <a:t>Subscribers</a:t>
            </a:r>
          </a:p>
        </p:txBody>
      </p:sp>
      <p:cxnSp>
        <p:nvCxnSpPr>
          <p:cNvPr id="25" name="Straight Arrow Connector 24"/>
          <p:cNvCxnSpPr/>
          <p:nvPr/>
        </p:nvCxnSpPr>
        <p:spPr bwMode="auto">
          <a:xfrm rot="5400000">
            <a:off x="7542834" y="2627842"/>
            <a:ext cx="457200" cy="2117"/>
          </a:xfrm>
          <a:prstGeom prst="straightConnector1">
            <a:avLst/>
          </a:prstGeom>
          <a:solidFill>
            <a:srgbClr val="3399FF"/>
          </a:solidFill>
          <a:ln w="38100" cap="flat" cmpd="sng" algn="ctr">
            <a:solidFill>
              <a:schemeClr val="tx1"/>
            </a:solidFill>
            <a:prstDash val="solid"/>
            <a:round/>
            <a:headEnd type="triangle" w="med" len="med"/>
            <a:tailEnd type="triangle"/>
          </a:ln>
          <a:effectLst/>
        </p:spPr>
      </p:cxnSp>
      <p:cxnSp>
        <p:nvCxnSpPr>
          <p:cNvPr id="27" name="Straight Arrow Connector 26"/>
          <p:cNvCxnSpPr/>
          <p:nvPr/>
        </p:nvCxnSpPr>
        <p:spPr bwMode="auto">
          <a:xfrm rot="5400000">
            <a:off x="9675879" y="2627842"/>
            <a:ext cx="457200" cy="2117"/>
          </a:xfrm>
          <a:prstGeom prst="straightConnector1">
            <a:avLst/>
          </a:prstGeom>
          <a:solidFill>
            <a:srgbClr val="3399FF"/>
          </a:solidFill>
          <a:ln w="38100" cap="flat" cmpd="sng" algn="ctr">
            <a:solidFill>
              <a:schemeClr val="tx1"/>
            </a:solidFill>
            <a:prstDash val="solid"/>
            <a:round/>
            <a:headEnd type="triangle" w="med" len="med"/>
            <a:tailEnd type="triangle"/>
          </a:ln>
          <a:effectLst/>
        </p:spPr>
      </p:cxnSp>
      <p:cxnSp>
        <p:nvCxnSpPr>
          <p:cNvPr id="28" name="Straight Arrow Connector 27"/>
          <p:cNvCxnSpPr/>
          <p:nvPr/>
        </p:nvCxnSpPr>
        <p:spPr bwMode="auto">
          <a:xfrm rot="5400000">
            <a:off x="2686374" y="2389717"/>
            <a:ext cx="266700" cy="2117"/>
          </a:xfrm>
          <a:prstGeom prst="straightConnector1">
            <a:avLst/>
          </a:prstGeom>
          <a:solidFill>
            <a:srgbClr val="3399FF"/>
          </a:solidFill>
          <a:ln w="38100" cap="flat" cmpd="sng" algn="ctr">
            <a:solidFill>
              <a:schemeClr val="tx1"/>
            </a:solidFill>
            <a:prstDash val="solid"/>
            <a:round/>
            <a:headEnd type="triangle" w="med" len="med"/>
            <a:tailEnd type="triangle"/>
          </a:ln>
          <a:effectLst/>
        </p:spPr>
      </p:cxnSp>
      <p:cxnSp>
        <p:nvCxnSpPr>
          <p:cNvPr id="30" name="Straight Arrow Connector 29"/>
          <p:cNvCxnSpPr/>
          <p:nvPr/>
        </p:nvCxnSpPr>
        <p:spPr bwMode="auto">
          <a:xfrm rot="5400000">
            <a:off x="2711768" y="3275542"/>
            <a:ext cx="266700" cy="2117"/>
          </a:xfrm>
          <a:prstGeom prst="straightConnector1">
            <a:avLst/>
          </a:prstGeom>
          <a:solidFill>
            <a:srgbClr val="3399FF"/>
          </a:solidFill>
          <a:ln w="38100" cap="flat" cmpd="sng" algn="ctr">
            <a:solidFill>
              <a:schemeClr val="tx1"/>
            </a:solidFill>
            <a:prstDash val="solid"/>
            <a:round/>
            <a:headEnd type="triangle" w="med" len="med"/>
            <a:tailEnd type="triangle"/>
          </a:ln>
          <a:effectLst/>
        </p:spPr>
      </p:cxnSp>
      <p:sp>
        <p:nvSpPr>
          <p:cNvPr id="31" name="TextBox 30"/>
          <p:cNvSpPr txBox="1"/>
          <p:nvPr/>
        </p:nvSpPr>
        <p:spPr>
          <a:xfrm>
            <a:off x="3199567" y="2628900"/>
            <a:ext cx="966931" cy="369332"/>
          </a:xfrm>
          <a:prstGeom prst="rect">
            <a:avLst/>
          </a:prstGeom>
          <a:noFill/>
        </p:spPr>
        <p:txBody>
          <a:bodyPr wrap="none" rtlCol="0">
            <a:spAutoFit/>
          </a:bodyPr>
          <a:lstStyle/>
          <a:p>
            <a:r>
              <a:rPr lang="en-US" sz="1800" dirty="0" smtClean="0"/>
              <a:t>Objects</a:t>
            </a:r>
            <a:endParaRPr lang="en-US" sz="1800" dirty="0"/>
          </a:p>
        </p:txBody>
      </p:sp>
      <p:sp>
        <p:nvSpPr>
          <p:cNvPr id="32" name="Rectangle 31"/>
          <p:cNvSpPr/>
          <p:nvPr/>
        </p:nvSpPr>
        <p:spPr bwMode="auto">
          <a:xfrm>
            <a:off x="7008574" y="2857500"/>
            <a:ext cx="1371243" cy="342900"/>
          </a:xfrm>
          <a:prstGeom prst="rect">
            <a:avLst/>
          </a:prstGeom>
          <a:solidFill>
            <a:srgbClr val="FFCC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Narrow" pitchFamily="34" charset="0"/>
              </a:rPr>
              <a:t>Adapter</a:t>
            </a:r>
          </a:p>
        </p:txBody>
      </p:sp>
      <p:sp>
        <p:nvSpPr>
          <p:cNvPr id="33" name="Rectangle 32"/>
          <p:cNvSpPr/>
          <p:nvPr/>
        </p:nvSpPr>
        <p:spPr bwMode="auto">
          <a:xfrm>
            <a:off x="9293979" y="2857500"/>
            <a:ext cx="1371243" cy="342900"/>
          </a:xfrm>
          <a:prstGeom prst="rect">
            <a:avLst/>
          </a:prstGeom>
          <a:solidFill>
            <a:srgbClr val="FFCC66"/>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Narrow" pitchFamily="34" charset="0"/>
              </a:rPr>
              <a:t>Adapter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smtClean="0"/>
              <a:t>Structured Retrieval is Better</a:t>
            </a:r>
            <a:endParaRPr lang="en-US" dirty="0"/>
          </a:p>
        </p:txBody>
      </p:sp>
      <p:sp>
        <p:nvSpPr>
          <p:cNvPr id="15363" name="Content Placeholder 2"/>
          <p:cNvSpPr>
            <a:spLocks noGrp="1"/>
          </p:cNvSpPr>
          <p:nvPr>
            <p:ph idx="1"/>
          </p:nvPr>
        </p:nvSpPr>
        <p:spPr>
          <a:xfrm>
            <a:off x="4773956" y="1371600"/>
            <a:ext cx="6500707" cy="4686300"/>
          </a:xfrm>
        </p:spPr>
        <p:txBody>
          <a:bodyPr/>
          <a:lstStyle/>
          <a:p>
            <a:pPr eaLnBrk="1" hangingPunct="1">
              <a:buFontTx/>
              <a:buNone/>
            </a:pPr>
            <a:r>
              <a:rPr lang="en-US" b="1" dirty="0">
                <a:latin typeface="Arial" charset="0"/>
                <a:cs typeface="Arial" charset="0"/>
              </a:rPr>
              <a:t>Introduction to Information Retrieval</a:t>
            </a:r>
          </a:p>
          <a:p>
            <a:pPr eaLnBrk="1" hangingPunct="1">
              <a:buFontTx/>
              <a:buNone/>
            </a:pPr>
            <a:r>
              <a:rPr lang="en-US" dirty="0">
                <a:latin typeface="Arial" charset="0"/>
                <a:cs typeface="Arial" charset="0"/>
              </a:rPr>
              <a:t> </a:t>
            </a:r>
            <a:r>
              <a:rPr lang="en-US" sz="2400" dirty="0">
                <a:latin typeface="Arial" charset="0"/>
                <a:cs typeface="Arial" charset="0"/>
              </a:rPr>
              <a:t>by Christopher D. Manning, Prabhakar Raghavan and Hinrich Schütze</a:t>
            </a:r>
            <a:endParaRPr lang="en-US" dirty="0">
              <a:latin typeface="Arial" charset="0"/>
              <a:cs typeface="Arial" charset="0"/>
            </a:endParaRPr>
          </a:p>
          <a:p>
            <a:pPr eaLnBrk="1" hangingPunct="1">
              <a:buFontTx/>
              <a:buNone/>
            </a:pPr>
            <a:r>
              <a:rPr lang="en-US" dirty="0">
                <a:latin typeface="Arial" charset="0"/>
                <a:cs typeface="Arial" charset="0"/>
              </a:rPr>
              <a:t>Cambridge University Press, 2008</a:t>
            </a:r>
          </a:p>
        </p:txBody>
      </p:sp>
      <p:sp>
        <p:nvSpPr>
          <p:cNvPr id="15364" name="Slide Number Placeholder 3"/>
          <p:cNvSpPr>
            <a:spLocks noGrp="1"/>
          </p:cNvSpPr>
          <p:nvPr>
            <p:ph type="sldNum" sz="quarter" idx="4294967295"/>
          </p:nvPr>
        </p:nvSpPr>
        <p:spPr>
          <a:xfrm>
            <a:off x="10563648" y="6248400"/>
            <a:ext cx="71101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fld id="{34478D2B-002E-8B44-BFFC-6BE9F0A87D1C}" type="slidenum">
              <a:rPr lang="en-US" sz="1600" b="0">
                <a:solidFill>
                  <a:schemeClr val="bg1">
                    <a:lumMod val="50000"/>
                  </a:schemeClr>
                </a:solidFill>
              </a:rPr>
              <a:pPr algn="r"/>
              <a:t>58</a:t>
            </a:fld>
            <a:endParaRPr lang="en-US" sz="1600" b="0" dirty="0">
              <a:solidFill>
                <a:schemeClr val="bg1">
                  <a:lumMod val="50000"/>
                </a:schemeClr>
              </a:solidFill>
            </a:endParaRPr>
          </a:p>
        </p:txBody>
      </p:sp>
      <p:pic>
        <p:nvPicPr>
          <p:cNvPr id="15365" name="Picture 4"/>
          <p:cNvPicPr>
            <a:picLocks noChangeAspect="1"/>
          </p:cNvPicPr>
          <p:nvPr/>
        </p:nvPicPr>
        <p:blipFill>
          <a:blip r:embed="rId2" cstate="screen"/>
          <a:srcRect/>
          <a:stretch>
            <a:fillRect/>
          </a:stretch>
        </p:blipFill>
        <p:spPr bwMode="auto">
          <a:xfrm>
            <a:off x="914162" y="1447800"/>
            <a:ext cx="3047206" cy="3365500"/>
          </a:xfrm>
          <a:prstGeom prst="rect">
            <a:avLst/>
          </a:prstGeom>
          <a:noFill/>
          <a:ln w="9525">
            <a:noFill/>
            <a:miter lim="800000"/>
            <a:headEnd/>
            <a:tailEnd/>
          </a:ln>
        </p:spPr>
      </p:pic>
      <p:sp>
        <p:nvSpPr>
          <p:cNvPr id="15366" name="TextBox 5"/>
          <p:cNvSpPr txBox="1">
            <a:spLocks noChangeArrowheads="1"/>
          </p:cNvSpPr>
          <p:nvPr/>
        </p:nvSpPr>
        <p:spPr bwMode="auto">
          <a:xfrm>
            <a:off x="2448223" y="5600701"/>
            <a:ext cx="8198077" cy="446276"/>
          </a:xfrm>
          <a:prstGeom prst="rect">
            <a:avLst/>
          </a:prstGeom>
          <a:noFill/>
          <a:ln w="9525">
            <a:noFill/>
            <a:miter lim="800000"/>
            <a:headEnd/>
            <a:tailEnd/>
          </a:ln>
        </p:spPr>
        <p:txBody>
          <a:bodyPr wrap="none">
            <a:prstTxWarp prst="textNoShape">
              <a:avLst/>
            </a:prstTxWarp>
            <a:spAutoFit/>
          </a:bodyPr>
          <a:lstStyle/>
          <a:p>
            <a:pPr algn="ctr"/>
            <a:r>
              <a:rPr lang="en-US" b="0" dirty="0"/>
              <a:t>http://nlp.stanford.edu/IR-book/information-retrieval-book.html</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idx="4294967295"/>
          </p:nvPr>
        </p:nvSpPr>
        <p:spPr>
          <a:xfrm>
            <a:off x="2055812" y="228600"/>
            <a:ext cx="7305674" cy="968375"/>
          </a:xfrm>
        </p:spPr>
        <p:txBody>
          <a:bodyPr/>
          <a:lstStyle/>
          <a:p>
            <a:pPr eaLnBrk="1" hangingPunct="1"/>
            <a:r>
              <a:rPr lang="en-US" sz="3600" b="1" dirty="0"/>
              <a:t>Table 10.1 - Revised</a:t>
            </a:r>
          </a:p>
        </p:txBody>
      </p:sp>
      <p:graphicFrame>
        <p:nvGraphicFramePr>
          <p:cNvPr id="5" name="Content Placeholder 4"/>
          <p:cNvGraphicFramePr>
            <a:graphicFrameLocks noGrp="1"/>
          </p:cNvGraphicFramePr>
          <p:nvPr>
            <p:ph idx="4294967295"/>
          </p:nvPr>
        </p:nvGraphicFramePr>
        <p:xfrm>
          <a:off x="2208212" y="2209800"/>
          <a:ext cx="8441185" cy="2364105"/>
        </p:xfrm>
        <a:graphic>
          <a:graphicData uri="http://schemas.openxmlformats.org/drawingml/2006/table">
            <a:tbl>
              <a:tblPr/>
              <a:tblGrid>
                <a:gridCol w="2224038"/>
                <a:gridCol w="2071676"/>
                <a:gridCol w="2073793"/>
                <a:gridCol w="2071678"/>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charset="0"/>
                        </a:rPr>
                        <a:t> </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585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charset="0"/>
                        </a:rPr>
                        <a:t>RDB search</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585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charset="0"/>
                        </a:rPr>
                        <a:t>unstructured retrieval</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585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Narrow" charset="0"/>
                        </a:rPr>
                        <a:t>structured retrieval</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585E0"/>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objects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records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unstructured documents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trees with text at leaves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model</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relational model</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vector space &amp; others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262699"/>
                          </a:solidFill>
                          <a:effectLst/>
                          <a:latin typeface="Arial Narrow" charset="0"/>
                        </a:rPr>
                        <a:t>XML hierarchy</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main data structure</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table</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inverted index</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262699"/>
                          </a:solidFill>
                          <a:effectLst/>
                          <a:latin typeface="Arial Narrow" charset="0"/>
                        </a:rPr>
                        <a:t>trees with node-ids for document ids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queries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SQL</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Narrow" charset="0"/>
                        </a:rPr>
                        <a:t>free text queries</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262699"/>
                          </a:solidFill>
                          <a:effectLst/>
                          <a:latin typeface="Arial Narrow" charset="0"/>
                        </a:rPr>
                        <a:t>XQuery fulltext</a:t>
                      </a:r>
                    </a:p>
                  </a:txBody>
                  <a:tcPr marL="50787" marR="50787"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6F5"/>
                    </a:solidFill>
                  </a:tcPr>
                </a:tc>
              </a:tr>
            </a:tbl>
          </a:graphicData>
        </a:graphic>
      </p:graphicFrame>
      <p:sp>
        <p:nvSpPr>
          <p:cNvPr id="21539" name="Slide Number Placeholder 3"/>
          <p:cNvSpPr>
            <a:spLocks noGrp="1"/>
          </p:cNvSpPr>
          <p:nvPr>
            <p:ph type="sldNum" sz="quarter" idx="4294967295"/>
          </p:nvPr>
        </p:nvSpPr>
        <p:spPr>
          <a:xfrm>
            <a:off x="11477625" y="6248400"/>
            <a:ext cx="71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fld id="{7CE94A52-1752-9248-911E-42CB1B57E94D}" type="slidenum">
              <a:rPr lang="en-US" sz="1600" b="0">
                <a:solidFill>
                  <a:schemeClr val="bg1">
                    <a:lumMod val="50000"/>
                  </a:schemeClr>
                </a:solidFill>
              </a:rPr>
              <a:pPr algn="r"/>
              <a:t>59</a:t>
            </a:fld>
            <a:endParaRPr lang="en-US" sz="1600" b="0" dirty="0">
              <a:solidFill>
                <a:schemeClr val="bg1">
                  <a:lumMod val="50000"/>
                </a:schemeClr>
              </a:solidFill>
            </a:endParaRPr>
          </a:p>
        </p:txBody>
      </p:sp>
      <p:sp>
        <p:nvSpPr>
          <p:cNvPr id="21540" name="TextBox 5"/>
          <p:cNvSpPr txBox="1">
            <a:spLocks noChangeArrowheads="1"/>
          </p:cNvSpPr>
          <p:nvPr/>
        </p:nvSpPr>
        <p:spPr bwMode="auto">
          <a:xfrm>
            <a:off x="1523603" y="5486401"/>
            <a:ext cx="9141619" cy="523875"/>
          </a:xfrm>
          <a:prstGeom prst="rect">
            <a:avLst/>
          </a:prstGeom>
          <a:noFill/>
          <a:ln w="9525">
            <a:noFill/>
            <a:miter lim="800000"/>
            <a:headEnd/>
            <a:tailEnd/>
          </a:ln>
        </p:spPr>
        <p:txBody>
          <a:bodyPr>
            <a:prstTxWarp prst="textNoShape">
              <a:avLst/>
            </a:prstTxWarp>
            <a:spAutoFit/>
          </a:bodyPr>
          <a:lstStyle/>
          <a:p>
            <a:pPr algn="ctr"/>
            <a:r>
              <a:rPr lang="en-US" sz="1400" dirty="0"/>
              <a:t>XML - Table 10.1 and structured information retrieval.  SQLRDB (relational database) search, unstructured information retrieval</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an 16"/>
          <p:cNvSpPr/>
          <p:nvPr/>
        </p:nvSpPr>
        <p:spPr bwMode="auto">
          <a:xfrm>
            <a:off x="4113729" y="4686300"/>
            <a:ext cx="3047206" cy="1371600"/>
          </a:xfrm>
          <a:prstGeom prst="can">
            <a:avLst/>
          </a:prstGeom>
          <a:solidFill>
            <a:schemeClr val="accent1">
              <a:lumMod val="20000"/>
              <a:lumOff val="80000"/>
            </a:schemeClr>
          </a:solidFill>
          <a:ln w="28575"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Narrow" pitchFamily="34" charset="0"/>
            </a:endParaRPr>
          </a:p>
        </p:txBody>
      </p:sp>
      <p:sp>
        <p:nvSpPr>
          <p:cNvPr id="2" name="Title 1"/>
          <p:cNvSpPr>
            <a:spLocks noGrp="1"/>
          </p:cNvSpPr>
          <p:nvPr>
            <p:ph type="title" idx="4294967295"/>
          </p:nvPr>
        </p:nvSpPr>
        <p:spPr>
          <a:xfrm>
            <a:off x="1914525" y="220663"/>
            <a:ext cx="10121900" cy="968375"/>
          </a:xfrm>
        </p:spPr>
        <p:txBody>
          <a:bodyPr/>
          <a:lstStyle/>
          <a:p>
            <a:r>
              <a:rPr lang="en-US" sz="3600" b="1" dirty="0" smtClean="0"/>
              <a:t>Kurt's Suggestion</a:t>
            </a:r>
            <a:endParaRPr lang="en-US" sz="3600" b="1" dirty="0"/>
          </a:p>
        </p:txBody>
      </p:sp>
      <p:sp>
        <p:nvSpPr>
          <p:cNvPr id="3" name="Content Placeholder 2"/>
          <p:cNvSpPr>
            <a:spLocks noGrp="1"/>
          </p:cNvSpPr>
          <p:nvPr>
            <p:ph idx="4294967295"/>
          </p:nvPr>
        </p:nvSpPr>
        <p:spPr>
          <a:xfrm>
            <a:off x="1598612" y="5105400"/>
            <a:ext cx="8001000" cy="457200"/>
          </a:xfrm>
          <a:solidFill>
            <a:schemeClr val="bg1">
              <a:lumMod val="85000"/>
            </a:schemeClr>
          </a:solidFill>
          <a:ln w="38100">
            <a:solidFill>
              <a:schemeClr val="tx1"/>
            </a:solidFill>
          </a:ln>
        </p:spPr>
        <p:txBody>
          <a:bodyPr>
            <a:normAutofit fontScale="92500" lnSpcReduction="20000"/>
          </a:bodyPr>
          <a:lstStyle/>
          <a:p>
            <a:pPr algn="ctr">
              <a:buNone/>
            </a:pPr>
            <a:r>
              <a:rPr lang="en-US" sz="2800" b="1" dirty="0" smtClean="0">
                <a:latin typeface="Courier New" pitchFamily="49" charset="0"/>
                <a:cs typeface="Courier New" pitchFamily="49" charset="0"/>
              </a:rPr>
              <a:t>store($collection, $file-name, $data)</a:t>
            </a:r>
            <a:endParaRPr lang="en-US" sz="2800" b="1" dirty="0">
              <a:latin typeface="Courier New" pitchFamily="49" charset="0"/>
              <a:cs typeface="Courier New" pitchFamily="49" charset="0"/>
            </a:endParaRPr>
          </a:p>
        </p:txBody>
      </p:sp>
      <p:sp>
        <p:nvSpPr>
          <p:cNvPr id="4" name="Slide Number Placeholder 3"/>
          <p:cNvSpPr>
            <a:spLocks noGrp="1"/>
          </p:cNvSpPr>
          <p:nvPr>
            <p:ph type="sldNum" sz="quarter" idx="4294967295"/>
          </p:nvPr>
        </p:nvSpPr>
        <p:spPr>
          <a:xfrm>
            <a:off x="11477625" y="62484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6</a:t>
            </a:fld>
            <a:endParaRPr lang="en-US" sz="1600" dirty="0">
              <a:solidFill>
                <a:schemeClr val="bg1">
                  <a:lumMod val="50000"/>
                </a:schemeClr>
              </a:solidFill>
            </a:endParaRPr>
          </a:p>
        </p:txBody>
      </p:sp>
      <p:sp>
        <p:nvSpPr>
          <p:cNvPr id="6" name="Rectangle 5"/>
          <p:cNvSpPr/>
          <p:nvPr/>
        </p:nvSpPr>
        <p:spPr bwMode="auto">
          <a:xfrm>
            <a:off x="8684538" y="2171700"/>
            <a:ext cx="1980684" cy="16002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dirty="0" smtClean="0">
              <a:latin typeface="Arial Narrow" pitchFamily="34" charset="0"/>
            </a:endParaRPr>
          </a:p>
        </p:txBody>
      </p:sp>
      <p:sp>
        <p:nvSpPr>
          <p:cNvPr id="7" name="TextBox 6"/>
          <p:cNvSpPr txBox="1"/>
          <p:nvPr/>
        </p:nvSpPr>
        <p:spPr>
          <a:xfrm>
            <a:off x="9293979" y="3886201"/>
            <a:ext cx="1257011" cy="307777"/>
          </a:xfrm>
          <a:prstGeom prst="rect">
            <a:avLst/>
          </a:prstGeom>
          <a:noFill/>
        </p:spPr>
        <p:txBody>
          <a:bodyPr wrap="none" rtlCol="0">
            <a:spAutoFit/>
          </a:bodyPr>
          <a:lstStyle/>
          <a:p>
            <a:r>
              <a:rPr lang="en-US" sz="1400" dirty="0" smtClean="0"/>
              <a:t>Web Browser</a:t>
            </a:r>
            <a:endParaRPr lang="en-US" sz="1400" dirty="0"/>
          </a:p>
        </p:txBody>
      </p:sp>
      <p:sp>
        <p:nvSpPr>
          <p:cNvPr id="8" name="TextBox 7"/>
          <p:cNvSpPr txBox="1"/>
          <p:nvPr/>
        </p:nvSpPr>
        <p:spPr>
          <a:xfrm>
            <a:off x="9141619" y="3086101"/>
            <a:ext cx="1218883" cy="461665"/>
          </a:xfrm>
          <a:prstGeom prst="rect">
            <a:avLst/>
          </a:prstGeom>
          <a:solidFill>
            <a:schemeClr val="bg1"/>
          </a:solidFill>
          <a:ln w="28575">
            <a:noFill/>
          </a:ln>
          <a:scene3d>
            <a:camera prst="orthographicFront"/>
            <a:lightRig rig="threePt" dir="t"/>
          </a:scene3d>
          <a:sp3d>
            <a:bevelT/>
          </a:sp3d>
        </p:spPr>
        <p:txBody>
          <a:bodyPr wrap="square" rtlCol="0">
            <a:spAutoFit/>
          </a:bodyPr>
          <a:lstStyle/>
          <a:p>
            <a:pPr algn="ctr"/>
            <a:r>
              <a:rPr lang="en-US" dirty="0" smtClean="0"/>
              <a:t>Save</a:t>
            </a:r>
            <a:endParaRPr lang="en-US" dirty="0"/>
          </a:p>
        </p:txBody>
      </p:sp>
      <p:sp>
        <p:nvSpPr>
          <p:cNvPr id="9" name="TextBox 8"/>
          <p:cNvSpPr txBox="1"/>
          <p:nvPr/>
        </p:nvSpPr>
        <p:spPr>
          <a:xfrm>
            <a:off x="9141619" y="2400301"/>
            <a:ext cx="1016560" cy="307777"/>
          </a:xfrm>
          <a:prstGeom prst="rect">
            <a:avLst/>
          </a:prstGeom>
          <a:noFill/>
        </p:spPr>
        <p:txBody>
          <a:bodyPr wrap="none" rtlCol="0">
            <a:spAutoFit/>
          </a:bodyPr>
          <a:lstStyle/>
          <a:p>
            <a:r>
              <a:rPr lang="en-US" sz="1400" dirty="0" smtClean="0"/>
              <a:t>Web Form</a:t>
            </a:r>
            <a:endParaRPr lang="en-US" sz="1400" dirty="0"/>
          </a:p>
        </p:txBody>
      </p:sp>
      <p:cxnSp>
        <p:nvCxnSpPr>
          <p:cNvPr id="11" name="Straight Arrow Connector 10"/>
          <p:cNvCxnSpPr>
            <a:stCxn id="8" idx="2"/>
          </p:cNvCxnSpPr>
          <p:nvPr/>
        </p:nvCxnSpPr>
        <p:spPr bwMode="auto">
          <a:xfrm rot="5400000">
            <a:off x="8039031" y="3431471"/>
            <a:ext cx="1595737" cy="1828324"/>
          </a:xfrm>
          <a:prstGeom prst="straightConnector1">
            <a:avLst/>
          </a:prstGeom>
          <a:solidFill>
            <a:srgbClr val="3399FF"/>
          </a:solidFill>
          <a:ln w="38100" cap="flat" cmpd="sng" algn="ctr">
            <a:solidFill>
              <a:schemeClr val="tx1"/>
            </a:solidFill>
            <a:prstDash val="solid"/>
            <a:round/>
            <a:headEnd type="none" w="med" len="med"/>
            <a:tailEnd type="arrow"/>
          </a:ln>
          <a:effectLst/>
        </p:spPr>
      </p:cxnSp>
      <p:pic>
        <p:nvPicPr>
          <p:cNvPr id="1026" name="Picture 2"/>
          <p:cNvPicPr>
            <a:picLocks noChangeAspect="1" noChangeArrowheads="1"/>
          </p:cNvPicPr>
          <p:nvPr/>
        </p:nvPicPr>
        <p:blipFill>
          <a:blip r:embed="rId2" cstate="screen"/>
          <a:srcRect/>
          <a:stretch>
            <a:fillRect/>
          </a:stretch>
        </p:blipFill>
        <p:spPr bwMode="auto">
          <a:xfrm>
            <a:off x="3351927" y="2857501"/>
            <a:ext cx="1269669" cy="1247775"/>
          </a:xfrm>
          <a:prstGeom prst="rect">
            <a:avLst/>
          </a:prstGeom>
          <a:noFill/>
          <a:ln w="9525">
            <a:noFill/>
            <a:miter lim="800000"/>
            <a:headEnd/>
            <a:tailEnd/>
          </a:ln>
        </p:spPr>
      </p:pic>
      <p:sp>
        <p:nvSpPr>
          <p:cNvPr id="14" name="Oval Callout 13"/>
          <p:cNvSpPr/>
          <p:nvPr/>
        </p:nvSpPr>
        <p:spPr bwMode="auto">
          <a:xfrm>
            <a:off x="609441" y="1143000"/>
            <a:ext cx="3504287" cy="1485900"/>
          </a:xfrm>
          <a:prstGeom prst="wedgeEllipseCallout">
            <a:avLst>
              <a:gd name="adj1" fmla="val 31703"/>
              <a:gd name="adj2" fmla="val 66346"/>
            </a:avLst>
          </a:prstGeom>
          <a:solidFill>
            <a:srgbClr val="FFFF9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Narrow" pitchFamily="34" charset="0"/>
              </a:rPr>
              <a:t>Use a</a:t>
            </a:r>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latin typeface="Arial Narrow" pitchFamily="34" charset="0"/>
              </a:rPr>
              <a:t>A Native XML</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Narrow" pitchFamily="34" charset="0"/>
              </a:rPr>
              <a:t>Database!</a:t>
            </a:r>
          </a:p>
        </p:txBody>
      </p:sp>
      <p:sp>
        <p:nvSpPr>
          <p:cNvPr id="15" name="TextBox 14"/>
          <p:cNvSpPr txBox="1"/>
          <p:nvPr/>
        </p:nvSpPr>
        <p:spPr>
          <a:xfrm>
            <a:off x="3047206" y="4114801"/>
            <a:ext cx="1576072" cy="446276"/>
          </a:xfrm>
          <a:prstGeom prst="rect">
            <a:avLst/>
          </a:prstGeom>
          <a:noFill/>
        </p:spPr>
        <p:txBody>
          <a:bodyPr wrap="none" rtlCol="0">
            <a:spAutoFit/>
          </a:bodyPr>
          <a:lstStyle/>
          <a:p>
            <a:r>
              <a:rPr lang="en-US" dirty="0" smtClean="0"/>
              <a:t>Kurt Cagle</a:t>
            </a:r>
            <a:endParaRPr lang="en-US" dirty="0"/>
          </a:p>
        </p:txBody>
      </p:sp>
      <p:sp>
        <p:nvSpPr>
          <p:cNvPr id="19" name="TextBox 18"/>
          <p:cNvSpPr txBox="1"/>
          <p:nvPr/>
        </p:nvSpPr>
        <p:spPr>
          <a:xfrm>
            <a:off x="4189412" y="5562600"/>
            <a:ext cx="2895600" cy="446276"/>
          </a:xfrm>
          <a:prstGeom prst="rect">
            <a:avLst/>
          </a:prstGeom>
          <a:noFill/>
        </p:spPr>
        <p:txBody>
          <a:bodyPr wrap="square" rtlCol="0">
            <a:spAutoFit/>
          </a:bodyPr>
          <a:lstStyle/>
          <a:p>
            <a:pPr algn="ctr"/>
            <a:r>
              <a:rPr lang="en-US" dirty="0" smtClean="0"/>
              <a:t>NoSQL Database</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1979612" y="228600"/>
            <a:ext cx="10969625" cy="1028700"/>
          </a:xfrm>
        </p:spPr>
        <p:txBody>
          <a:bodyPr/>
          <a:lstStyle/>
          <a:p>
            <a:pPr eaLnBrk="1" hangingPunct="1"/>
            <a:r>
              <a:rPr lang="en-US" sz="4000" dirty="0" smtClean="0"/>
              <a:t>Retain Document Structure in Search</a:t>
            </a:r>
            <a:endParaRPr lang="en-US" sz="4000" dirty="0"/>
          </a:p>
        </p:txBody>
      </p:sp>
      <p:sp>
        <p:nvSpPr>
          <p:cNvPr id="29699" name="Text Placeholder 2"/>
          <p:cNvSpPr>
            <a:spLocks noGrp="1"/>
          </p:cNvSpPr>
          <p:nvPr>
            <p:ph type="body" idx="4294967295"/>
          </p:nvPr>
        </p:nvSpPr>
        <p:spPr>
          <a:xfrm>
            <a:off x="0" y="1371600"/>
            <a:ext cx="5384800" cy="342900"/>
          </a:xfrm>
        </p:spPr>
        <p:txBody>
          <a:bodyPr>
            <a:normAutofit fontScale="55000" lnSpcReduction="20000"/>
          </a:bodyPr>
          <a:lstStyle/>
          <a:p>
            <a:pPr algn="ctr" eaLnBrk="1" hangingPunct="1">
              <a:buNone/>
            </a:pPr>
            <a:r>
              <a:rPr lang="en-US" b="1" dirty="0">
                <a:latin typeface="Arial" charset="0"/>
                <a:cs typeface="Arial" charset="0"/>
              </a:rPr>
              <a:t>"Bag of Words"</a:t>
            </a:r>
          </a:p>
        </p:txBody>
      </p:sp>
      <p:sp>
        <p:nvSpPr>
          <p:cNvPr id="29700" name="Content Placeholder 3"/>
          <p:cNvSpPr>
            <a:spLocks noGrp="1"/>
          </p:cNvSpPr>
          <p:nvPr>
            <p:ph sz="half" idx="4294967295"/>
          </p:nvPr>
        </p:nvSpPr>
        <p:spPr>
          <a:xfrm>
            <a:off x="0" y="5029200"/>
            <a:ext cx="5384800" cy="1714500"/>
          </a:xfrm>
        </p:spPr>
        <p:txBody>
          <a:bodyPr/>
          <a:lstStyle/>
          <a:p>
            <a:pPr eaLnBrk="1" hangingPunct="1"/>
            <a:r>
              <a:rPr lang="en-US" sz="1800" dirty="0">
                <a:latin typeface="Arial" charset="0"/>
                <a:cs typeface="Arial" charset="0"/>
              </a:rPr>
              <a:t>All keywords in a single container</a:t>
            </a:r>
          </a:p>
          <a:p>
            <a:pPr eaLnBrk="1" hangingPunct="1"/>
            <a:r>
              <a:rPr lang="en-US" sz="1800" dirty="0">
                <a:latin typeface="Arial" charset="0"/>
                <a:cs typeface="Arial" charset="0"/>
              </a:rPr>
              <a:t>Only count frequencies are stored with each word</a:t>
            </a:r>
          </a:p>
        </p:txBody>
      </p:sp>
      <p:sp>
        <p:nvSpPr>
          <p:cNvPr id="29701" name="Text Placeholder 4"/>
          <p:cNvSpPr>
            <a:spLocks noGrp="1"/>
          </p:cNvSpPr>
          <p:nvPr>
            <p:ph type="body" sz="quarter" idx="4294967295"/>
          </p:nvPr>
        </p:nvSpPr>
        <p:spPr>
          <a:xfrm>
            <a:off x="6800850" y="1371600"/>
            <a:ext cx="5387975" cy="342900"/>
          </a:xfrm>
        </p:spPr>
        <p:txBody>
          <a:bodyPr>
            <a:normAutofit fontScale="55000" lnSpcReduction="20000"/>
          </a:bodyPr>
          <a:lstStyle/>
          <a:p>
            <a:pPr algn="ctr" eaLnBrk="1" hangingPunct="1">
              <a:buNone/>
            </a:pPr>
            <a:r>
              <a:rPr lang="en-US" b="1" dirty="0">
                <a:latin typeface="Arial" charset="0"/>
                <a:cs typeface="Arial" charset="0"/>
              </a:rPr>
              <a:t>"Retained Structure"</a:t>
            </a:r>
          </a:p>
        </p:txBody>
      </p:sp>
      <p:sp>
        <p:nvSpPr>
          <p:cNvPr id="29702" name="Content Placeholder 5"/>
          <p:cNvSpPr>
            <a:spLocks noGrp="1"/>
          </p:cNvSpPr>
          <p:nvPr>
            <p:ph sz="quarter" idx="4294967295"/>
          </p:nvPr>
        </p:nvSpPr>
        <p:spPr>
          <a:xfrm>
            <a:off x="6800850" y="5029200"/>
            <a:ext cx="5387975" cy="1295400"/>
          </a:xfrm>
        </p:spPr>
        <p:txBody>
          <a:bodyPr>
            <a:normAutofit/>
          </a:bodyPr>
          <a:lstStyle/>
          <a:p>
            <a:pPr eaLnBrk="1" hangingPunct="1"/>
            <a:r>
              <a:rPr lang="en-US" sz="1800" dirty="0">
                <a:latin typeface="Arial" charset="0"/>
                <a:cs typeface="Arial" charset="0"/>
              </a:rPr>
              <a:t>Keywords associated with each sub-document </a:t>
            </a:r>
            <a:r>
              <a:rPr lang="en-US" sz="1800" dirty="0" smtClean="0">
                <a:latin typeface="Arial" charset="0"/>
                <a:cs typeface="Arial" charset="0"/>
              </a:rPr>
              <a:t>component</a:t>
            </a:r>
          </a:p>
          <a:p>
            <a:pPr eaLnBrk="1" hangingPunct="1"/>
            <a:r>
              <a:rPr lang="en-US" sz="1800" dirty="0" smtClean="0">
                <a:latin typeface="Arial" charset="0"/>
                <a:cs typeface="Arial" charset="0"/>
              </a:rPr>
              <a:t>Assign higher weight for titles and names</a:t>
            </a:r>
          </a:p>
          <a:p>
            <a:pPr eaLnBrk="1" hangingPunct="1"/>
            <a:r>
              <a:rPr lang="en-US" sz="1800" dirty="0" smtClean="0">
                <a:latin typeface="Arial" charset="0"/>
                <a:cs typeface="Arial" charset="0"/>
              </a:rPr>
              <a:t>Set by non-programmer</a:t>
            </a:r>
            <a:endParaRPr lang="en-US" sz="1800" dirty="0">
              <a:latin typeface="Arial" charset="0"/>
              <a:cs typeface="Arial" charset="0"/>
            </a:endParaRPr>
          </a:p>
        </p:txBody>
      </p:sp>
      <p:sp>
        <p:nvSpPr>
          <p:cNvPr id="29703" name="Slide Number Placeholder 6"/>
          <p:cNvSpPr>
            <a:spLocks noGrp="1"/>
          </p:cNvSpPr>
          <p:nvPr>
            <p:ph type="sldNum" sz="quarter" idx="4294967295"/>
          </p:nvPr>
        </p:nvSpPr>
        <p:spPr>
          <a:xfrm>
            <a:off x="11477625" y="6248400"/>
            <a:ext cx="71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fld id="{94231C4A-C36F-C648-ADFB-102070C51A72}" type="slidenum">
              <a:rPr lang="en-US" sz="1600" b="0">
                <a:solidFill>
                  <a:schemeClr val="bg1">
                    <a:lumMod val="50000"/>
                  </a:schemeClr>
                </a:solidFill>
              </a:rPr>
              <a:pPr algn="r"/>
              <a:t>60</a:t>
            </a:fld>
            <a:endParaRPr lang="en-US" sz="1600" b="0" dirty="0">
              <a:solidFill>
                <a:schemeClr val="bg1">
                  <a:lumMod val="50000"/>
                </a:schemeClr>
              </a:solidFill>
            </a:endParaRPr>
          </a:p>
        </p:txBody>
      </p:sp>
      <p:sp>
        <p:nvSpPr>
          <p:cNvPr id="29704" name="Freeform 7"/>
          <p:cNvSpPr>
            <a:spLocks/>
          </p:cNvSpPr>
          <p:nvPr/>
        </p:nvSpPr>
        <p:spPr bwMode="auto">
          <a:xfrm>
            <a:off x="1675963" y="1714500"/>
            <a:ext cx="3605861" cy="3162300"/>
          </a:xfrm>
          <a:custGeom>
            <a:avLst/>
            <a:gdLst>
              <a:gd name="T0" fmla="*/ 824318 w 2705862"/>
              <a:gd name="T1" fmla="*/ 210312 h 3162300"/>
              <a:gd name="T2" fmla="*/ 869986 w 2705862"/>
              <a:gd name="T3" fmla="*/ 429768 h 3162300"/>
              <a:gd name="T4" fmla="*/ 888254 w 2705862"/>
              <a:gd name="T5" fmla="*/ 667512 h 3162300"/>
              <a:gd name="T6" fmla="*/ 513770 w 2705862"/>
              <a:gd name="T7" fmla="*/ 973836 h 3162300"/>
              <a:gd name="T8" fmla="*/ 248894 w 2705862"/>
              <a:gd name="T9" fmla="*/ 1335024 h 3162300"/>
              <a:gd name="T10" fmla="*/ 111886 w 2705862"/>
              <a:gd name="T11" fmla="*/ 1568196 h 3162300"/>
              <a:gd name="T12" fmla="*/ 15982 w 2705862"/>
              <a:gd name="T13" fmla="*/ 1851660 h 3162300"/>
              <a:gd name="T14" fmla="*/ 15982 w 2705862"/>
              <a:gd name="T15" fmla="*/ 2423160 h 3162300"/>
              <a:gd name="T16" fmla="*/ 66218 w 2705862"/>
              <a:gd name="T17" fmla="*/ 2665476 h 3162300"/>
              <a:gd name="T18" fmla="*/ 244326 w 2705862"/>
              <a:gd name="T19" fmla="*/ 2880360 h 3162300"/>
              <a:gd name="T20" fmla="*/ 577706 w 2705862"/>
              <a:gd name="T21" fmla="*/ 3040380 h 3162300"/>
              <a:gd name="T22" fmla="*/ 952190 w 2705862"/>
              <a:gd name="T23" fmla="*/ 3127248 h 3162300"/>
              <a:gd name="T24" fmla="*/ 1331238 w 2705862"/>
              <a:gd name="T25" fmla="*/ 3159252 h 3162300"/>
              <a:gd name="T26" fmla="*/ 1842725 w 2705862"/>
              <a:gd name="T27" fmla="*/ 3108960 h 3162300"/>
              <a:gd name="T28" fmla="*/ 2299410 w 2705862"/>
              <a:gd name="T29" fmla="*/ 2880360 h 3162300"/>
              <a:gd name="T30" fmla="*/ 2527753 w 2705862"/>
              <a:gd name="T31" fmla="*/ 2651760 h 3162300"/>
              <a:gd name="T32" fmla="*/ 2651058 w 2705862"/>
              <a:gd name="T33" fmla="*/ 2409444 h 3162300"/>
              <a:gd name="T34" fmla="*/ 2701293 w 2705862"/>
              <a:gd name="T35" fmla="*/ 1984248 h 3162300"/>
              <a:gd name="T36" fmla="*/ 2660191 w 2705862"/>
              <a:gd name="T37" fmla="*/ 1696212 h 3162300"/>
              <a:gd name="T38" fmla="*/ 2504918 w 2705862"/>
              <a:gd name="T39" fmla="*/ 1371600 h 3162300"/>
              <a:gd name="T40" fmla="*/ 2258308 w 2705862"/>
              <a:gd name="T41" fmla="*/ 1147572 h 3162300"/>
              <a:gd name="T42" fmla="*/ 1920362 w 2705862"/>
              <a:gd name="T43" fmla="*/ 946404 h 3162300"/>
              <a:gd name="T44" fmla="*/ 1564146 w 2705862"/>
              <a:gd name="T45" fmla="*/ 740664 h 3162300"/>
              <a:gd name="T46" fmla="*/ 1271869 w 2705862"/>
              <a:gd name="T47" fmla="*/ 585216 h 3162300"/>
              <a:gd name="T48" fmla="*/ 1189666 w 2705862"/>
              <a:gd name="T49" fmla="*/ 155448 h 3162300"/>
              <a:gd name="T50" fmla="*/ 1253602 w 2705862"/>
              <a:gd name="T51" fmla="*/ 0 h 3162300"/>
              <a:gd name="T52" fmla="*/ 1061794 w 2705862"/>
              <a:gd name="T53" fmla="*/ 54864 h 3162300"/>
              <a:gd name="T54" fmla="*/ 824318 w 2705862"/>
              <a:gd name="T55" fmla="*/ 82296 h 3162300"/>
              <a:gd name="T56" fmla="*/ 669043 w 2705862"/>
              <a:gd name="T57" fmla="*/ 82296 h 3162300"/>
              <a:gd name="T58" fmla="*/ 824318 w 2705862"/>
              <a:gd name="T59" fmla="*/ 210312 h 31623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05862"/>
              <a:gd name="T91" fmla="*/ 0 h 3162300"/>
              <a:gd name="T92" fmla="*/ 2705862 w 2705862"/>
              <a:gd name="T93" fmla="*/ 3162300 h 316230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05862" h="3162300">
                <a:moveTo>
                  <a:pt x="825246" y="210312"/>
                </a:moveTo>
                <a:lnTo>
                  <a:pt x="870966" y="429768"/>
                </a:lnTo>
                <a:lnTo>
                  <a:pt x="889254" y="667512"/>
                </a:lnTo>
                <a:cubicBezTo>
                  <a:pt x="829818" y="758190"/>
                  <a:pt x="621030" y="862584"/>
                  <a:pt x="514350" y="973836"/>
                </a:cubicBezTo>
                <a:cubicBezTo>
                  <a:pt x="407670" y="1085088"/>
                  <a:pt x="316230" y="1235964"/>
                  <a:pt x="249174" y="1335024"/>
                </a:cubicBezTo>
                <a:lnTo>
                  <a:pt x="112014" y="1568196"/>
                </a:lnTo>
                <a:cubicBezTo>
                  <a:pt x="73152" y="1654302"/>
                  <a:pt x="32004" y="1709166"/>
                  <a:pt x="16002" y="1851660"/>
                </a:cubicBezTo>
                <a:cubicBezTo>
                  <a:pt x="0" y="1994154"/>
                  <a:pt x="7620" y="2287524"/>
                  <a:pt x="16002" y="2423160"/>
                </a:cubicBezTo>
                <a:cubicBezTo>
                  <a:pt x="24384" y="2558796"/>
                  <a:pt x="28194" y="2589276"/>
                  <a:pt x="66294" y="2665476"/>
                </a:cubicBezTo>
                <a:cubicBezTo>
                  <a:pt x="104394" y="2741676"/>
                  <a:pt x="159258" y="2817876"/>
                  <a:pt x="244602" y="2880360"/>
                </a:cubicBezTo>
                <a:cubicBezTo>
                  <a:pt x="329946" y="2942844"/>
                  <a:pt x="460248" y="2999232"/>
                  <a:pt x="578358" y="3040380"/>
                </a:cubicBezTo>
                <a:cubicBezTo>
                  <a:pt x="696468" y="3081528"/>
                  <a:pt x="827532" y="3107436"/>
                  <a:pt x="953262" y="3127248"/>
                </a:cubicBezTo>
                <a:cubicBezTo>
                  <a:pt x="1078992" y="3147060"/>
                  <a:pt x="1184148" y="3162300"/>
                  <a:pt x="1332738" y="3159252"/>
                </a:cubicBezTo>
                <a:cubicBezTo>
                  <a:pt x="1481328" y="3156204"/>
                  <a:pt x="1683258" y="3155442"/>
                  <a:pt x="1844802" y="3108960"/>
                </a:cubicBezTo>
                <a:cubicBezTo>
                  <a:pt x="2006346" y="3062478"/>
                  <a:pt x="2187702" y="2956560"/>
                  <a:pt x="2302002" y="2880360"/>
                </a:cubicBezTo>
                <a:cubicBezTo>
                  <a:pt x="2416302" y="2804160"/>
                  <a:pt x="2471928" y="2730246"/>
                  <a:pt x="2530602" y="2651760"/>
                </a:cubicBezTo>
                <a:cubicBezTo>
                  <a:pt x="2589276" y="2573274"/>
                  <a:pt x="2625090" y="2520696"/>
                  <a:pt x="2654046" y="2409444"/>
                </a:cubicBezTo>
                <a:cubicBezTo>
                  <a:pt x="2683002" y="2298192"/>
                  <a:pt x="2702814" y="2103120"/>
                  <a:pt x="2704338" y="1984248"/>
                </a:cubicBezTo>
                <a:cubicBezTo>
                  <a:pt x="2705862" y="1865376"/>
                  <a:pt x="2695956" y="1798320"/>
                  <a:pt x="2663190" y="1696212"/>
                </a:cubicBezTo>
                <a:cubicBezTo>
                  <a:pt x="2630424" y="1594104"/>
                  <a:pt x="2574798" y="1463040"/>
                  <a:pt x="2507742" y="1371600"/>
                </a:cubicBezTo>
                <a:cubicBezTo>
                  <a:pt x="2440686" y="1280160"/>
                  <a:pt x="2358390" y="1218438"/>
                  <a:pt x="2260854" y="1147572"/>
                </a:cubicBezTo>
                <a:lnTo>
                  <a:pt x="1922526" y="946404"/>
                </a:lnTo>
                <a:lnTo>
                  <a:pt x="1565910" y="740664"/>
                </a:lnTo>
                <a:lnTo>
                  <a:pt x="1273302" y="585216"/>
                </a:lnTo>
                <a:lnTo>
                  <a:pt x="1191006" y="155448"/>
                </a:lnTo>
                <a:lnTo>
                  <a:pt x="1255014" y="0"/>
                </a:lnTo>
                <a:lnTo>
                  <a:pt x="1062990" y="54864"/>
                </a:lnTo>
                <a:lnTo>
                  <a:pt x="825246" y="82296"/>
                </a:lnTo>
                <a:lnTo>
                  <a:pt x="669798" y="82296"/>
                </a:lnTo>
                <a:lnTo>
                  <a:pt x="825246" y="210312"/>
                </a:lnTo>
                <a:close/>
              </a:path>
            </a:pathLst>
          </a:custGeom>
          <a:solidFill>
            <a:srgbClr val="FFCC66"/>
          </a:solidFill>
          <a:ln w="19050">
            <a:solidFill>
              <a:schemeClr val="tx1"/>
            </a:solidFill>
            <a:round/>
            <a:headEnd/>
            <a:tailEnd/>
          </a:ln>
        </p:spPr>
        <p:txBody>
          <a:bodyPr>
            <a:prstTxWarp prst="textNoShape">
              <a:avLst/>
            </a:prstTxWarp>
          </a:bodyPr>
          <a:lstStyle/>
          <a:p>
            <a:endParaRPr lang="en-US" dirty="0"/>
          </a:p>
        </p:txBody>
      </p:sp>
      <p:sp>
        <p:nvSpPr>
          <p:cNvPr id="29705" name="TextBox 8"/>
          <p:cNvSpPr txBox="1">
            <a:spLocks noChangeArrowheads="1"/>
          </p:cNvSpPr>
          <p:nvPr/>
        </p:nvSpPr>
        <p:spPr bwMode="auto">
          <a:xfrm>
            <a:off x="2785256" y="2857501"/>
            <a:ext cx="837089" cy="446276"/>
          </a:xfrm>
          <a:prstGeom prst="rect">
            <a:avLst/>
          </a:prstGeom>
          <a:noFill/>
          <a:ln w="9525">
            <a:noFill/>
            <a:miter lim="800000"/>
            <a:headEnd/>
            <a:tailEnd/>
          </a:ln>
        </p:spPr>
        <p:txBody>
          <a:bodyPr wrap="none">
            <a:prstTxWarp prst="textNoShape">
              <a:avLst/>
            </a:prstTxWarp>
            <a:spAutoFit/>
          </a:bodyPr>
          <a:lstStyle/>
          <a:p>
            <a:pPr algn="ctr"/>
            <a:r>
              <a:rPr lang="en-US" dirty="0"/>
              <a:t>'love'</a:t>
            </a:r>
          </a:p>
        </p:txBody>
      </p:sp>
      <p:sp>
        <p:nvSpPr>
          <p:cNvPr id="29706" name="TextBox 9"/>
          <p:cNvSpPr txBox="1">
            <a:spLocks noChangeArrowheads="1"/>
          </p:cNvSpPr>
          <p:nvPr/>
        </p:nvSpPr>
        <p:spPr bwMode="auto">
          <a:xfrm>
            <a:off x="3835747" y="3429001"/>
            <a:ext cx="869149" cy="446276"/>
          </a:xfrm>
          <a:prstGeom prst="rect">
            <a:avLst/>
          </a:prstGeom>
          <a:noFill/>
          <a:ln w="9525">
            <a:noFill/>
            <a:miter lim="800000"/>
            <a:headEnd/>
            <a:tailEnd/>
          </a:ln>
        </p:spPr>
        <p:txBody>
          <a:bodyPr wrap="none">
            <a:prstTxWarp prst="textNoShape">
              <a:avLst/>
            </a:prstTxWarp>
            <a:spAutoFit/>
          </a:bodyPr>
          <a:lstStyle/>
          <a:p>
            <a:pPr algn="ctr"/>
            <a:r>
              <a:rPr lang="en-US" dirty="0"/>
              <a:t>'hate'</a:t>
            </a:r>
          </a:p>
        </p:txBody>
      </p:sp>
      <p:sp>
        <p:nvSpPr>
          <p:cNvPr id="29707" name="TextBox 10"/>
          <p:cNvSpPr txBox="1">
            <a:spLocks noChangeArrowheads="1"/>
          </p:cNvSpPr>
          <p:nvPr/>
        </p:nvSpPr>
        <p:spPr bwMode="auto">
          <a:xfrm>
            <a:off x="2335581" y="3657601"/>
            <a:ext cx="837089" cy="446276"/>
          </a:xfrm>
          <a:prstGeom prst="rect">
            <a:avLst/>
          </a:prstGeom>
          <a:noFill/>
          <a:ln w="9525">
            <a:noFill/>
            <a:miter lim="800000"/>
            <a:headEnd/>
            <a:tailEnd/>
          </a:ln>
        </p:spPr>
        <p:txBody>
          <a:bodyPr wrap="none">
            <a:prstTxWarp prst="textNoShape">
              <a:avLst/>
            </a:prstTxWarp>
            <a:spAutoFit/>
          </a:bodyPr>
          <a:lstStyle/>
          <a:p>
            <a:pPr algn="ctr"/>
            <a:r>
              <a:rPr lang="en-US" dirty="0"/>
              <a:t>'new'</a:t>
            </a:r>
          </a:p>
        </p:txBody>
      </p:sp>
      <p:sp>
        <p:nvSpPr>
          <p:cNvPr id="29708" name="TextBox 11"/>
          <p:cNvSpPr txBox="1">
            <a:spLocks noChangeArrowheads="1"/>
          </p:cNvSpPr>
          <p:nvPr/>
        </p:nvSpPr>
        <p:spPr bwMode="auto">
          <a:xfrm>
            <a:off x="3230600" y="4114800"/>
            <a:ext cx="803425" cy="446276"/>
          </a:xfrm>
          <a:prstGeom prst="rect">
            <a:avLst/>
          </a:prstGeom>
          <a:noFill/>
          <a:ln w="9525">
            <a:noFill/>
            <a:miter lim="800000"/>
            <a:headEnd/>
            <a:tailEnd/>
          </a:ln>
        </p:spPr>
        <p:txBody>
          <a:bodyPr wrap="none">
            <a:prstTxWarp prst="textNoShape">
              <a:avLst/>
            </a:prstTxWarp>
            <a:spAutoFit/>
          </a:bodyPr>
          <a:lstStyle/>
          <a:p>
            <a:pPr algn="ctr"/>
            <a:r>
              <a:rPr lang="en-US" dirty="0"/>
              <a:t>'fear'</a:t>
            </a:r>
          </a:p>
        </p:txBody>
      </p:sp>
      <p:sp>
        <p:nvSpPr>
          <p:cNvPr id="29709" name="Oval 12"/>
          <p:cNvSpPr>
            <a:spLocks noChangeArrowheads="1"/>
          </p:cNvSpPr>
          <p:nvPr/>
        </p:nvSpPr>
        <p:spPr bwMode="auto">
          <a:xfrm>
            <a:off x="6551494" y="28575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0" name="Oval 13"/>
          <p:cNvSpPr>
            <a:spLocks noChangeArrowheads="1"/>
          </p:cNvSpPr>
          <p:nvPr/>
        </p:nvSpPr>
        <p:spPr bwMode="auto">
          <a:xfrm>
            <a:off x="9141619" y="18288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1" name="Oval 14"/>
          <p:cNvSpPr>
            <a:spLocks noChangeArrowheads="1"/>
          </p:cNvSpPr>
          <p:nvPr/>
        </p:nvSpPr>
        <p:spPr bwMode="auto">
          <a:xfrm>
            <a:off x="7770376" y="24003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2" name="Oval 15"/>
          <p:cNvSpPr>
            <a:spLocks noChangeArrowheads="1"/>
          </p:cNvSpPr>
          <p:nvPr/>
        </p:nvSpPr>
        <p:spPr bwMode="auto">
          <a:xfrm>
            <a:off x="7770376" y="33147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3" name="Oval 16"/>
          <p:cNvSpPr>
            <a:spLocks noChangeArrowheads="1"/>
          </p:cNvSpPr>
          <p:nvPr/>
        </p:nvSpPr>
        <p:spPr bwMode="auto">
          <a:xfrm>
            <a:off x="9141619" y="29718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4" name="Oval 17"/>
          <p:cNvSpPr>
            <a:spLocks noChangeArrowheads="1"/>
          </p:cNvSpPr>
          <p:nvPr/>
        </p:nvSpPr>
        <p:spPr bwMode="auto">
          <a:xfrm>
            <a:off x="9141619" y="4000500"/>
            <a:ext cx="609441" cy="342900"/>
          </a:xfrm>
          <a:prstGeom prst="ellipse">
            <a:avLst/>
          </a:prstGeom>
          <a:solidFill>
            <a:srgbClr val="3399FF"/>
          </a:solidFill>
          <a:ln w="12700">
            <a:solidFill>
              <a:schemeClr val="tx1"/>
            </a:solidFill>
            <a:round/>
            <a:headEnd/>
            <a:tailEnd/>
          </a:ln>
        </p:spPr>
        <p:txBody>
          <a:bodyPr>
            <a:prstTxWarp prst="textNoShape">
              <a:avLst/>
            </a:prstTxWarp>
          </a:bodyPr>
          <a:lstStyle/>
          <a:p>
            <a:pPr algn="ctr"/>
            <a:endParaRPr lang="en-US" dirty="0"/>
          </a:p>
        </p:txBody>
      </p:sp>
      <p:sp>
        <p:nvSpPr>
          <p:cNvPr id="29715" name="TextBox 18"/>
          <p:cNvSpPr txBox="1">
            <a:spLocks noChangeArrowheads="1"/>
          </p:cNvSpPr>
          <p:nvPr/>
        </p:nvSpPr>
        <p:spPr bwMode="auto">
          <a:xfrm>
            <a:off x="10055781" y="1943101"/>
            <a:ext cx="1066522"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sp>
        <p:nvSpPr>
          <p:cNvPr id="29716" name="TextBox 19"/>
          <p:cNvSpPr txBox="1">
            <a:spLocks noChangeArrowheads="1"/>
          </p:cNvSpPr>
          <p:nvPr/>
        </p:nvSpPr>
        <p:spPr bwMode="auto">
          <a:xfrm>
            <a:off x="10055781" y="3086101"/>
            <a:ext cx="1149051"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sp>
        <p:nvSpPr>
          <p:cNvPr id="29717" name="TextBox 20"/>
          <p:cNvSpPr txBox="1">
            <a:spLocks noChangeArrowheads="1"/>
          </p:cNvSpPr>
          <p:nvPr/>
        </p:nvSpPr>
        <p:spPr bwMode="auto">
          <a:xfrm>
            <a:off x="8836898" y="2514601"/>
            <a:ext cx="1066522"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sp>
        <p:nvSpPr>
          <p:cNvPr id="29718" name="TextBox 21"/>
          <p:cNvSpPr txBox="1">
            <a:spLocks noChangeArrowheads="1"/>
          </p:cNvSpPr>
          <p:nvPr/>
        </p:nvSpPr>
        <p:spPr bwMode="auto">
          <a:xfrm>
            <a:off x="7465656" y="2971801"/>
            <a:ext cx="1149051"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sp>
        <p:nvSpPr>
          <p:cNvPr id="29719" name="TextBox 22"/>
          <p:cNvSpPr txBox="1">
            <a:spLocks noChangeArrowheads="1"/>
          </p:cNvSpPr>
          <p:nvPr/>
        </p:nvSpPr>
        <p:spPr bwMode="auto">
          <a:xfrm>
            <a:off x="8684539" y="3543301"/>
            <a:ext cx="1149051"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sp>
        <p:nvSpPr>
          <p:cNvPr id="29720" name="TextBox 23"/>
          <p:cNvSpPr txBox="1">
            <a:spLocks noChangeArrowheads="1"/>
          </p:cNvSpPr>
          <p:nvPr/>
        </p:nvSpPr>
        <p:spPr bwMode="auto">
          <a:xfrm>
            <a:off x="10119264" y="4114800"/>
            <a:ext cx="1151167" cy="225425"/>
          </a:xfrm>
          <a:prstGeom prst="rect">
            <a:avLst/>
          </a:prstGeom>
          <a:solidFill>
            <a:srgbClr val="FFCC66"/>
          </a:solidFill>
          <a:ln w="9525">
            <a:solidFill>
              <a:schemeClr val="tx1"/>
            </a:solidFill>
            <a:miter lim="800000"/>
            <a:headEnd/>
            <a:tailEnd/>
          </a:ln>
        </p:spPr>
        <p:txBody>
          <a:bodyPr lIns="9144" tIns="0" rIns="0" bIns="9144">
            <a:prstTxWarp prst="textNoShape">
              <a:avLst/>
            </a:prstTxWarp>
            <a:spAutoFit/>
          </a:bodyPr>
          <a:lstStyle/>
          <a:p>
            <a:pPr algn="ctr"/>
            <a:r>
              <a:rPr lang="en-US" sz="1400" dirty="0"/>
              <a:t>keywords</a:t>
            </a:r>
          </a:p>
        </p:txBody>
      </p:sp>
      <p:cxnSp>
        <p:nvCxnSpPr>
          <p:cNvPr id="29721" name="Straight Connector 25"/>
          <p:cNvCxnSpPr>
            <a:cxnSpLocks noChangeShapeType="1"/>
            <a:stCxn id="29709" idx="7"/>
            <a:endCxn id="29711" idx="2"/>
          </p:cNvCxnSpPr>
          <p:nvPr/>
        </p:nvCxnSpPr>
        <p:spPr bwMode="auto">
          <a:xfrm rot="5400000" flipH="1" flipV="1">
            <a:off x="7252943" y="2390866"/>
            <a:ext cx="336550" cy="698318"/>
          </a:xfrm>
          <a:prstGeom prst="line">
            <a:avLst/>
          </a:prstGeom>
          <a:noFill/>
          <a:ln w="12700">
            <a:solidFill>
              <a:schemeClr val="tx1"/>
            </a:solidFill>
            <a:round/>
            <a:headEnd/>
            <a:tailEnd/>
          </a:ln>
        </p:spPr>
      </p:cxnSp>
      <p:cxnSp>
        <p:nvCxnSpPr>
          <p:cNvPr id="29722" name="Straight Connector 28"/>
          <p:cNvCxnSpPr>
            <a:cxnSpLocks noChangeShapeType="1"/>
            <a:stCxn id="29709" idx="5"/>
            <a:endCxn id="29712" idx="2"/>
          </p:cNvCxnSpPr>
          <p:nvPr/>
        </p:nvCxnSpPr>
        <p:spPr bwMode="auto">
          <a:xfrm rot="16200000" flipH="1">
            <a:off x="7252943" y="2968716"/>
            <a:ext cx="336550" cy="698318"/>
          </a:xfrm>
          <a:prstGeom prst="line">
            <a:avLst/>
          </a:prstGeom>
          <a:noFill/>
          <a:ln w="12700">
            <a:solidFill>
              <a:schemeClr val="tx1"/>
            </a:solidFill>
            <a:round/>
            <a:headEnd/>
            <a:tailEnd/>
          </a:ln>
        </p:spPr>
      </p:cxnSp>
      <p:cxnSp>
        <p:nvCxnSpPr>
          <p:cNvPr id="29723" name="Straight Connector 31"/>
          <p:cNvCxnSpPr>
            <a:cxnSpLocks noChangeShapeType="1"/>
            <a:stCxn id="29711" idx="7"/>
            <a:endCxn id="29710" idx="2"/>
          </p:cNvCxnSpPr>
          <p:nvPr/>
        </p:nvCxnSpPr>
        <p:spPr bwMode="auto">
          <a:xfrm rot="5400000" flipH="1" flipV="1">
            <a:off x="8490855" y="1800336"/>
            <a:ext cx="450850" cy="850678"/>
          </a:xfrm>
          <a:prstGeom prst="line">
            <a:avLst/>
          </a:prstGeom>
          <a:noFill/>
          <a:ln w="12700">
            <a:solidFill>
              <a:schemeClr val="tx1"/>
            </a:solidFill>
            <a:round/>
            <a:headEnd/>
            <a:tailEnd/>
          </a:ln>
        </p:spPr>
      </p:cxnSp>
      <p:cxnSp>
        <p:nvCxnSpPr>
          <p:cNvPr id="29724" name="Straight Connector 34"/>
          <p:cNvCxnSpPr>
            <a:cxnSpLocks noChangeShapeType="1"/>
            <a:stCxn id="29712" idx="5"/>
            <a:endCxn id="29714" idx="2"/>
          </p:cNvCxnSpPr>
          <p:nvPr/>
        </p:nvCxnSpPr>
        <p:spPr bwMode="auto">
          <a:xfrm rot="16200000" flipH="1">
            <a:off x="8433705" y="3464036"/>
            <a:ext cx="565150" cy="850678"/>
          </a:xfrm>
          <a:prstGeom prst="line">
            <a:avLst/>
          </a:prstGeom>
          <a:noFill/>
          <a:ln w="12700">
            <a:solidFill>
              <a:schemeClr val="tx1"/>
            </a:solidFill>
            <a:round/>
            <a:headEnd/>
            <a:tailEnd/>
          </a:ln>
        </p:spPr>
      </p:cxnSp>
      <p:cxnSp>
        <p:nvCxnSpPr>
          <p:cNvPr id="29725" name="Straight Connector 36"/>
          <p:cNvCxnSpPr>
            <a:cxnSpLocks noChangeShapeType="1"/>
            <a:stCxn id="29711" idx="5"/>
            <a:endCxn id="29713" idx="2"/>
          </p:cNvCxnSpPr>
          <p:nvPr/>
        </p:nvCxnSpPr>
        <p:spPr bwMode="auto">
          <a:xfrm rot="16200000" flipH="1">
            <a:off x="8490855" y="2492486"/>
            <a:ext cx="450850" cy="850678"/>
          </a:xfrm>
          <a:prstGeom prst="line">
            <a:avLst/>
          </a:prstGeom>
          <a:noFill/>
          <a:ln w="12700">
            <a:solidFill>
              <a:schemeClr val="tx1"/>
            </a:solidFill>
            <a:round/>
            <a:headEnd/>
            <a:tailEnd/>
          </a:ln>
        </p:spPr>
      </p:cxnSp>
      <p:cxnSp>
        <p:nvCxnSpPr>
          <p:cNvPr id="29726" name="Straight Connector 40"/>
          <p:cNvCxnSpPr>
            <a:cxnSpLocks noChangeShapeType="1"/>
            <a:stCxn id="29715" idx="1"/>
            <a:endCxn id="29710" idx="6"/>
          </p:cNvCxnSpPr>
          <p:nvPr/>
        </p:nvCxnSpPr>
        <p:spPr bwMode="auto">
          <a:xfrm rot="10800000">
            <a:off x="9751060" y="2000251"/>
            <a:ext cx="304721" cy="55563"/>
          </a:xfrm>
          <a:prstGeom prst="line">
            <a:avLst/>
          </a:prstGeom>
          <a:noFill/>
          <a:ln w="12700">
            <a:solidFill>
              <a:schemeClr val="tx1"/>
            </a:solidFill>
            <a:round/>
            <a:headEnd/>
            <a:tailEnd/>
          </a:ln>
        </p:spPr>
      </p:cxnSp>
      <p:cxnSp>
        <p:nvCxnSpPr>
          <p:cNvPr id="29727" name="Straight Connector 49"/>
          <p:cNvCxnSpPr>
            <a:cxnSpLocks noChangeShapeType="1"/>
            <a:stCxn id="29717" idx="1"/>
            <a:endCxn id="29711" idx="6"/>
          </p:cNvCxnSpPr>
          <p:nvPr/>
        </p:nvCxnSpPr>
        <p:spPr bwMode="auto">
          <a:xfrm rot="10800000">
            <a:off x="8379817" y="2571751"/>
            <a:ext cx="457081" cy="55563"/>
          </a:xfrm>
          <a:prstGeom prst="line">
            <a:avLst/>
          </a:prstGeom>
          <a:noFill/>
          <a:ln w="12700">
            <a:solidFill>
              <a:schemeClr val="tx1"/>
            </a:solidFill>
            <a:round/>
            <a:headEnd/>
            <a:tailEnd/>
          </a:ln>
        </p:spPr>
      </p:cxnSp>
      <p:cxnSp>
        <p:nvCxnSpPr>
          <p:cNvPr id="29728" name="Straight Connector 54"/>
          <p:cNvCxnSpPr>
            <a:cxnSpLocks noChangeShapeType="1"/>
            <a:stCxn id="29719" idx="1"/>
            <a:endCxn id="29712" idx="6"/>
          </p:cNvCxnSpPr>
          <p:nvPr/>
        </p:nvCxnSpPr>
        <p:spPr bwMode="auto">
          <a:xfrm rot="10800000">
            <a:off x="8379817" y="3486151"/>
            <a:ext cx="304721" cy="169863"/>
          </a:xfrm>
          <a:prstGeom prst="line">
            <a:avLst/>
          </a:prstGeom>
          <a:noFill/>
          <a:ln w="12700">
            <a:solidFill>
              <a:schemeClr val="tx1"/>
            </a:solidFill>
            <a:round/>
            <a:headEnd/>
            <a:tailEnd/>
          </a:ln>
        </p:spPr>
      </p:cxnSp>
      <p:cxnSp>
        <p:nvCxnSpPr>
          <p:cNvPr id="29729" name="Straight Connector 56"/>
          <p:cNvCxnSpPr>
            <a:cxnSpLocks noChangeShapeType="1"/>
            <a:stCxn id="29720" idx="1"/>
          </p:cNvCxnSpPr>
          <p:nvPr/>
        </p:nvCxnSpPr>
        <p:spPr bwMode="auto">
          <a:xfrm rot="10800000" flipV="1">
            <a:off x="9751061" y="4227514"/>
            <a:ext cx="368204" cy="1587"/>
          </a:xfrm>
          <a:prstGeom prst="line">
            <a:avLst/>
          </a:prstGeom>
          <a:noFill/>
          <a:ln w="12700">
            <a:solidFill>
              <a:schemeClr val="tx1"/>
            </a:solidFill>
            <a:round/>
            <a:headEnd/>
            <a:tailEnd/>
          </a:ln>
        </p:spPr>
      </p:cxnSp>
      <p:cxnSp>
        <p:nvCxnSpPr>
          <p:cNvPr id="29730" name="Straight Connector 59"/>
          <p:cNvCxnSpPr>
            <a:cxnSpLocks noChangeShapeType="1"/>
            <a:stCxn id="29716" idx="1"/>
            <a:endCxn id="29713" idx="6"/>
          </p:cNvCxnSpPr>
          <p:nvPr/>
        </p:nvCxnSpPr>
        <p:spPr bwMode="auto">
          <a:xfrm rot="10800000">
            <a:off x="9751060" y="3143251"/>
            <a:ext cx="304721" cy="55563"/>
          </a:xfrm>
          <a:prstGeom prst="line">
            <a:avLst/>
          </a:prstGeom>
          <a:noFill/>
          <a:ln w="12700">
            <a:solidFill>
              <a:schemeClr val="tx1"/>
            </a:solidFill>
            <a:round/>
            <a:headEnd/>
            <a:tailEnd/>
          </a:ln>
        </p:spPr>
      </p:cxnSp>
      <p:cxnSp>
        <p:nvCxnSpPr>
          <p:cNvPr id="29731" name="Straight Connector 62"/>
          <p:cNvCxnSpPr>
            <a:cxnSpLocks noChangeShapeType="1"/>
            <a:stCxn id="29718" idx="1"/>
            <a:endCxn id="29709" idx="6"/>
          </p:cNvCxnSpPr>
          <p:nvPr/>
        </p:nvCxnSpPr>
        <p:spPr bwMode="auto">
          <a:xfrm rot="10800000">
            <a:off x="7160935" y="3028951"/>
            <a:ext cx="304721" cy="55563"/>
          </a:xfrm>
          <a:prstGeom prst="line">
            <a:avLst/>
          </a:prstGeom>
          <a:noFill/>
          <a:ln w="12700">
            <a:solidFill>
              <a:schemeClr val="tx1"/>
            </a:solidFill>
            <a:round/>
            <a:headEnd/>
            <a:tailEnd/>
          </a:ln>
        </p:spPr>
      </p:cxnSp>
      <p:sp>
        <p:nvSpPr>
          <p:cNvPr id="29732" name="Freeform 69"/>
          <p:cNvSpPr>
            <a:spLocks/>
          </p:cNvSpPr>
          <p:nvPr/>
        </p:nvSpPr>
        <p:spPr bwMode="auto">
          <a:xfrm>
            <a:off x="2791158" y="2138364"/>
            <a:ext cx="907813" cy="293687"/>
          </a:xfrm>
          <a:custGeom>
            <a:avLst/>
            <a:gdLst>
              <a:gd name="T0" fmla="*/ 32186 w 680911"/>
              <a:gd name="T1" fmla="*/ 253255 h 294735"/>
              <a:gd name="T2" fmla="*/ 31901 w 680911"/>
              <a:gd name="T3" fmla="*/ 254288 h 294735"/>
              <a:gd name="T4" fmla="*/ 223589 w 680911"/>
              <a:gd name="T5" fmla="*/ 290534 h 294735"/>
              <a:gd name="T6" fmla="*/ 342549 w 680911"/>
              <a:gd name="T7" fmla="*/ 254475 h 294735"/>
              <a:gd name="T8" fmla="*/ 461509 w 680911"/>
              <a:gd name="T9" fmla="*/ 155315 h 294735"/>
              <a:gd name="T10" fmla="*/ 534717 w 680911"/>
              <a:gd name="T11" fmla="*/ 33617 h 294735"/>
              <a:gd name="T12" fmla="*/ 681415 w 680911"/>
              <a:gd name="T13" fmla="*/ 0 h 294735"/>
              <a:gd name="T14" fmla="*/ 0 60000 65536"/>
              <a:gd name="T15" fmla="*/ 0 60000 65536"/>
              <a:gd name="T16" fmla="*/ 0 60000 65536"/>
              <a:gd name="T17" fmla="*/ 0 60000 65536"/>
              <a:gd name="T18" fmla="*/ 0 60000 65536"/>
              <a:gd name="T19" fmla="*/ 0 60000 65536"/>
              <a:gd name="T20" fmla="*/ 0 60000 65536"/>
              <a:gd name="T21" fmla="*/ 0 w 680911"/>
              <a:gd name="T22" fmla="*/ 0 h 294735"/>
              <a:gd name="T23" fmla="*/ 680911 w 680911"/>
              <a:gd name="T24" fmla="*/ 294735 h 2947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0911" h="294735">
                <a:moveTo>
                  <a:pt x="32162" y="256889"/>
                </a:moveTo>
                <a:cubicBezTo>
                  <a:pt x="34099" y="257857"/>
                  <a:pt x="0" y="251635"/>
                  <a:pt x="31877" y="257937"/>
                </a:cubicBezTo>
                <a:cubicBezTo>
                  <a:pt x="63754" y="264239"/>
                  <a:pt x="171688" y="294671"/>
                  <a:pt x="223425" y="294703"/>
                </a:cubicBezTo>
                <a:cubicBezTo>
                  <a:pt x="275162" y="294735"/>
                  <a:pt x="302673" y="280987"/>
                  <a:pt x="342297" y="258127"/>
                </a:cubicBezTo>
                <a:cubicBezTo>
                  <a:pt x="381921" y="235267"/>
                  <a:pt x="429165" y="194881"/>
                  <a:pt x="461169" y="157543"/>
                </a:cubicBezTo>
                <a:cubicBezTo>
                  <a:pt x="493173" y="120205"/>
                  <a:pt x="497697" y="60356"/>
                  <a:pt x="534321" y="34099"/>
                </a:cubicBezTo>
                <a:cubicBezTo>
                  <a:pt x="570945" y="7842"/>
                  <a:pt x="669973" y="16002"/>
                  <a:pt x="680911" y="0"/>
                </a:cubicBezTo>
              </a:path>
            </a:pathLst>
          </a:custGeom>
          <a:noFill/>
          <a:ln w="38100">
            <a:solidFill>
              <a:schemeClr val="tx1"/>
            </a:solidFill>
            <a:round/>
            <a:headEnd/>
            <a:tailEnd/>
          </a:ln>
        </p:spPr>
        <p:txBody>
          <a:bodyPr>
            <a:prstTxWarp prst="textNoShape">
              <a:avLst/>
            </a:prstTxWarp>
          </a:bodyPr>
          <a:lstStyle/>
          <a:p>
            <a:endParaRPr lang="en-US" dirty="0"/>
          </a:p>
        </p:txBody>
      </p:sp>
      <p:sp>
        <p:nvSpPr>
          <p:cNvPr id="29733" name="Freeform 70"/>
          <p:cNvSpPr>
            <a:spLocks/>
          </p:cNvSpPr>
          <p:nvPr/>
        </p:nvSpPr>
        <p:spPr bwMode="auto">
          <a:xfrm>
            <a:off x="3370973" y="2281238"/>
            <a:ext cx="389365" cy="57150"/>
          </a:xfrm>
          <a:custGeom>
            <a:avLst/>
            <a:gdLst>
              <a:gd name="T0" fmla="*/ 0 w 292608"/>
              <a:gd name="T1" fmla="*/ 0 h 56388"/>
              <a:gd name="T2" fmla="*/ 181614 w 292608"/>
              <a:gd name="T3" fmla="*/ 57890 h 56388"/>
              <a:gd name="T4" fmla="*/ 290582 w 292608"/>
              <a:gd name="T5" fmla="*/ 9649 h 56388"/>
              <a:gd name="T6" fmla="*/ 0 60000 65536"/>
              <a:gd name="T7" fmla="*/ 0 60000 65536"/>
              <a:gd name="T8" fmla="*/ 0 60000 65536"/>
              <a:gd name="T9" fmla="*/ 0 w 292608"/>
              <a:gd name="T10" fmla="*/ 0 h 56388"/>
              <a:gd name="T11" fmla="*/ 292608 w 292608"/>
              <a:gd name="T12" fmla="*/ 56388 h 56388"/>
            </a:gdLst>
            <a:ahLst/>
            <a:cxnLst>
              <a:cxn ang="T6">
                <a:pos x="T0" y="T1"/>
              </a:cxn>
              <a:cxn ang="T7">
                <a:pos x="T2" y="T3"/>
              </a:cxn>
              <a:cxn ang="T8">
                <a:pos x="T4" y="T5"/>
              </a:cxn>
            </a:cxnLst>
            <a:rect l="T9" t="T10" r="T11" b="T12"/>
            <a:pathLst>
              <a:path w="292608" h="56388">
                <a:moveTo>
                  <a:pt x="0" y="0"/>
                </a:moveTo>
                <a:cubicBezTo>
                  <a:pt x="67056" y="26670"/>
                  <a:pt x="134112" y="53340"/>
                  <a:pt x="182880" y="54864"/>
                </a:cubicBezTo>
                <a:cubicBezTo>
                  <a:pt x="231648" y="56388"/>
                  <a:pt x="292608" y="9144"/>
                  <a:pt x="292608" y="9144"/>
                </a:cubicBezTo>
              </a:path>
            </a:pathLst>
          </a:custGeom>
          <a:noFill/>
          <a:ln w="38100">
            <a:solidFill>
              <a:schemeClr val="tx1"/>
            </a:solidFill>
            <a:round/>
            <a:headEnd/>
            <a:tailEnd/>
          </a:ln>
        </p:spPr>
        <p:txBody>
          <a:bodyPr>
            <a:prstTxWarp prst="textNoShape">
              <a:avLst/>
            </a:prstTxWarp>
          </a:bodyPr>
          <a:lstStyle/>
          <a:p>
            <a:endParaRPr lang="en-US" dirty="0"/>
          </a:p>
        </p:txBody>
      </p:sp>
      <p:sp>
        <p:nvSpPr>
          <p:cNvPr id="29734" name="TextBox 71"/>
          <p:cNvSpPr txBox="1">
            <a:spLocks noChangeArrowheads="1"/>
          </p:cNvSpPr>
          <p:nvPr/>
        </p:nvSpPr>
        <p:spPr bwMode="auto">
          <a:xfrm>
            <a:off x="849592" y="2057401"/>
            <a:ext cx="986167" cy="446276"/>
          </a:xfrm>
          <a:prstGeom prst="rect">
            <a:avLst/>
          </a:prstGeom>
          <a:noFill/>
          <a:ln w="9525">
            <a:noFill/>
            <a:miter lim="800000"/>
            <a:headEnd/>
            <a:tailEnd/>
          </a:ln>
        </p:spPr>
        <p:txBody>
          <a:bodyPr wrap="none">
            <a:prstTxWarp prst="textNoShape">
              <a:avLst/>
            </a:prstTxWarp>
            <a:spAutoFit/>
          </a:bodyPr>
          <a:lstStyle/>
          <a:p>
            <a:pPr algn="ctr"/>
            <a:r>
              <a:rPr lang="en-US" dirty="0"/>
              <a:t>doc-id</a:t>
            </a:r>
          </a:p>
        </p:txBody>
      </p:sp>
      <p:cxnSp>
        <p:nvCxnSpPr>
          <p:cNvPr id="29735" name="Straight Arrow Connector 73"/>
          <p:cNvCxnSpPr>
            <a:cxnSpLocks noChangeShapeType="1"/>
            <a:endCxn id="29734" idx="2"/>
          </p:cNvCxnSpPr>
          <p:nvPr/>
        </p:nvCxnSpPr>
        <p:spPr bwMode="auto">
          <a:xfrm flipH="1" flipV="1">
            <a:off x="1342676" y="2503677"/>
            <a:ext cx="638010" cy="353825"/>
          </a:xfrm>
          <a:prstGeom prst="straightConnector1">
            <a:avLst/>
          </a:prstGeom>
          <a:noFill/>
          <a:ln w="38100">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9612" y="228600"/>
            <a:ext cx="9982200" cy="685800"/>
          </a:xfrm>
        </p:spPr>
        <p:txBody>
          <a:bodyPr>
            <a:normAutofit fontScale="90000"/>
          </a:bodyPr>
          <a:lstStyle/>
          <a:p>
            <a:r>
              <a:rPr lang="en-US" dirty="0" smtClean="0"/>
              <a:t>Omni and Complex </a:t>
            </a:r>
            <a:r>
              <a:rPr lang="en-US" dirty="0" smtClean="0"/>
              <a:t>Search</a:t>
            </a:r>
            <a:endParaRPr lang="en-US" dirty="0"/>
          </a:p>
        </p:txBody>
      </p:sp>
      <p:sp>
        <p:nvSpPr>
          <p:cNvPr id="3" name="Slide Number Placeholder 2"/>
          <p:cNvSpPr>
            <a:spLocks noGrp="1"/>
          </p:cNvSpPr>
          <p:nvPr>
            <p:ph type="sldNum" sz="quarter" idx="4294967295"/>
          </p:nvPr>
        </p:nvSpPr>
        <p:spPr>
          <a:xfrm>
            <a:off x="0" y="6356350"/>
            <a:ext cx="2843213" cy="365125"/>
          </a:xfrm>
          <a:prstGeom prst="rect">
            <a:avLst/>
          </a:prstGeom>
        </p:spPr>
        <p:txBody>
          <a:bodyPr/>
          <a:lstStyle/>
          <a:p>
            <a:pPr>
              <a:defRPr/>
            </a:pPr>
            <a:fld id="{F798B074-17C8-9B4B-AB31-716511C0D839}" type="slidenum">
              <a:rPr lang="en-US" sz="1200" smtClean="0"/>
              <a:pPr>
                <a:defRPr/>
              </a:pPr>
              <a:t>61</a:t>
            </a:fld>
            <a:endParaRPr lang="en-US" sz="1200" dirty="0"/>
          </a:p>
        </p:txBody>
      </p:sp>
      <p:sp>
        <p:nvSpPr>
          <p:cNvPr id="5" name="Rectangle 3"/>
          <p:cNvSpPr txBox="1">
            <a:spLocks noChangeArrowheads="1"/>
          </p:cNvSpPr>
          <p:nvPr/>
        </p:nvSpPr>
        <p:spPr>
          <a:xfrm>
            <a:off x="6704012" y="1524000"/>
            <a:ext cx="5180251" cy="47545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tx1"/>
                </a:solidFill>
                <a:effectLst/>
                <a:uLnTx/>
                <a:uFillTx/>
                <a:latin typeface="Arial"/>
                <a:ea typeface="Arial" charset="0"/>
                <a:cs typeface="Arial"/>
              </a:rPr>
              <a:t>Exact </a:t>
            </a:r>
            <a:r>
              <a:rPr kumimoji="0" lang="en-US" sz="3200" b="0" i="0" u="none" strike="noStrike" kern="0" cap="none" spc="0" normalizeH="0" baseline="0" noProof="0" dirty="0" smtClean="0">
                <a:ln>
                  <a:noFill/>
                </a:ln>
                <a:solidFill>
                  <a:schemeClr val="tx1"/>
                </a:solidFill>
                <a:effectLst/>
                <a:uLnTx/>
                <a:uFillTx/>
                <a:latin typeface="Arial"/>
                <a:ea typeface="Arial" charset="0"/>
                <a:cs typeface="Arial"/>
              </a:rPr>
              <a:t>Match</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sz="3200" kern="0" dirty="0" smtClean="0">
                <a:latin typeface="Arial"/>
                <a:ea typeface="Arial" charset="0"/>
                <a:cs typeface="Arial"/>
              </a:rPr>
              <a:t>Wildcard search</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tx1"/>
                </a:solidFill>
                <a:effectLst/>
                <a:uLnTx/>
                <a:uFillTx/>
                <a:latin typeface="Arial"/>
                <a:ea typeface="Arial" charset="0"/>
                <a:cs typeface="Arial"/>
              </a:rPr>
              <a:t>Boosted</a:t>
            </a:r>
            <a:r>
              <a:rPr kumimoji="0" lang="en-US" sz="3200" b="0" i="0" u="none" strike="noStrike" kern="0" cap="none" spc="0" normalizeH="0" noProof="0" dirty="0" smtClean="0">
                <a:ln>
                  <a:noFill/>
                </a:ln>
                <a:solidFill>
                  <a:schemeClr val="tx1"/>
                </a:solidFill>
                <a:effectLst/>
                <a:uLnTx/>
                <a:uFillTx/>
                <a:latin typeface="Arial"/>
                <a:ea typeface="Arial" charset="0"/>
                <a:cs typeface="Arial"/>
              </a:rPr>
              <a:t> rankings for each team</a:t>
            </a:r>
            <a:endParaRPr kumimoji="0" lang="en-US" sz="3200" b="0" i="0" u="none" strike="noStrike" kern="0" cap="none" spc="0" normalizeH="0" baseline="0" noProof="0" dirty="0" smtClean="0">
              <a:ln>
                <a:noFill/>
              </a:ln>
              <a:solidFill>
                <a:schemeClr val="tx1"/>
              </a:solidFill>
              <a:effectLst/>
              <a:uLnTx/>
              <a:uFillTx/>
              <a:latin typeface="Arial"/>
              <a:ea typeface="Arial" charset="0"/>
              <a:cs typeface="Arial"/>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tx1"/>
                </a:solidFill>
                <a:effectLst/>
                <a:uLnTx/>
                <a:uFillTx/>
                <a:latin typeface="Arial"/>
                <a:ea typeface="Arial" charset="0"/>
                <a:cs typeface="Arial"/>
              </a:rPr>
              <a:t>Starts </a:t>
            </a:r>
            <a:r>
              <a:rPr kumimoji="0" lang="en-US" sz="3200" b="0" i="0" u="none" strike="noStrike" kern="0" cap="none" spc="0" normalizeH="0" baseline="0" noProof="0" dirty="0" smtClean="0">
                <a:ln>
                  <a:noFill/>
                </a:ln>
                <a:solidFill>
                  <a:schemeClr val="tx1"/>
                </a:solidFill>
                <a:effectLst/>
                <a:uLnTx/>
                <a:uFillTx/>
                <a:latin typeface="Arial"/>
                <a:ea typeface="Arial" charset="0"/>
                <a:cs typeface="Arial"/>
              </a:rPr>
              <a:t>with searches</a:t>
            </a:r>
            <a:endParaRPr kumimoji="0" lang="en-US" sz="3200" b="0" i="0" u="none" strike="noStrike" kern="0" cap="none" spc="0" normalizeH="0" baseline="0" noProof="0" dirty="0" smtClean="0">
              <a:ln>
                <a:noFill/>
              </a:ln>
              <a:solidFill>
                <a:schemeClr val="tx1"/>
              </a:solidFill>
              <a:effectLst/>
              <a:uLnTx/>
              <a:uFillTx/>
              <a:latin typeface="Arial"/>
              <a:ea typeface="Arial" charset="0"/>
              <a:cs typeface="Arial"/>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3200" b="0" i="0" u="none" strike="noStrike" kern="0" cap="none" spc="0" normalizeH="0" baseline="0" noProof="0" dirty="0" smtClean="0">
                <a:ln>
                  <a:noFill/>
                </a:ln>
                <a:solidFill>
                  <a:schemeClr val="tx1"/>
                </a:solidFill>
                <a:effectLst/>
                <a:uLnTx/>
                <a:uFillTx/>
                <a:latin typeface="Arial"/>
                <a:ea typeface="Arial" charset="0"/>
                <a:cs typeface="Arial"/>
              </a:rPr>
              <a:t>Filters</a:t>
            </a:r>
            <a:endParaRPr kumimoji="0" lang="en-US" sz="3200" b="0" i="0" u="none" strike="noStrike" kern="0" cap="none" spc="0" normalizeH="0" baseline="0" noProof="0" dirty="0" smtClean="0">
              <a:ln>
                <a:noFill/>
              </a:ln>
              <a:solidFill>
                <a:schemeClr val="tx1"/>
              </a:solidFill>
              <a:effectLst/>
              <a:uLnTx/>
              <a:uFillTx/>
              <a:latin typeface="Arial"/>
              <a:ea typeface="Arial" charset="0"/>
              <a:cs typeface="Arial"/>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chemeClr val="tx1"/>
                </a:solidFill>
                <a:effectLst/>
                <a:uLnTx/>
                <a:uFillTx/>
                <a:latin typeface="Arial"/>
                <a:ea typeface="Arial" charset="0"/>
                <a:cs typeface="Arial"/>
              </a:rPr>
              <a:t>Removed results</a:t>
            </a:r>
            <a:endParaRPr kumimoji="0" lang="en-US" sz="2800" b="0" i="0" u="none" strike="noStrike" kern="0" cap="none" spc="0" normalizeH="0" baseline="0" noProof="0" dirty="0">
              <a:ln>
                <a:noFill/>
              </a:ln>
              <a:solidFill>
                <a:schemeClr val="tx1"/>
              </a:solidFill>
              <a:effectLst/>
              <a:uLnTx/>
              <a:uFillTx/>
              <a:latin typeface="Arial"/>
              <a:ea typeface="Arial" charset="0"/>
              <a:cs typeface="Arial"/>
            </a:endParaRPr>
          </a:p>
        </p:txBody>
      </p:sp>
      <p:pic>
        <p:nvPicPr>
          <p:cNvPr id="6" name="Picture 4"/>
          <p:cNvPicPr>
            <a:picLocks noChangeAspect="1" noChangeArrowheads="1"/>
          </p:cNvPicPr>
          <p:nvPr/>
        </p:nvPicPr>
        <p:blipFill>
          <a:blip r:embed="rId2" cstate="screen"/>
          <a:srcRect/>
          <a:stretch>
            <a:fillRect/>
          </a:stretch>
        </p:blipFill>
        <p:spPr bwMode="auto">
          <a:xfrm>
            <a:off x="379412" y="1447800"/>
            <a:ext cx="5891265" cy="2719388"/>
          </a:xfrm>
          <a:prstGeom prst="rect">
            <a:avLst/>
          </a:prstGeom>
          <a:noFill/>
          <a:ln w="9525">
            <a:noFill/>
            <a:miter lim="800000"/>
            <a:headEnd/>
            <a:tailEnd/>
          </a:ln>
          <a:effectLst/>
        </p:spPr>
      </p:pic>
      <p:sp>
        <p:nvSpPr>
          <p:cNvPr id="7" name="Rectangle 6"/>
          <p:cNvSpPr/>
          <p:nvPr/>
        </p:nvSpPr>
        <p:spPr bwMode="auto">
          <a:xfrm>
            <a:off x="457081" y="1371600"/>
            <a:ext cx="1980684" cy="342900"/>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Narrow"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22464" y="230188"/>
            <a:ext cx="9917112" cy="968375"/>
          </a:xfrm>
        </p:spPr>
        <p:txBody>
          <a:bodyPr/>
          <a:lstStyle/>
          <a:p>
            <a:r>
              <a:rPr lang="en-US" sz="3600" b="1" dirty="0" smtClean="0"/>
              <a:t>Internal vs. External Terms</a:t>
            </a:r>
            <a:endParaRPr lang="en-US" sz="3600" b="1" dirty="0"/>
          </a:p>
        </p:txBody>
      </p:sp>
      <p:sp>
        <p:nvSpPr>
          <p:cNvPr id="3" name="Slide Number Placeholder 2"/>
          <p:cNvSpPr>
            <a:spLocks noGrp="1"/>
          </p:cNvSpPr>
          <p:nvPr>
            <p:ph type="sldNum" sz="quarter" idx="4294967295"/>
          </p:nvPr>
        </p:nvSpPr>
        <p:spPr>
          <a:xfrm>
            <a:off x="11477625" y="6172200"/>
            <a:ext cx="711200" cy="457200"/>
          </a:xfrm>
          <a:prstGeom prst="rect">
            <a:avLst/>
          </a:prstGeom>
        </p:spPr>
        <p:txBody>
          <a:bodyPr/>
          <a:lstStyle/>
          <a:p>
            <a:pPr>
              <a:defRPr/>
            </a:pPr>
            <a:fld id="{F798B074-17C8-9B4B-AB31-716511C0D839}" type="slidenum">
              <a:rPr lang="en-US" sz="1200" smtClean="0"/>
              <a:pPr>
                <a:defRPr/>
              </a:pPr>
              <a:t>62</a:t>
            </a:fld>
            <a:endParaRPr lang="en-US" sz="1200" dirty="0"/>
          </a:p>
        </p:txBody>
      </p:sp>
      <p:pic>
        <p:nvPicPr>
          <p:cNvPr id="5" name="Picture 4"/>
          <p:cNvPicPr>
            <a:picLocks noChangeAspect="1" noChangeArrowheads="1"/>
          </p:cNvPicPr>
          <p:nvPr/>
        </p:nvPicPr>
        <p:blipFill>
          <a:blip r:embed="rId2" cstate="screen"/>
          <a:srcRect/>
          <a:stretch>
            <a:fillRect/>
          </a:stretch>
        </p:blipFill>
        <p:spPr bwMode="auto">
          <a:xfrm>
            <a:off x="457081" y="1828800"/>
            <a:ext cx="11427023" cy="4000500"/>
          </a:xfrm>
          <a:prstGeom prst="rect">
            <a:avLst/>
          </a:prstGeom>
          <a:noFill/>
          <a:ln w="9525">
            <a:noFill/>
            <a:miter lim="800000"/>
            <a:headEnd/>
            <a:tailEnd/>
          </a:ln>
          <a:effectLst/>
        </p:spPr>
      </p:pic>
      <p:sp>
        <p:nvSpPr>
          <p:cNvPr id="7" name="Text Box 7"/>
          <p:cNvSpPr txBox="1">
            <a:spLocks noChangeArrowheads="1"/>
          </p:cNvSpPr>
          <p:nvPr/>
        </p:nvSpPr>
        <p:spPr bwMode="auto">
          <a:xfrm>
            <a:off x="7160935" y="1257301"/>
            <a:ext cx="4266089" cy="461665"/>
          </a:xfrm>
          <a:prstGeom prst="rect">
            <a:avLst/>
          </a:prstGeom>
          <a:noFill/>
          <a:ln w="9525">
            <a:noFill/>
            <a:miter lim="800000"/>
            <a:headEnd/>
            <a:tailEnd/>
          </a:ln>
          <a:effectLst/>
        </p:spPr>
        <p:txBody>
          <a:bodyPr wrap="square">
            <a:spAutoFit/>
          </a:bodyPr>
          <a:lstStyle/>
          <a:p>
            <a:r>
              <a:rPr lang="en-US" b="1" dirty="0"/>
              <a:t>External Data Standards</a:t>
            </a:r>
          </a:p>
        </p:txBody>
      </p:sp>
      <p:sp>
        <p:nvSpPr>
          <p:cNvPr id="10" name="Rectangle 9"/>
          <p:cNvSpPr/>
          <p:nvPr/>
        </p:nvSpPr>
        <p:spPr bwMode="auto">
          <a:xfrm>
            <a:off x="609441" y="1143000"/>
            <a:ext cx="1980684" cy="342900"/>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Narrow" pitchFamily="34" charset="0"/>
            </a:endParaRPr>
          </a:p>
        </p:txBody>
      </p:sp>
      <p:sp>
        <p:nvSpPr>
          <p:cNvPr id="11" name="Text Box 7"/>
          <p:cNvSpPr txBox="1">
            <a:spLocks noChangeArrowheads="1"/>
          </p:cNvSpPr>
          <p:nvPr/>
        </p:nvSpPr>
        <p:spPr bwMode="auto">
          <a:xfrm>
            <a:off x="1218883" y="1257301"/>
            <a:ext cx="3488455" cy="446276"/>
          </a:xfrm>
          <a:prstGeom prst="rect">
            <a:avLst/>
          </a:prstGeom>
          <a:noFill/>
          <a:ln w="9525">
            <a:noFill/>
            <a:miter lim="800000"/>
            <a:headEnd/>
            <a:tailEnd/>
          </a:ln>
          <a:effectLst/>
        </p:spPr>
        <p:txBody>
          <a:bodyPr wrap="none">
            <a:spAutoFit/>
          </a:bodyPr>
          <a:lstStyle/>
          <a:p>
            <a:r>
              <a:rPr lang="en-US" b="1" dirty="0" smtClean="0"/>
              <a:t>Internal Data </a:t>
            </a:r>
            <a:r>
              <a:rPr lang="en-US" b="1" dirty="0"/>
              <a:t>Standards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Selecting a Database for your Metadata Registry</a:t>
            </a:r>
            <a:endParaRPr lang="en-US" dirty="0"/>
          </a:p>
        </p:txBody>
      </p:sp>
      <p:sp>
        <p:nvSpPr>
          <p:cNvPr id="3" name="Content Placeholder 2"/>
          <p:cNvSpPr>
            <a:spLocks noGrp="1"/>
          </p:cNvSpPr>
          <p:nvPr>
            <p:ph idx="1"/>
          </p:nvPr>
        </p:nvSpPr>
        <p:spPr/>
        <p:txBody>
          <a:bodyPr/>
          <a:lstStyle/>
          <a:p>
            <a:r>
              <a:rPr lang="en-US" dirty="0" smtClean="0"/>
              <a:t>Can I used a relational database?</a:t>
            </a:r>
          </a:p>
          <a:p>
            <a:r>
              <a:rPr lang="en-US" dirty="0" smtClean="0"/>
              <a:t>What will be the results if I go with a NoSQL database?</a:t>
            </a:r>
          </a:p>
          <a:p>
            <a:r>
              <a:rPr lang="en-US" dirty="0" smtClean="0"/>
              <a:t>How do we objectively select the right database?</a:t>
            </a:r>
          </a:p>
          <a:p>
            <a:r>
              <a:rPr lang="en-US" dirty="0" smtClean="0"/>
              <a:t>What process steps should we use?</a:t>
            </a:r>
          </a:p>
          <a:p>
            <a:r>
              <a:rPr lang="en-US" dirty="0" smtClean="0"/>
              <a:t>What about training?</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49" y="1419225"/>
            <a:ext cx="9401176" cy="4648200"/>
          </a:xfrm>
          <a:prstGeom prst="rect">
            <a:avLst/>
          </a:prstGeom>
          <a:noFill/>
        </p:spPr>
        <p:txBody>
          <a:bodyPr vert="horz" wrap="square" lIns="91440" tIns="0" rIns="0" bIns="0" rtlCol="0" anchor="t" anchorCtr="0">
            <a:noAutofit/>
          </a:bodyPr>
          <a:lstStyle/>
          <a:p>
            <a:r>
              <a:rPr lang="en-US" sz="4400" dirty="0" smtClean="0"/>
              <a:t>Relational database vendors are still offering users a 1990’s era product, using code written in the 1980’s, designed to solve the data problems of the 1970’s, with an idea that came around in the 1960’s</a:t>
            </a:r>
            <a:r>
              <a:rPr lang="en-US" sz="4400" dirty="0" smtClean="0"/>
              <a:t>.</a:t>
            </a:r>
            <a:endParaRPr lang="en-US" sz="4400" dirty="0" smtClean="0"/>
          </a:p>
          <a:p>
            <a:r>
              <a:rPr lang="en-US" sz="4400" dirty="0" smtClean="0"/>
              <a:t> </a:t>
            </a:r>
          </a:p>
          <a:p>
            <a:pPr marL="342900" indent="-342900">
              <a:buClr>
                <a:schemeClr val="tx2"/>
              </a:buClr>
            </a:pPr>
            <a:endParaRPr lang="en-US" sz="4400" b="1" dirty="0" smtClean="0">
              <a:latin typeface="Arial Narrow"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9612" y="228600"/>
            <a:ext cx="8380413" cy="685800"/>
          </a:xfrm>
        </p:spPr>
        <p:txBody>
          <a:bodyPr/>
          <a:lstStyle/>
          <a:p>
            <a:r>
              <a:rPr lang="en-US" sz="3600" b="1" dirty="0" smtClean="0"/>
              <a:t>Using the Right Architecture</a:t>
            </a:r>
            <a:endParaRPr lang="en-US" sz="3600" b="1" dirty="0"/>
          </a:p>
        </p:txBody>
      </p:sp>
      <p:sp>
        <p:nvSpPr>
          <p:cNvPr id="9" name="Slide Number Placeholder 6"/>
          <p:cNvSpPr>
            <a:spLocks noGrp="1"/>
          </p:cNvSpPr>
          <p:nvPr>
            <p:ph type="sldNum" sz="quarter" idx="4294967295"/>
          </p:nvPr>
        </p:nvSpPr>
        <p:spPr>
          <a:xfrm>
            <a:off x="11477625" y="6248400"/>
            <a:ext cx="71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defRPr/>
            </a:pPr>
            <a:fld id="{05099BF0-626C-6A47-9337-A30796A232D7}" type="slidenum">
              <a:rPr lang="en-US" sz="1600" b="0" smtClean="0">
                <a:solidFill>
                  <a:schemeClr val="bg1">
                    <a:lumMod val="50000"/>
                  </a:schemeClr>
                </a:solidFill>
              </a:rPr>
              <a:pPr algn="r">
                <a:defRPr/>
              </a:pPr>
              <a:t>65</a:t>
            </a:fld>
            <a:endParaRPr lang="en-US" sz="1600" b="0" dirty="0">
              <a:solidFill>
                <a:schemeClr val="bg1">
                  <a:lumMod val="50000"/>
                </a:schemeClr>
              </a:solidFill>
            </a:endParaRPr>
          </a:p>
        </p:txBody>
      </p:sp>
      <p:sp>
        <p:nvSpPr>
          <p:cNvPr id="4" name="TextBox 3"/>
          <p:cNvSpPr txBox="1"/>
          <p:nvPr/>
        </p:nvSpPr>
        <p:spPr>
          <a:xfrm>
            <a:off x="1524824" y="2857501"/>
            <a:ext cx="856324" cy="446276"/>
          </a:xfrm>
          <a:prstGeom prst="rect">
            <a:avLst/>
          </a:prstGeom>
          <a:noFill/>
        </p:spPr>
        <p:txBody>
          <a:bodyPr wrap="none" rtlCol="0">
            <a:spAutoFit/>
          </a:bodyPr>
          <a:lstStyle/>
          <a:p>
            <a:pPr algn="ctr"/>
            <a:r>
              <a:rPr lang="en-US" b="1" dirty="0" smtClean="0"/>
              <a:t>Start</a:t>
            </a:r>
            <a:endParaRPr lang="en-US" b="1" dirty="0"/>
          </a:p>
        </p:txBody>
      </p:sp>
      <p:pic>
        <p:nvPicPr>
          <p:cNvPr id="2050" name="Picture 2"/>
          <p:cNvPicPr>
            <a:picLocks noChangeAspect="1" noChangeArrowheads="1"/>
          </p:cNvPicPr>
          <p:nvPr/>
        </p:nvPicPr>
        <p:blipFill>
          <a:blip r:embed="rId2" cstate="screen"/>
          <a:srcRect/>
          <a:stretch>
            <a:fillRect/>
          </a:stretch>
        </p:blipFill>
        <p:spPr bwMode="auto">
          <a:xfrm>
            <a:off x="9217799" y="2057400"/>
            <a:ext cx="1269669" cy="952500"/>
          </a:xfrm>
          <a:prstGeom prst="rect">
            <a:avLst/>
          </a:prstGeom>
          <a:noFill/>
          <a:ln w="9525">
            <a:noFill/>
            <a:miter lim="800000"/>
            <a:headEnd/>
            <a:tailEnd/>
          </a:ln>
        </p:spPr>
      </p:pic>
      <p:cxnSp>
        <p:nvCxnSpPr>
          <p:cNvPr id="8" name="Straight Arrow Connector 7"/>
          <p:cNvCxnSpPr/>
          <p:nvPr/>
        </p:nvCxnSpPr>
        <p:spPr>
          <a:xfrm>
            <a:off x="2437765" y="2457450"/>
            <a:ext cx="6932394" cy="15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3" cstate="screen">
            <a:clrChange>
              <a:clrFrom>
                <a:srgbClr val="000000"/>
              </a:clrFrom>
              <a:clrTo>
                <a:srgbClr val="000000">
                  <a:alpha val="0"/>
                </a:srgbClr>
              </a:clrTo>
            </a:clrChange>
          </a:blip>
          <a:srcRect/>
          <a:stretch>
            <a:fillRect/>
          </a:stretch>
        </p:blipFill>
        <p:spPr bwMode="auto">
          <a:xfrm>
            <a:off x="1447423" y="2057400"/>
            <a:ext cx="1066522" cy="800100"/>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5" name="TextBox 4"/>
          <p:cNvSpPr txBox="1"/>
          <p:nvPr/>
        </p:nvSpPr>
        <p:spPr>
          <a:xfrm>
            <a:off x="9217799" y="2743201"/>
            <a:ext cx="1371243" cy="461665"/>
          </a:xfrm>
          <a:prstGeom prst="rect">
            <a:avLst/>
          </a:prstGeom>
          <a:noFill/>
        </p:spPr>
        <p:txBody>
          <a:bodyPr wrap="square" rtlCol="0">
            <a:spAutoFit/>
          </a:bodyPr>
          <a:lstStyle/>
          <a:p>
            <a:pPr algn="ctr"/>
            <a:r>
              <a:rPr lang="en-US" b="1" dirty="0" smtClean="0"/>
              <a:t>Finish</a:t>
            </a:r>
            <a:endParaRPr lang="en-US" b="1" dirty="0"/>
          </a:p>
        </p:txBody>
      </p:sp>
      <p:sp>
        <p:nvSpPr>
          <p:cNvPr id="24" name="TextBox 23"/>
          <p:cNvSpPr txBox="1"/>
          <p:nvPr/>
        </p:nvSpPr>
        <p:spPr>
          <a:xfrm>
            <a:off x="2285406" y="4229101"/>
            <a:ext cx="5990743" cy="800219"/>
          </a:xfrm>
          <a:prstGeom prst="rect">
            <a:avLst/>
          </a:prstGeom>
          <a:noFill/>
        </p:spPr>
        <p:txBody>
          <a:bodyPr wrap="none" rtlCol="0">
            <a:spAutoFit/>
          </a:bodyPr>
          <a:lstStyle/>
          <a:p>
            <a:r>
              <a:rPr lang="en-US" dirty="0" smtClean="0"/>
              <a:t>Find ways to remove barriers to empowering</a:t>
            </a:r>
          </a:p>
          <a:p>
            <a:r>
              <a:rPr lang="en-US" dirty="0" smtClean="0"/>
              <a:t>the non programmers on your team.</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55812" y="228600"/>
            <a:ext cx="10969625" cy="685800"/>
          </a:xfrm>
        </p:spPr>
        <p:txBody>
          <a:bodyPr>
            <a:normAutofit fontScale="90000"/>
          </a:bodyPr>
          <a:lstStyle/>
          <a:p>
            <a:r>
              <a:rPr lang="en-US" dirty="0" smtClean="0"/>
              <a:t>Empower the Non Programmer!</a:t>
            </a:r>
            <a:endParaRPr lang="en-US" dirty="0"/>
          </a:p>
        </p:txBody>
      </p:sp>
      <p:sp>
        <p:nvSpPr>
          <p:cNvPr id="3" name="Text Placeholder 2"/>
          <p:cNvSpPr>
            <a:spLocks noGrp="1"/>
          </p:cNvSpPr>
          <p:nvPr>
            <p:ph type="body" idx="4294967295"/>
          </p:nvPr>
        </p:nvSpPr>
        <p:spPr>
          <a:xfrm>
            <a:off x="150812" y="1295400"/>
            <a:ext cx="5384800" cy="639763"/>
          </a:xfrm>
        </p:spPr>
        <p:txBody>
          <a:bodyPr/>
          <a:lstStyle/>
          <a:p>
            <a:pPr algn="ctr">
              <a:buNone/>
            </a:pPr>
            <a:r>
              <a:rPr lang="en-US" b="1" dirty="0" smtClean="0"/>
              <a:t>Before </a:t>
            </a:r>
            <a:r>
              <a:rPr lang="en-US" b="1" dirty="0" smtClean="0"/>
              <a:t>NoSQL MDR</a:t>
            </a:r>
            <a:endParaRPr lang="en-US" b="1" dirty="0" smtClean="0"/>
          </a:p>
        </p:txBody>
      </p:sp>
      <p:sp>
        <p:nvSpPr>
          <p:cNvPr id="5" name="Text Placeholder 4"/>
          <p:cNvSpPr>
            <a:spLocks noGrp="1"/>
          </p:cNvSpPr>
          <p:nvPr>
            <p:ph type="body" sz="quarter" idx="4294967295"/>
          </p:nvPr>
        </p:nvSpPr>
        <p:spPr>
          <a:xfrm>
            <a:off x="5865812" y="1219200"/>
            <a:ext cx="5387975" cy="914400"/>
          </a:xfrm>
        </p:spPr>
        <p:txBody>
          <a:bodyPr/>
          <a:lstStyle/>
          <a:p>
            <a:pPr algn="ctr">
              <a:buNone/>
            </a:pPr>
            <a:r>
              <a:rPr lang="en-US" b="1" dirty="0" smtClean="0"/>
              <a:t>After </a:t>
            </a:r>
            <a:r>
              <a:rPr lang="en-US" b="1" dirty="0" smtClean="0"/>
              <a:t>MDR</a:t>
            </a:r>
            <a:endParaRPr lang="en-US" b="1" dirty="0" smtClean="0"/>
          </a:p>
          <a:p>
            <a:pPr algn="ctr">
              <a:buNone/>
            </a:pPr>
            <a:r>
              <a:rPr lang="en-US" dirty="0" smtClean="0"/>
              <a:t>SUPER PM, BA!</a:t>
            </a:r>
            <a:endParaRPr lang="en-US" dirty="0"/>
          </a:p>
        </p:txBody>
      </p:sp>
      <p:sp>
        <p:nvSpPr>
          <p:cNvPr id="7" name="Slide Number Placeholder 6"/>
          <p:cNvSpPr>
            <a:spLocks noGrp="1"/>
          </p:cNvSpPr>
          <p:nvPr>
            <p:ph type="sldNum" sz="quarter" idx="4294967295"/>
          </p:nvPr>
        </p:nvSpPr>
        <p:spPr>
          <a:xfrm>
            <a:off x="11477625" y="6248400"/>
            <a:ext cx="711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defRPr/>
            </a:pPr>
            <a:fld id="{05099BF0-626C-6A47-9337-A30796A232D7}" type="slidenum">
              <a:rPr lang="en-US" sz="1600" b="0" smtClean="0">
                <a:solidFill>
                  <a:schemeClr val="bg1">
                    <a:lumMod val="50000"/>
                  </a:schemeClr>
                </a:solidFill>
              </a:rPr>
              <a:pPr algn="r">
                <a:defRPr/>
              </a:pPr>
              <a:t>66</a:t>
            </a:fld>
            <a:endParaRPr lang="en-US" sz="1600" b="0" dirty="0">
              <a:solidFill>
                <a:schemeClr val="bg1">
                  <a:lumMod val="50000"/>
                </a:schemeClr>
              </a:solidFill>
            </a:endParaRPr>
          </a:p>
        </p:txBody>
      </p:sp>
      <p:pic>
        <p:nvPicPr>
          <p:cNvPr id="4098" name="Picture 2"/>
          <p:cNvPicPr>
            <a:picLocks noChangeAspect="1" noChangeArrowheads="1"/>
          </p:cNvPicPr>
          <p:nvPr/>
        </p:nvPicPr>
        <p:blipFill>
          <a:blip r:embed="rId2" cstate="screen"/>
          <a:srcRect/>
          <a:stretch>
            <a:fillRect/>
          </a:stretch>
        </p:blipFill>
        <p:spPr bwMode="auto">
          <a:xfrm>
            <a:off x="7161212" y="2362200"/>
            <a:ext cx="2648086" cy="2857500"/>
          </a:xfrm>
          <a:prstGeom prst="rect">
            <a:avLst/>
          </a:prstGeom>
          <a:noFill/>
          <a:ln w="9525">
            <a:noFill/>
            <a:miter lim="800000"/>
            <a:headEnd/>
            <a:tailEnd/>
          </a:ln>
        </p:spPr>
      </p:pic>
      <p:pic>
        <p:nvPicPr>
          <p:cNvPr id="4100" name="Picture 4"/>
          <p:cNvPicPr>
            <a:picLocks noChangeAspect="1" noChangeArrowheads="1"/>
          </p:cNvPicPr>
          <p:nvPr/>
        </p:nvPicPr>
        <p:blipFill>
          <a:blip r:embed="rId3" cstate="screen"/>
          <a:srcRect/>
          <a:stretch>
            <a:fillRect/>
          </a:stretch>
        </p:blipFill>
        <p:spPr bwMode="auto">
          <a:xfrm>
            <a:off x="1522412" y="1981200"/>
            <a:ext cx="2988331" cy="2743200"/>
          </a:xfrm>
          <a:prstGeom prst="rect">
            <a:avLst/>
          </a:prstGeom>
          <a:noFill/>
          <a:ln w="9525">
            <a:noFill/>
            <a:miter lim="800000"/>
            <a:headEnd/>
            <a:tailEnd/>
          </a:ln>
        </p:spPr>
      </p:pic>
      <p:sp>
        <p:nvSpPr>
          <p:cNvPr id="12" name="TextBox 11"/>
          <p:cNvSpPr txBox="1"/>
          <p:nvPr/>
        </p:nvSpPr>
        <p:spPr>
          <a:xfrm>
            <a:off x="1625454" y="5372101"/>
            <a:ext cx="2527167" cy="646331"/>
          </a:xfrm>
          <a:prstGeom prst="rect">
            <a:avLst/>
          </a:prstGeom>
          <a:noFill/>
        </p:spPr>
        <p:txBody>
          <a:bodyPr wrap="none" rtlCol="0">
            <a:spAutoFit/>
          </a:bodyPr>
          <a:lstStyle/>
          <a:p>
            <a:r>
              <a:rPr lang="en-US" sz="1800" b="0" i="1" dirty="0" smtClean="0"/>
              <a:t>Sorry, we have no idea</a:t>
            </a:r>
            <a:br>
              <a:rPr lang="en-US" sz="1800" b="0" i="1" dirty="0" smtClean="0"/>
            </a:br>
            <a:r>
              <a:rPr lang="en-US" sz="1800" b="0" i="1" dirty="0" smtClean="0"/>
              <a:t>what code </a:t>
            </a:r>
            <a:r>
              <a:rPr lang="en-US" sz="1800" b="0" i="1" dirty="0" smtClean="0"/>
              <a:t>42 </a:t>
            </a:r>
            <a:r>
              <a:rPr lang="en-US" sz="1800" b="0" i="1" dirty="0" smtClean="0"/>
              <a:t>means.</a:t>
            </a:r>
            <a:endParaRPr lang="en-US" sz="1800" b="0" i="1" dirty="0"/>
          </a:p>
        </p:txBody>
      </p:sp>
      <p:sp>
        <p:nvSpPr>
          <p:cNvPr id="13" name="TextBox 12"/>
          <p:cNvSpPr txBox="1"/>
          <p:nvPr/>
        </p:nvSpPr>
        <p:spPr>
          <a:xfrm>
            <a:off x="6399410" y="5486401"/>
            <a:ext cx="4357283" cy="646331"/>
          </a:xfrm>
          <a:prstGeom prst="rect">
            <a:avLst/>
          </a:prstGeom>
          <a:noFill/>
        </p:spPr>
        <p:txBody>
          <a:bodyPr wrap="none" rtlCol="0">
            <a:spAutoFit/>
          </a:bodyPr>
          <a:lstStyle/>
          <a:p>
            <a:r>
              <a:rPr lang="en-US" sz="1800" b="0" i="1" dirty="0" smtClean="0"/>
              <a:t>Let me </a:t>
            </a:r>
            <a:r>
              <a:rPr lang="en-US" sz="1800" b="0" i="1" dirty="0" smtClean="0"/>
              <a:t>search </a:t>
            </a:r>
            <a:r>
              <a:rPr lang="en-US" sz="1800" b="0" i="1" dirty="0" smtClean="0"/>
              <a:t>our </a:t>
            </a:r>
            <a:r>
              <a:rPr lang="en-US" sz="1800" b="0" i="1" dirty="0" smtClean="0"/>
              <a:t>registry…</a:t>
            </a:r>
            <a:endParaRPr lang="en-US" sz="1800" b="0" i="1" dirty="0" smtClean="0"/>
          </a:p>
          <a:p>
            <a:r>
              <a:rPr lang="en-US" sz="1800" b="0" i="1" dirty="0" smtClean="0"/>
              <a:t>I'll have your answer in 150 milliseconds.</a:t>
            </a:r>
            <a:endParaRPr lang="en-US" sz="1800" b="0" i="1" dirty="0"/>
          </a:p>
        </p:txBody>
      </p:sp>
      <p:grpSp>
        <p:nvGrpSpPr>
          <p:cNvPr id="4" name="Group 15"/>
          <p:cNvGrpSpPr/>
          <p:nvPr/>
        </p:nvGrpSpPr>
        <p:grpSpPr>
          <a:xfrm rot="1800000">
            <a:off x="8042221" y="3201086"/>
            <a:ext cx="957569" cy="451269"/>
            <a:chOff x="4229100" y="2324100"/>
            <a:chExt cx="638680" cy="381247"/>
          </a:xfrm>
        </p:grpSpPr>
        <p:sp>
          <p:nvSpPr>
            <p:cNvPr id="15" name="Rectangle 14"/>
            <p:cNvSpPr/>
            <p:nvPr/>
          </p:nvSpPr>
          <p:spPr bwMode="auto">
            <a:xfrm>
              <a:off x="4333874" y="2324100"/>
              <a:ext cx="428625" cy="381000"/>
            </a:xfrm>
            <a:prstGeom prst="rect">
              <a:avLst/>
            </a:prstGeom>
            <a:solidFill>
              <a:srgbClr val="A4CB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Narrow" pitchFamily="34" charset="0"/>
              </a:endParaRPr>
            </a:p>
          </p:txBody>
        </p:sp>
        <p:sp>
          <p:nvSpPr>
            <p:cNvPr id="14" name="Rectangle 13"/>
            <p:cNvSpPr/>
            <p:nvPr/>
          </p:nvSpPr>
          <p:spPr>
            <a:xfrm>
              <a:off x="4229100" y="2328318"/>
              <a:ext cx="638680" cy="3770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cap="none" spc="0" dirty="0" smtClean="0">
                  <a:ln w="11430"/>
                  <a:solidFill>
                    <a:srgbClr val="C00000"/>
                  </a:solidFill>
                  <a:effectLst>
                    <a:outerShdw blurRad="50800" dist="39000" dir="5460000" algn="tl">
                      <a:srgbClr val="000000">
                        <a:alpha val="38000"/>
                      </a:srgbClr>
                    </a:outerShdw>
                  </a:effectLst>
                </a:rPr>
                <a:t>BA</a:t>
              </a:r>
              <a:endParaRPr lang="en-US" b="1" cap="none" spc="0" dirty="0">
                <a:ln w="11430"/>
                <a:solidFill>
                  <a:srgbClr val="C00000"/>
                </a:solidFill>
                <a:effectLst>
                  <a:outerShdw blurRad="50800" dist="39000" dir="5460000" algn="tl">
                    <a:srgbClr val="000000">
                      <a:alpha val="38000"/>
                    </a:srgbClr>
                  </a:outerShdw>
                </a:effectLst>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055812" y="228600"/>
            <a:ext cx="10885487" cy="968375"/>
          </a:xfrm>
        </p:spPr>
        <p:txBody>
          <a:bodyPr/>
          <a:lstStyle/>
          <a:p>
            <a:r>
              <a:rPr lang="en-US" sz="3600" b="1" dirty="0" smtClean="0"/>
              <a:t>Six "S"s of </a:t>
            </a:r>
            <a:r>
              <a:rPr lang="en-US" sz="3600" b="1" dirty="0" smtClean="0"/>
              <a:t>Metadata Agility</a:t>
            </a:r>
            <a:endParaRPr lang="en-US" sz="3600" b="1" dirty="0"/>
          </a:p>
        </p:txBody>
      </p:sp>
      <p:sp>
        <p:nvSpPr>
          <p:cNvPr id="6" name="Content Placeholder 5"/>
          <p:cNvSpPr>
            <a:spLocks noGrp="1"/>
          </p:cNvSpPr>
          <p:nvPr>
            <p:ph idx="4294967295"/>
          </p:nvPr>
        </p:nvSpPr>
        <p:spPr>
          <a:xfrm>
            <a:off x="989012" y="1447800"/>
            <a:ext cx="10360025" cy="4305300"/>
          </a:xfrm>
        </p:spPr>
        <p:txBody>
          <a:bodyPr/>
          <a:lstStyle/>
          <a:p>
            <a:pPr marL="514350" indent="-514350">
              <a:buFont typeface="+mj-lt"/>
              <a:buAutoNum type="arabicPeriod"/>
            </a:pPr>
            <a:r>
              <a:rPr lang="en-US" sz="2800" b="1" dirty="0" smtClean="0"/>
              <a:t>S</a:t>
            </a:r>
            <a:r>
              <a:rPr lang="en-US" sz="2800" dirty="0" smtClean="0"/>
              <a:t>emantics – build around shard metadata registry services</a:t>
            </a:r>
          </a:p>
          <a:p>
            <a:pPr marL="514350" indent="-514350">
              <a:buFont typeface="+mj-lt"/>
              <a:buAutoNum type="arabicPeriod"/>
            </a:pPr>
            <a:r>
              <a:rPr lang="en-US" sz="2800" b="1" dirty="0" smtClean="0"/>
              <a:t>S</a:t>
            </a:r>
            <a:r>
              <a:rPr lang="en-US" sz="2800" dirty="0" smtClean="0"/>
              <a:t>earch – structured search</a:t>
            </a:r>
          </a:p>
          <a:p>
            <a:pPr marL="514350" indent="-514350">
              <a:buFont typeface="+mj-lt"/>
              <a:buAutoNum type="arabicPeriod"/>
            </a:pPr>
            <a:r>
              <a:rPr lang="en-US" sz="2800" b="1" dirty="0" smtClean="0"/>
              <a:t>S</a:t>
            </a:r>
            <a:r>
              <a:rPr lang="en-US" sz="2800" dirty="0" smtClean="0"/>
              <a:t>tandards – CSS, XML, XPath, XQuery, XForms, XML Schemas</a:t>
            </a:r>
          </a:p>
          <a:p>
            <a:pPr marL="514350" indent="-514350">
              <a:buFont typeface="+mj-lt"/>
              <a:buAutoNum type="arabicPeriod"/>
            </a:pPr>
            <a:r>
              <a:rPr lang="en-US" sz="2800" b="1" dirty="0" smtClean="0"/>
              <a:t>S</a:t>
            </a:r>
            <a:r>
              <a:rPr lang="en-US" sz="2800" dirty="0" smtClean="0"/>
              <a:t>ervices – all XQueries are REST services</a:t>
            </a:r>
          </a:p>
          <a:p>
            <a:pPr marL="514350" indent="-514350">
              <a:buFont typeface="+mj-lt"/>
              <a:buAutoNum type="arabicPeriod"/>
            </a:pPr>
            <a:r>
              <a:rPr lang="en-US" sz="2800" b="1" dirty="0" smtClean="0"/>
              <a:t>S</a:t>
            </a:r>
            <a:r>
              <a:rPr lang="en-US" sz="2800" dirty="0" smtClean="0"/>
              <a:t>olutions - that are quickly customized</a:t>
            </a:r>
          </a:p>
          <a:p>
            <a:pPr marL="514350" indent="-514350">
              <a:buFont typeface="+mj-lt"/>
              <a:buAutoNum type="arabicPeriod"/>
            </a:pPr>
            <a:r>
              <a:rPr lang="en-US" sz="2800" b="1" dirty="0" smtClean="0"/>
              <a:t>S</a:t>
            </a:r>
            <a:r>
              <a:rPr lang="en-US" sz="2800" dirty="0" smtClean="0"/>
              <a:t>uper – Empower the non-programmers</a:t>
            </a:r>
            <a:endParaRPr lang="en-US" sz="2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03412" y="228600"/>
            <a:ext cx="9982200" cy="968375"/>
          </a:xfrm>
        </p:spPr>
        <p:txBody>
          <a:bodyPr/>
          <a:lstStyle/>
          <a:p>
            <a:r>
              <a:rPr lang="en-US" sz="3600" b="1" dirty="0" smtClean="0"/>
              <a:t>Finding the right tool for the job</a:t>
            </a:r>
            <a:endParaRPr lang="en-US" sz="3600" b="1" dirty="0"/>
          </a:p>
        </p:txBody>
      </p:sp>
      <p:sp>
        <p:nvSpPr>
          <p:cNvPr id="16" name="Rectangle 15"/>
          <p:cNvSpPr/>
          <p:nvPr/>
        </p:nvSpPr>
        <p:spPr>
          <a:xfrm>
            <a:off x="1320456" y="2971800"/>
            <a:ext cx="9649486"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4338" name="Picture 2" descr="https://encrypted-tbn1.gstatic.com/images?q=tbn:ANd9GcRGjdaFiVrRy1ClXNX0QF1IAZkLkUxkCPZkcUTc8IHXCMXb8XGUaw"/>
          <p:cNvPicPr>
            <a:picLocks noChangeAspect="1" noChangeArrowheads="1"/>
          </p:cNvPicPr>
          <p:nvPr/>
        </p:nvPicPr>
        <p:blipFill>
          <a:blip r:embed="rId2" cstate="print"/>
          <a:srcRect/>
          <a:stretch>
            <a:fillRect/>
          </a:stretch>
        </p:blipFill>
        <p:spPr bwMode="auto">
          <a:xfrm>
            <a:off x="5891266" y="1600201"/>
            <a:ext cx="2133044" cy="690087"/>
          </a:xfrm>
          <a:prstGeom prst="rect">
            <a:avLst/>
          </a:prstGeom>
          <a:noFill/>
        </p:spPr>
      </p:pic>
      <p:pic>
        <p:nvPicPr>
          <p:cNvPr id="14340" name="Picture 4" descr="http://static.ddmcdn.com/gif/hammer-1.jpg"/>
          <p:cNvPicPr>
            <a:picLocks noChangeAspect="1" noChangeArrowheads="1"/>
          </p:cNvPicPr>
          <p:nvPr/>
        </p:nvPicPr>
        <p:blipFill>
          <a:blip r:embed="rId3" cstate="print"/>
          <a:srcRect/>
          <a:stretch>
            <a:fillRect/>
          </a:stretch>
        </p:blipFill>
        <p:spPr bwMode="auto">
          <a:xfrm>
            <a:off x="1828324" y="3200400"/>
            <a:ext cx="1320456" cy="936117"/>
          </a:xfrm>
          <a:prstGeom prst="rect">
            <a:avLst/>
          </a:prstGeom>
          <a:noFill/>
        </p:spPr>
      </p:pic>
      <p:pic>
        <p:nvPicPr>
          <p:cNvPr id="14342" name="Picture 6" descr="https://encrypted-tbn1.gstatic.com/images?q=tbn:ANd9GcRiqQVArzIzI5FNDDLFYUBt95zaPM34JFjuQy_N5WurjGhuJMzi2A"/>
          <p:cNvPicPr>
            <a:picLocks noChangeAspect="1" noChangeArrowheads="1"/>
          </p:cNvPicPr>
          <p:nvPr/>
        </p:nvPicPr>
        <p:blipFill>
          <a:blip r:embed="rId4" cstate="print"/>
          <a:srcRect/>
          <a:stretch>
            <a:fillRect/>
          </a:stretch>
        </p:blipFill>
        <p:spPr bwMode="auto">
          <a:xfrm>
            <a:off x="4266089" y="3124200"/>
            <a:ext cx="1391419" cy="993914"/>
          </a:xfrm>
          <a:prstGeom prst="rect">
            <a:avLst/>
          </a:prstGeom>
          <a:noFill/>
        </p:spPr>
      </p:pic>
      <p:pic>
        <p:nvPicPr>
          <p:cNvPr id="14344" name="Picture 8" descr="http://keenetrial.com/blog/wp-content/uploads/2011/02/screwdriver.png"/>
          <p:cNvPicPr>
            <a:picLocks noChangeAspect="1" noChangeArrowheads="1"/>
          </p:cNvPicPr>
          <p:nvPr/>
        </p:nvPicPr>
        <p:blipFill>
          <a:blip r:embed="rId5" cstate="print"/>
          <a:srcRect/>
          <a:stretch>
            <a:fillRect/>
          </a:stretch>
        </p:blipFill>
        <p:spPr bwMode="auto">
          <a:xfrm>
            <a:off x="8532177" y="3048000"/>
            <a:ext cx="2112730" cy="990600"/>
          </a:xfrm>
          <a:prstGeom prst="rect">
            <a:avLst/>
          </a:prstGeom>
          <a:noFill/>
        </p:spPr>
      </p:pic>
      <p:pic>
        <p:nvPicPr>
          <p:cNvPr id="14346" name="Picture 10" descr="http://static.ddmcdn.com/gif/pliers-1.jpg"/>
          <p:cNvPicPr>
            <a:picLocks noChangeAspect="1" noChangeArrowheads="1"/>
          </p:cNvPicPr>
          <p:nvPr/>
        </p:nvPicPr>
        <p:blipFill>
          <a:blip r:embed="rId6" cstate="print"/>
          <a:srcRect/>
          <a:stretch>
            <a:fillRect/>
          </a:stretch>
        </p:blipFill>
        <p:spPr bwMode="auto">
          <a:xfrm>
            <a:off x="6094413" y="3200400"/>
            <a:ext cx="1978211" cy="990600"/>
          </a:xfrm>
          <a:prstGeom prst="rect">
            <a:avLst/>
          </a:prstGeom>
          <a:noFill/>
        </p:spPr>
      </p:pic>
      <p:pic>
        <p:nvPicPr>
          <p:cNvPr id="14348" name="Picture 12" descr="https://encrypted-tbn2.gstatic.com/images?q=tbn:ANd9GcRLa6ZTAB5oIBSioUOw6sYIFyrktH7qNiSe2F5O1NSfaAhOxt1T"/>
          <p:cNvPicPr>
            <a:picLocks noChangeAspect="1" noChangeArrowheads="1"/>
          </p:cNvPicPr>
          <p:nvPr/>
        </p:nvPicPr>
        <p:blipFill>
          <a:blip r:embed="rId7" cstate="print"/>
          <a:srcRect/>
          <a:stretch>
            <a:fillRect/>
          </a:stretch>
        </p:blipFill>
        <p:spPr bwMode="auto">
          <a:xfrm>
            <a:off x="3758222" y="4343400"/>
            <a:ext cx="2166901" cy="1219200"/>
          </a:xfrm>
          <a:prstGeom prst="rect">
            <a:avLst/>
          </a:prstGeom>
          <a:noFill/>
        </p:spPr>
      </p:pic>
      <p:pic>
        <p:nvPicPr>
          <p:cNvPr id="14350" name="Picture 14" descr="http://i.ebayimg.com/t/VINTAGE-WOODEN-HANDLE-SCREWDRIVERS-LOT-of-13-/00/s/MTE5MFgxNjAw/$(KGrHqN,!qsFC)6q0yvbBQ6ickyicQ~~60_57.JPG"/>
          <p:cNvPicPr>
            <a:picLocks noChangeAspect="1" noChangeArrowheads="1"/>
          </p:cNvPicPr>
          <p:nvPr/>
        </p:nvPicPr>
        <p:blipFill>
          <a:blip r:embed="rId8" cstate="print"/>
          <a:srcRect/>
          <a:stretch>
            <a:fillRect/>
          </a:stretch>
        </p:blipFill>
        <p:spPr bwMode="auto">
          <a:xfrm>
            <a:off x="1726751" y="4495800"/>
            <a:ext cx="1638833" cy="914400"/>
          </a:xfrm>
          <a:prstGeom prst="rect">
            <a:avLst/>
          </a:prstGeom>
          <a:noFill/>
        </p:spPr>
      </p:pic>
      <p:pic>
        <p:nvPicPr>
          <p:cNvPr id="14352" name="Picture 16" descr="http://homeelectrical.webs.com/photos/electrical-tols/vicegrip.jpg"/>
          <p:cNvPicPr>
            <a:picLocks noChangeAspect="1" noChangeArrowheads="1"/>
          </p:cNvPicPr>
          <p:nvPr/>
        </p:nvPicPr>
        <p:blipFill>
          <a:blip r:embed="rId9" cstate="print"/>
          <a:srcRect/>
          <a:stretch>
            <a:fillRect/>
          </a:stretch>
        </p:blipFill>
        <p:spPr bwMode="auto">
          <a:xfrm>
            <a:off x="8532178" y="4038600"/>
            <a:ext cx="2151314" cy="1609726"/>
          </a:xfrm>
          <a:prstGeom prst="rect">
            <a:avLst/>
          </a:prstGeom>
          <a:noFill/>
        </p:spPr>
      </p:pic>
      <p:pic>
        <p:nvPicPr>
          <p:cNvPr id="14354" name="Picture 18" descr="http://www.toolking.com/media/catalog/product/w/6/w6c.jpg"/>
          <p:cNvPicPr>
            <a:picLocks noChangeAspect="1" noChangeArrowheads="1"/>
          </p:cNvPicPr>
          <p:nvPr/>
        </p:nvPicPr>
        <p:blipFill>
          <a:blip r:embed="rId10" cstate="print"/>
          <a:srcRect/>
          <a:stretch>
            <a:fillRect/>
          </a:stretch>
        </p:blipFill>
        <p:spPr bwMode="auto">
          <a:xfrm>
            <a:off x="6195986" y="4495801"/>
            <a:ext cx="1709197" cy="981075"/>
          </a:xfrm>
          <a:prstGeom prst="rect">
            <a:avLst/>
          </a:prstGeom>
          <a:noFill/>
        </p:spPr>
      </p:pic>
      <p:sp>
        <p:nvSpPr>
          <p:cNvPr id="14" name="TextBox 13"/>
          <p:cNvSpPr txBox="1"/>
          <p:nvPr/>
        </p:nvSpPr>
        <p:spPr>
          <a:xfrm>
            <a:off x="2513012" y="1676400"/>
            <a:ext cx="3250353" cy="461665"/>
          </a:xfrm>
          <a:prstGeom prst="rect">
            <a:avLst/>
          </a:prstGeom>
          <a:noFill/>
        </p:spPr>
        <p:txBody>
          <a:bodyPr wrap="square" rtlCol="0">
            <a:spAutoFit/>
          </a:bodyPr>
          <a:lstStyle/>
          <a:p>
            <a:pPr algn="r"/>
            <a:r>
              <a:rPr lang="en-US" b="1" dirty="0" smtClean="0"/>
              <a:t>The Problem:</a:t>
            </a:r>
            <a:endParaRPr lang="en-US" b="1" dirty="0"/>
          </a:p>
        </p:txBody>
      </p:sp>
      <p:sp>
        <p:nvSpPr>
          <p:cNvPr id="15" name="TextBox 14"/>
          <p:cNvSpPr txBox="1"/>
          <p:nvPr/>
        </p:nvSpPr>
        <p:spPr>
          <a:xfrm>
            <a:off x="1320456" y="2590801"/>
            <a:ext cx="5688118" cy="461665"/>
          </a:xfrm>
          <a:prstGeom prst="rect">
            <a:avLst/>
          </a:prstGeom>
          <a:noFill/>
        </p:spPr>
        <p:txBody>
          <a:bodyPr wrap="square" rtlCol="0">
            <a:spAutoFit/>
          </a:bodyPr>
          <a:lstStyle/>
          <a:p>
            <a:r>
              <a:rPr lang="en-US" b="1" dirty="0" smtClean="0"/>
              <a:t>Many possible Solutions:</a:t>
            </a:r>
            <a:endParaRPr lang="en-US" b="1" dirty="0"/>
          </a:p>
        </p:txBody>
      </p:sp>
      <p:sp>
        <p:nvSpPr>
          <p:cNvPr id="20" name="TextBox 19"/>
          <p:cNvSpPr txBox="1"/>
          <p:nvPr/>
        </p:nvSpPr>
        <p:spPr>
          <a:xfrm>
            <a:off x="2438407" y="5867400"/>
            <a:ext cx="6901248" cy="400110"/>
          </a:xfrm>
          <a:prstGeom prst="rect">
            <a:avLst/>
          </a:prstGeom>
        </p:spPr>
        <p:txBody>
          <a:bodyPr wrap="none" rtlCol="0" anchor="ctr">
            <a:spAutoFit/>
          </a:bodyPr>
          <a:lstStyle/>
          <a:p>
            <a:pPr marL="342900" marR="0" indent="-342900" algn="ctr" defTabSz="914400" rtl="0" eaLnBrk="0" fontAlgn="base" latinLnBrk="0" hangingPunct="0">
              <a:lnSpc>
                <a:spcPct val="100000"/>
              </a:lnSpc>
              <a:spcBef>
                <a:spcPct val="20000"/>
              </a:spcBef>
              <a:spcAft>
                <a:spcPct val="0"/>
              </a:spcAft>
              <a:buClrTx/>
              <a:buSzTx/>
              <a:tabLst/>
            </a:pPr>
            <a:r>
              <a:rPr lang="en-US" sz="2000" b="1" kern="0" dirty="0" smtClean="0">
                <a:solidFill>
                  <a:schemeClr val="bg2"/>
                </a:solidFill>
                <a:latin typeface="Arial Narrow" pitchFamily="34" charset="0"/>
                <a:ea typeface="Arial" charset="0"/>
                <a:cs typeface="Arial"/>
              </a:rPr>
              <a:t>What tool will have the best fit? Multiple tools? One item vs. many?</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9612" y="228600"/>
            <a:ext cx="11037888" cy="968375"/>
          </a:xfrm>
        </p:spPr>
        <p:txBody>
          <a:bodyPr/>
          <a:lstStyle/>
          <a:p>
            <a:r>
              <a:rPr lang="en-US" sz="3600" b="1" dirty="0" smtClean="0"/>
              <a:t>ATAM Process Flow</a:t>
            </a:r>
            <a:endParaRPr lang="en-US" sz="3600" b="1" dirty="0"/>
          </a:p>
        </p:txBody>
      </p:sp>
      <p:sp>
        <p:nvSpPr>
          <p:cNvPr id="5" name="Rectangle 4"/>
          <p:cNvSpPr/>
          <p:nvPr/>
        </p:nvSpPr>
        <p:spPr>
          <a:xfrm>
            <a:off x="1446212" y="1600200"/>
            <a:ext cx="9296400" cy="4343400"/>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 name="Rectangle 5"/>
          <p:cNvSpPr/>
          <p:nvPr/>
        </p:nvSpPr>
        <p:spPr>
          <a:xfrm>
            <a:off x="2336191" y="1981200"/>
            <a:ext cx="1625177"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rial Narrow" pitchFamily="34" charset="0"/>
              </a:rPr>
              <a:t>Business</a:t>
            </a:r>
          </a:p>
          <a:p>
            <a:pPr algn="ctr"/>
            <a:r>
              <a:rPr lang="en-US" sz="1600" b="1" dirty="0" smtClean="0">
                <a:solidFill>
                  <a:schemeClr val="tx1"/>
                </a:solidFill>
                <a:latin typeface="Arial Narrow" pitchFamily="34" charset="0"/>
              </a:rPr>
              <a:t>Drivers</a:t>
            </a:r>
            <a:endParaRPr lang="en-US" sz="1600" b="1" dirty="0">
              <a:solidFill>
                <a:schemeClr val="tx1"/>
              </a:solidFill>
              <a:latin typeface="Arial Narrow" pitchFamily="34" charset="0"/>
            </a:endParaRPr>
          </a:p>
        </p:txBody>
      </p:sp>
      <p:sp>
        <p:nvSpPr>
          <p:cNvPr id="7" name="Rectangle 6"/>
          <p:cNvSpPr/>
          <p:nvPr/>
        </p:nvSpPr>
        <p:spPr>
          <a:xfrm>
            <a:off x="4469236" y="1981200"/>
            <a:ext cx="1726750"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rial Narrow" pitchFamily="34" charset="0"/>
              </a:rPr>
              <a:t>Quality</a:t>
            </a:r>
          </a:p>
          <a:p>
            <a:pPr algn="ctr"/>
            <a:r>
              <a:rPr lang="en-US" sz="1600" b="1" dirty="0" smtClean="0">
                <a:solidFill>
                  <a:schemeClr val="tx1"/>
                </a:solidFill>
                <a:latin typeface="Arial Narrow" pitchFamily="34" charset="0"/>
              </a:rPr>
              <a:t>Attributes</a:t>
            </a:r>
            <a:endParaRPr lang="en-US" sz="1600" b="1" dirty="0">
              <a:solidFill>
                <a:schemeClr val="tx1"/>
              </a:solidFill>
              <a:latin typeface="Arial Narrow" pitchFamily="34" charset="0"/>
            </a:endParaRPr>
          </a:p>
        </p:txBody>
      </p:sp>
      <p:sp>
        <p:nvSpPr>
          <p:cNvPr id="8" name="Rectangle 7"/>
          <p:cNvSpPr/>
          <p:nvPr/>
        </p:nvSpPr>
        <p:spPr>
          <a:xfrm>
            <a:off x="6703854" y="1981200"/>
            <a:ext cx="1625177"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rial Narrow" pitchFamily="34" charset="0"/>
              </a:rPr>
              <a:t>User</a:t>
            </a:r>
          </a:p>
          <a:p>
            <a:pPr algn="ctr"/>
            <a:r>
              <a:rPr lang="en-US" sz="1600" b="1" dirty="0" smtClean="0">
                <a:solidFill>
                  <a:schemeClr val="tx1"/>
                </a:solidFill>
                <a:latin typeface="Arial Narrow" pitchFamily="34" charset="0"/>
              </a:rPr>
              <a:t>Stories</a:t>
            </a:r>
            <a:endParaRPr lang="en-US" sz="1600" b="1" dirty="0">
              <a:solidFill>
                <a:schemeClr val="tx1"/>
              </a:solidFill>
              <a:latin typeface="Arial Narrow" pitchFamily="34" charset="0"/>
            </a:endParaRPr>
          </a:p>
        </p:txBody>
      </p:sp>
      <p:sp>
        <p:nvSpPr>
          <p:cNvPr id="9" name="Oval 8"/>
          <p:cNvSpPr/>
          <p:nvPr/>
        </p:nvSpPr>
        <p:spPr>
          <a:xfrm>
            <a:off x="8735325" y="1981200"/>
            <a:ext cx="1726750" cy="12192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smtClean="0">
                <a:solidFill>
                  <a:schemeClr val="tx1"/>
                </a:solidFill>
                <a:latin typeface="Arial Narrow" pitchFamily="34" charset="0"/>
              </a:rPr>
              <a:t>Analysis</a:t>
            </a:r>
            <a:endParaRPr lang="en-US" sz="2000" b="1" dirty="0">
              <a:solidFill>
                <a:schemeClr val="tx1"/>
              </a:solidFill>
              <a:latin typeface="Arial Narrow" pitchFamily="34" charset="0"/>
            </a:endParaRPr>
          </a:p>
        </p:txBody>
      </p:sp>
      <p:cxnSp>
        <p:nvCxnSpPr>
          <p:cNvPr id="10" name="Straight Arrow Connector 9"/>
          <p:cNvCxnSpPr>
            <a:stCxn id="6" idx="3"/>
          </p:cNvCxnSpPr>
          <p:nvPr/>
        </p:nvCxnSpPr>
        <p:spPr>
          <a:xfrm>
            <a:off x="3961368" y="22479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195986" y="22098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36191" y="2667000"/>
            <a:ext cx="1625177"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rial Narrow" pitchFamily="34" charset="0"/>
              </a:rPr>
              <a:t>Architecture</a:t>
            </a:r>
            <a:br>
              <a:rPr lang="en-US" sz="1600" b="1" dirty="0" smtClean="0">
                <a:solidFill>
                  <a:schemeClr val="tx1"/>
                </a:solidFill>
                <a:latin typeface="Arial Narrow" pitchFamily="34" charset="0"/>
              </a:rPr>
            </a:br>
            <a:r>
              <a:rPr lang="en-US" sz="1600" b="1" dirty="0" smtClean="0">
                <a:solidFill>
                  <a:schemeClr val="tx1"/>
                </a:solidFill>
                <a:latin typeface="Arial Narrow" pitchFamily="34" charset="0"/>
              </a:rPr>
              <a:t>Plan</a:t>
            </a:r>
            <a:endParaRPr lang="en-US" sz="1600" b="1" dirty="0">
              <a:solidFill>
                <a:schemeClr val="tx1"/>
              </a:solidFill>
              <a:latin typeface="Arial Narrow" pitchFamily="34" charset="0"/>
            </a:endParaRPr>
          </a:p>
        </p:txBody>
      </p:sp>
      <p:sp>
        <p:nvSpPr>
          <p:cNvPr id="13" name="Rectangle 12"/>
          <p:cNvSpPr/>
          <p:nvPr/>
        </p:nvSpPr>
        <p:spPr>
          <a:xfrm>
            <a:off x="4469236" y="2667000"/>
            <a:ext cx="1726750"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rial Narrow" pitchFamily="34" charset="0"/>
              </a:rPr>
              <a:t>Architectural</a:t>
            </a:r>
          </a:p>
          <a:p>
            <a:pPr algn="ctr"/>
            <a:r>
              <a:rPr lang="en-US" sz="1600" b="1" dirty="0" smtClean="0">
                <a:solidFill>
                  <a:schemeClr val="tx1"/>
                </a:solidFill>
                <a:latin typeface="Arial Narrow" pitchFamily="34" charset="0"/>
              </a:rPr>
              <a:t>Approaches</a:t>
            </a:r>
            <a:endParaRPr lang="en-US" sz="1600" b="1" dirty="0">
              <a:solidFill>
                <a:schemeClr val="tx1"/>
              </a:solidFill>
              <a:latin typeface="Arial Narrow" pitchFamily="34" charset="0"/>
            </a:endParaRPr>
          </a:p>
        </p:txBody>
      </p:sp>
      <p:sp>
        <p:nvSpPr>
          <p:cNvPr id="14" name="Rectangle 13"/>
          <p:cNvSpPr/>
          <p:nvPr/>
        </p:nvSpPr>
        <p:spPr>
          <a:xfrm>
            <a:off x="6703854" y="2667000"/>
            <a:ext cx="1625177" cy="5334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rial Narrow" pitchFamily="34" charset="0"/>
              </a:rPr>
              <a:t>Architectural</a:t>
            </a:r>
          </a:p>
          <a:p>
            <a:pPr algn="ctr"/>
            <a:r>
              <a:rPr lang="en-US" sz="1600" b="1" dirty="0" smtClean="0">
                <a:solidFill>
                  <a:schemeClr val="tx1"/>
                </a:solidFill>
                <a:latin typeface="Arial Narrow" pitchFamily="34" charset="0"/>
              </a:rPr>
              <a:t>Decisions</a:t>
            </a:r>
            <a:endParaRPr lang="en-US" sz="1600" b="1" dirty="0">
              <a:solidFill>
                <a:schemeClr val="tx1"/>
              </a:solidFill>
              <a:latin typeface="Arial Narrow" pitchFamily="34" charset="0"/>
            </a:endParaRPr>
          </a:p>
        </p:txBody>
      </p:sp>
      <p:cxnSp>
        <p:nvCxnSpPr>
          <p:cNvPr id="15" name="Straight Arrow Connector 14"/>
          <p:cNvCxnSpPr>
            <a:stCxn id="12" idx="3"/>
          </p:cNvCxnSpPr>
          <p:nvPr/>
        </p:nvCxnSpPr>
        <p:spPr>
          <a:xfrm>
            <a:off x="3961368" y="29337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95986" y="28956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329030" y="22860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329030" y="28956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03854" y="3429000"/>
            <a:ext cx="1625177" cy="457200"/>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2"/>
                </a:solidFill>
                <a:latin typeface="Arial Narrow" pitchFamily="34" charset="0"/>
              </a:rPr>
              <a:t>Tradeoffs</a:t>
            </a:r>
            <a:endParaRPr lang="en-US" sz="1600" b="1" dirty="0">
              <a:solidFill>
                <a:schemeClr val="bg2"/>
              </a:solidFill>
              <a:latin typeface="Arial Narrow" pitchFamily="34" charset="0"/>
            </a:endParaRPr>
          </a:p>
        </p:txBody>
      </p:sp>
      <p:sp>
        <p:nvSpPr>
          <p:cNvPr id="20" name="Rectangle 19"/>
          <p:cNvSpPr/>
          <p:nvPr/>
        </p:nvSpPr>
        <p:spPr>
          <a:xfrm>
            <a:off x="6703854" y="4038600"/>
            <a:ext cx="1625177" cy="533400"/>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2"/>
                </a:solidFill>
                <a:latin typeface="Arial Narrow" pitchFamily="34" charset="0"/>
              </a:rPr>
              <a:t>Sensitivity</a:t>
            </a:r>
          </a:p>
          <a:p>
            <a:pPr algn="ctr"/>
            <a:r>
              <a:rPr lang="en-US" sz="1600" b="1" dirty="0" smtClean="0">
                <a:solidFill>
                  <a:schemeClr val="bg2"/>
                </a:solidFill>
                <a:latin typeface="Arial Narrow" pitchFamily="34" charset="0"/>
              </a:rPr>
              <a:t>Points</a:t>
            </a:r>
            <a:endParaRPr lang="en-US" sz="1600" b="1" dirty="0">
              <a:solidFill>
                <a:schemeClr val="bg2"/>
              </a:solidFill>
              <a:latin typeface="Arial Narrow" pitchFamily="34" charset="0"/>
            </a:endParaRPr>
          </a:p>
        </p:txBody>
      </p:sp>
      <p:sp>
        <p:nvSpPr>
          <p:cNvPr id="21" name="Rectangle 20"/>
          <p:cNvSpPr/>
          <p:nvPr/>
        </p:nvSpPr>
        <p:spPr>
          <a:xfrm>
            <a:off x="6703854" y="4724400"/>
            <a:ext cx="1625177" cy="381000"/>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2"/>
                </a:solidFill>
                <a:latin typeface="Arial Narrow" pitchFamily="34" charset="0"/>
              </a:rPr>
              <a:t>Non-Risks</a:t>
            </a:r>
            <a:endParaRPr lang="en-US" sz="1600" b="1" dirty="0">
              <a:solidFill>
                <a:schemeClr val="bg2"/>
              </a:solidFill>
              <a:latin typeface="Arial Narrow" pitchFamily="34" charset="0"/>
            </a:endParaRPr>
          </a:p>
        </p:txBody>
      </p:sp>
      <p:sp>
        <p:nvSpPr>
          <p:cNvPr id="22" name="Rectangle 21"/>
          <p:cNvSpPr/>
          <p:nvPr/>
        </p:nvSpPr>
        <p:spPr>
          <a:xfrm>
            <a:off x="6703854" y="5257800"/>
            <a:ext cx="1625177" cy="381000"/>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2"/>
                </a:solidFill>
                <a:latin typeface="Arial Narrow" pitchFamily="34" charset="0"/>
              </a:rPr>
              <a:t>Risks</a:t>
            </a:r>
            <a:endParaRPr lang="en-US" sz="1600" b="1" dirty="0">
              <a:solidFill>
                <a:schemeClr val="bg2"/>
              </a:solidFill>
              <a:latin typeface="Arial Narrow" pitchFamily="34" charset="0"/>
            </a:endParaRPr>
          </a:p>
        </p:txBody>
      </p:sp>
      <p:sp>
        <p:nvSpPr>
          <p:cNvPr id="23" name="Rectangle 22"/>
          <p:cNvSpPr/>
          <p:nvPr/>
        </p:nvSpPr>
        <p:spPr>
          <a:xfrm>
            <a:off x="9547913" y="3200400"/>
            <a:ext cx="101574" cy="23169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Arrow Connector 23"/>
          <p:cNvCxnSpPr>
            <a:endCxn id="19" idx="3"/>
          </p:cNvCxnSpPr>
          <p:nvPr/>
        </p:nvCxnSpPr>
        <p:spPr>
          <a:xfrm rot="10800000">
            <a:off x="8329030" y="3657600"/>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8329030" y="4267200"/>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336191" y="5257800"/>
            <a:ext cx="1625177" cy="3810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2"/>
                </a:solidFill>
                <a:latin typeface="Arial Narrow" pitchFamily="34" charset="0"/>
              </a:rPr>
              <a:t>Risk Themes</a:t>
            </a:r>
            <a:endParaRPr lang="en-US" sz="1600" b="1" dirty="0">
              <a:solidFill>
                <a:schemeClr val="bg2"/>
              </a:solidFill>
              <a:latin typeface="Arial Narrow" pitchFamily="34" charset="0"/>
            </a:endParaRPr>
          </a:p>
        </p:txBody>
      </p:sp>
      <p:cxnSp>
        <p:nvCxnSpPr>
          <p:cNvPr id="27" name="Straight Arrow Connector 26"/>
          <p:cNvCxnSpPr/>
          <p:nvPr/>
        </p:nvCxnSpPr>
        <p:spPr>
          <a:xfrm rot="10800000">
            <a:off x="8329030" y="4953000"/>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8329030" y="5486400"/>
            <a:ext cx="1218883"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3961368" y="5448300"/>
            <a:ext cx="2742486"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828324" y="28956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828324" y="2286000"/>
            <a:ext cx="507868" cy="158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828324" y="2286000"/>
            <a:ext cx="101574" cy="3124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3" name="Rectangle 32"/>
          <p:cNvSpPr/>
          <p:nvPr/>
        </p:nvSpPr>
        <p:spPr>
          <a:xfrm>
            <a:off x="1828324" y="5410200"/>
            <a:ext cx="507868" cy="7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4" name="TextBox 33"/>
          <p:cNvSpPr txBox="1"/>
          <p:nvPr/>
        </p:nvSpPr>
        <p:spPr>
          <a:xfrm>
            <a:off x="4570809" y="5105401"/>
            <a:ext cx="1072730" cy="307777"/>
          </a:xfrm>
          <a:prstGeom prst="rect">
            <a:avLst/>
          </a:prstGeom>
          <a:noFill/>
          <a:ln>
            <a:noFill/>
          </a:ln>
        </p:spPr>
        <p:txBody>
          <a:bodyPr wrap="none" rtlCol="0">
            <a:spAutoFit/>
          </a:bodyPr>
          <a:lstStyle/>
          <a:p>
            <a:r>
              <a:rPr lang="en-US" sz="1400" b="1" dirty="0" smtClean="0">
                <a:latin typeface="Arial Narrow" pitchFamily="34" charset="0"/>
              </a:rPr>
              <a:t>Distilled info</a:t>
            </a:r>
            <a:endParaRPr lang="en-US" sz="1400" b="1" dirty="0">
              <a:latin typeface="Arial Narrow" pitchFamily="34" charset="0"/>
            </a:endParaRPr>
          </a:p>
        </p:txBody>
      </p:sp>
      <p:sp>
        <p:nvSpPr>
          <p:cNvPr id="35" name="TextBox 34"/>
          <p:cNvSpPr txBox="1"/>
          <p:nvPr/>
        </p:nvSpPr>
        <p:spPr>
          <a:xfrm>
            <a:off x="1929898" y="4038601"/>
            <a:ext cx="742511" cy="307777"/>
          </a:xfrm>
          <a:prstGeom prst="rect">
            <a:avLst/>
          </a:prstGeom>
          <a:noFill/>
          <a:ln>
            <a:noFill/>
          </a:ln>
        </p:spPr>
        <p:txBody>
          <a:bodyPr wrap="none" rtlCol="0">
            <a:spAutoFit/>
          </a:bodyPr>
          <a:lstStyle/>
          <a:p>
            <a:r>
              <a:rPr lang="en-US" sz="1400" b="1" dirty="0" smtClean="0">
                <a:latin typeface="Arial Narrow" pitchFamily="34" charset="0"/>
              </a:rPr>
              <a:t>Impacts</a:t>
            </a:r>
            <a:endParaRPr lang="en-US" sz="1400" b="1" dirty="0">
              <a:latin typeface="Arial Narrow" pitchFamily="34" charset="0"/>
            </a:endParaRPr>
          </a:p>
        </p:txBody>
      </p:sp>
      <p:sp>
        <p:nvSpPr>
          <p:cNvPr id="37" name="TextBox 36"/>
          <p:cNvSpPr txBox="1"/>
          <p:nvPr/>
        </p:nvSpPr>
        <p:spPr>
          <a:xfrm>
            <a:off x="4590790" y="5943600"/>
            <a:ext cx="5777544" cy="369332"/>
          </a:xfrm>
          <a:prstGeom prst="rect">
            <a:avLst/>
          </a:prstGeom>
        </p:spPr>
        <p:txBody>
          <a:bodyPr wrap="none" rtlCol="0" anchor="ctr">
            <a:spAutoFit/>
          </a:bodyPr>
          <a:lstStyle/>
          <a:p>
            <a:pPr marL="342900" marR="0" indent="-342900" algn="ctr" defTabSz="914400" rtl="0" eaLnBrk="0" fontAlgn="base" latinLnBrk="0" hangingPunct="0">
              <a:lnSpc>
                <a:spcPct val="100000"/>
              </a:lnSpc>
              <a:spcBef>
                <a:spcPct val="20000"/>
              </a:spcBef>
              <a:spcAft>
                <a:spcPct val="0"/>
              </a:spcAft>
              <a:buClrTx/>
              <a:buSzTx/>
              <a:tabLst/>
            </a:pPr>
            <a:r>
              <a:rPr lang="en-US" sz="1800" b="1" kern="0" dirty="0" smtClean="0">
                <a:latin typeface="Arial Narrow" pitchFamily="34" charset="0"/>
                <a:ea typeface="Arial" charset="0"/>
                <a:cs typeface="Arial"/>
              </a:rPr>
              <a:t>This process defined by CMU's Software Engineering Institute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28825" y="228600"/>
            <a:ext cx="10360025" cy="800100"/>
          </a:xfrm>
        </p:spPr>
        <p:txBody>
          <a:bodyPr/>
          <a:lstStyle/>
          <a:p>
            <a:r>
              <a:rPr lang="en-US" sz="3600" b="1" dirty="0" smtClean="0"/>
              <a:t>Zero Translation</a:t>
            </a:r>
            <a:endParaRPr lang="en-US" sz="3600" b="1" dirty="0"/>
          </a:p>
        </p:txBody>
      </p:sp>
      <p:sp>
        <p:nvSpPr>
          <p:cNvPr id="3" name="Content Placeholder 2"/>
          <p:cNvSpPr>
            <a:spLocks noGrp="1"/>
          </p:cNvSpPr>
          <p:nvPr>
            <p:ph idx="4294967295"/>
          </p:nvPr>
        </p:nvSpPr>
        <p:spPr>
          <a:xfrm>
            <a:off x="1828800" y="3657600"/>
            <a:ext cx="10360025" cy="2400300"/>
          </a:xfrm>
        </p:spPr>
        <p:txBody>
          <a:bodyPr/>
          <a:lstStyle/>
          <a:p>
            <a:r>
              <a:rPr lang="en-US" sz="2400" dirty="0" smtClean="0"/>
              <a:t>XML lives in the web browser (</a:t>
            </a:r>
            <a:r>
              <a:rPr lang="en-US" sz="2400" b="1" dirty="0" smtClean="0"/>
              <a:t>X</a:t>
            </a:r>
            <a:r>
              <a:rPr lang="en-US" sz="2400" dirty="0" smtClean="0"/>
              <a:t>Forms)</a:t>
            </a:r>
          </a:p>
          <a:p>
            <a:r>
              <a:rPr lang="en-US" sz="2400" b="1" dirty="0" smtClean="0"/>
              <a:t>R</a:t>
            </a:r>
            <a:r>
              <a:rPr lang="en-US" sz="2400" dirty="0" smtClean="0"/>
              <a:t>EST interfaces</a:t>
            </a:r>
          </a:p>
          <a:p>
            <a:r>
              <a:rPr lang="en-US" sz="2400" dirty="0" smtClean="0"/>
              <a:t>XML in the database (Native XML, </a:t>
            </a:r>
            <a:r>
              <a:rPr lang="en-US" sz="2400" b="1" dirty="0" smtClean="0"/>
              <a:t>X</a:t>
            </a:r>
            <a:r>
              <a:rPr lang="en-US" sz="2400" dirty="0" smtClean="0"/>
              <a:t>Query)</a:t>
            </a:r>
          </a:p>
          <a:p>
            <a:r>
              <a:rPr lang="en-US" sz="2400" b="1" dirty="0" smtClean="0"/>
              <a:t>XRX</a:t>
            </a:r>
            <a:r>
              <a:rPr lang="en-US" sz="2400" dirty="0" smtClean="0"/>
              <a:t> Web Application Architecture</a:t>
            </a:r>
          </a:p>
          <a:p>
            <a:r>
              <a:rPr lang="en-US" sz="2400" dirty="0" smtClean="0"/>
              <a:t>No translation</a:t>
            </a:r>
            <a:r>
              <a:rPr lang="en-US" sz="2400" dirty="0" smtClean="0"/>
              <a:t>!</a:t>
            </a:r>
          </a:p>
          <a:p>
            <a:r>
              <a:rPr lang="en-US" sz="2400" dirty="0" smtClean="0"/>
              <a:t>Result -&gt; Increased agility!</a:t>
            </a:r>
            <a:endParaRPr lang="en-US" sz="2400" dirty="0"/>
          </a:p>
        </p:txBody>
      </p:sp>
      <p:sp>
        <p:nvSpPr>
          <p:cNvPr id="4" name="Slide Number Placeholder 3"/>
          <p:cNvSpPr>
            <a:spLocks noGrp="1"/>
          </p:cNvSpPr>
          <p:nvPr>
            <p:ph type="sldNum" sz="quarter" idx="4294967295"/>
          </p:nvPr>
        </p:nvSpPr>
        <p:spPr>
          <a:xfrm>
            <a:off x="11477625" y="6400800"/>
            <a:ext cx="711200" cy="457200"/>
          </a:xfrm>
          <a:prstGeom prst="rect">
            <a:avLst/>
          </a:prstGeom>
        </p:spPr>
        <p:txBody>
          <a:bodyPr/>
          <a:lstStyle/>
          <a:p>
            <a:pPr>
              <a:defRPr/>
            </a:pPr>
            <a:fld id="{E141E93A-0CD0-B146-88D5-A1851004B248}" type="slidenum">
              <a:rPr lang="en-US" sz="1600" smtClean="0">
                <a:solidFill>
                  <a:schemeClr val="bg1">
                    <a:lumMod val="50000"/>
                  </a:schemeClr>
                </a:solidFill>
              </a:rPr>
              <a:pPr>
                <a:defRPr/>
              </a:pPr>
              <a:t>7</a:t>
            </a:fld>
            <a:endParaRPr lang="en-US" sz="1600" dirty="0">
              <a:solidFill>
                <a:schemeClr val="bg1">
                  <a:lumMod val="50000"/>
                </a:schemeClr>
              </a:solidFill>
            </a:endParaRPr>
          </a:p>
        </p:txBody>
      </p:sp>
      <p:sp>
        <p:nvSpPr>
          <p:cNvPr id="6" name="Rectangle 5"/>
          <p:cNvSpPr/>
          <p:nvPr/>
        </p:nvSpPr>
        <p:spPr bwMode="auto">
          <a:xfrm>
            <a:off x="1929897" y="1447800"/>
            <a:ext cx="2133044" cy="1371600"/>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dirty="0" smtClean="0">
              <a:latin typeface="Arial Narrow" pitchFamily="34" charset="0"/>
            </a:endParaRPr>
          </a:p>
        </p:txBody>
      </p:sp>
      <p:sp>
        <p:nvSpPr>
          <p:cNvPr id="7" name="Can 6"/>
          <p:cNvSpPr/>
          <p:nvPr/>
        </p:nvSpPr>
        <p:spPr bwMode="auto">
          <a:xfrm>
            <a:off x="8024310" y="1447800"/>
            <a:ext cx="2133044" cy="1257300"/>
          </a:xfrm>
          <a:prstGeom prst="can">
            <a:avLst>
              <a:gd name="adj" fmla="val 16667"/>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Arial Narrow" pitchFamily="34" charset="0"/>
            </a:endParaRPr>
          </a:p>
        </p:txBody>
      </p:sp>
      <p:pic>
        <p:nvPicPr>
          <p:cNvPr id="8" name="Picture 7"/>
          <p:cNvPicPr>
            <a:picLocks noChangeAspect="1"/>
          </p:cNvPicPr>
          <p:nvPr/>
        </p:nvPicPr>
        <p:blipFill>
          <a:blip r:embed="rId2" cstate="screen"/>
          <a:stretch>
            <a:fillRect/>
          </a:stretch>
        </p:blipFill>
        <p:spPr>
          <a:xfrm>
            <a:off x="2386978" y="1790700"/>
            <a:ext cx="1218883" cy="358140"/>
          </a:xfrm>
          <a:prstGeom prst="rect">
            <a:avLst/>
          </a:prstGeom>
        </p:spPr>
      </p:pic>
      <p:pic>
        <p:nvPicPr>
          <p:cNvPr id="9" name="Picture 8"/>
          <p:cNvPicPr>
            <a:picLocks noChangeAspect="1"/>
          </p:cNvPicPr>
          <p:nvPr/>
        </p:nvPicPr>
        <p:blipFill>
          <a:blip r:embed="rId2" cstate="screen"/>
          <a:stretch>
            <a:fillRect/>
          </a:stretch>
        </p:blipFill>
        <p:spPr>
          <a:xfrm>
            <a:off x="8481390" y="1790700"/>
            <a:ext cx="1218883" cy="358140"/>
          </a:xfrm>
          <a:prstGeom prst="rect">
            <a:avLst/>
          </a:prstGeom>
        </p:spPr>
      </p:pic>
      <p:cxnSp>
        <p:nvCxnSpPr>
          <p:cNvPr id="10" name="Straight Arrow Connector 9"/>
          <p:cNvCxnSpPr>
            <a:stCxn id="8" idx="3"/>
            <a:endCxn id="9" idx="1"/>
          </p:cNvCxnSpPr>
          <p:nvPr/>
        </p:nvCxnSpPr>
        <p:spPr bwMode="auto">
          <a:xfrm>
            <a:off x="3605861" y="1969770"/>
            <a:ext cx="4875530" cy="1588"/>
          </a:xfrm>
          <a:prstGeom prst="straightConnector1">
            <a:avLst/>
          </a:prstGeom>
          <a:solidFill>
            <a:srgbClr val="3399FF"/>
          </a:solidFill>
          <a:ln w="38100" cap="flat" cmpd="sng" algn="ctr">
            <a:solidFill>
              <a:schemeClr val="tx1"/>
            </a:solidFill>
            <a:prstDash val="solid"/>
            <a:round/>
            <a:headEnd type="triangle" w="med" len="med"/>
            <a:tailEnd type="triangle"/>
          </a:ln>
          <a:effectLst/>
        </p:spPr>
      </p:cxnSp>
      <p:sp>
        <p:nvSpPr>
          <p:cNvPr id="11" name="TextBox 10"/>
          <p:cNvSpPr txBox="1"/>
          <p:nvPr/>
        </p:nvSpPr>
        <p:spPr>
          <a:xfrm>
            <a:off x="2153280" y="2933701"/>
            <a:ext cx="1947456" cy="446276"/>
          </a:xfrm>
          <a:prstGeom prst="rect">
            <a:avLst/>
          </a:prstGeom>
          <a:noFill/>
        </p:spPr>
        <p:txBody>
          <a:bodyPr wrap="none" rtlCol="0">
            <a:spAutoFit/>
          </a:bodyPr>
          <a:lstStyle/>
          <a:p>
            <a:pPr algn="ctr"/>
            <a:r>
              <a:rPr lang="en-US" dirty="0" smtClean="0"/>
              <a:t>Web Browser</a:t>
            </a:r>
            <a:endParaRPr lang="en-US" dirty="0"/>
          </a:p>
        </p:txBody>
      </p:sp>
      <p:sp>
        <p:nvSpPr>
          <p:cNvPr id="12" name="TextBox 11"/>
          <p:cNvSpPr txBox="1"/>
          <p:nvPr/>
        </p:nvSpPr>
        <p:spPr>
          <a:xfrm>
            <a:off x="8088788" y="2933701"/>
            <a:ext cx="2071657" cy="446276"/>
          </a:xfrm>
          <a:prstGeom prst="rect">
            <a:avLst/>
          </a:prstGeom>
          <a:noFill/>
        </p:spPr>
        <p:txBody>
          <a:bodyPr wrap="none" rtlCol="0">
            <a:spAutoFit/>
          </a:bodyPr>
          <a:lstStyle/>
          <a:p>
            <a:pPr algn="ctr"/>
            <a:r>
              <a:rPr lang="en-US" dirty="0" smtClean="0"/>
              <a:t>XML database</a:t>
            </a:r>
            <a:endParaRPr lang="en-US" dirty="0"/>
          </a:p>
        </p:txBody>
      </p:sp>
      <p:sp>
        <p:nvSpPr>
          <p:cNvPr id="23" name="TextBox 22"/>
          <p:cNvSpPr txBox="1"/>
          <p:nvPr/>
        </p:nvSpPr>
        <p:spPr>
          <a:xfrm>
            <a:off x="2483859" y="2133600"/>
            <a:ext cx="992579" cy="369332"/>
          </a:xfrm>
          <a:prstGeom prst="rect">
            <a:avLst/>
          </a:prstGeom>
          <a:noFill/>
        </p:spPr>
        <p:txBody>
          <a:bodyPr wrap="none" rtlCol="0">
            <a:spAutoFit/>
          </a:bodyPr>
          <a:lstStyle/>
          <a:p>
            <a:pPr algn="ctr"/>
            <a:r>
              <a:rPr lang="en-US" sz="1800" dirty="0" smtClean="0"/>
              <a:t>XForms</a:t>
            </a:r>
            <a:endParaRPr lang="en-US" sz="18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74812" y="762000"/>
            <a:ext cx="8990013" cy="914400"/>
          </a:xfrm>
        </p:spPr>
        <p:txBody>
          <a:bodyPr/>
          <a:lstStyle/>
          <a:p>
            <a:pPr algn="ctr"/>
            <a:r>
              <a:rPr lang="en-US" sz="3600" b="1" dirty="0" smtClean="0"/>
              <a:t>Architecture Selection</a:t>
            </a:r>
            <a:endParaRPr lang="en-US" sz="3600" b="1" dirty="0"/>
          </a:p>
        </p:txBody>
      </p:sp>
      <p:sp>
        <p:nvSpPr>
          <p:cNvPr id="3" name="Content Placeholder 2"/>
          <p:cNvSpPr>
            <a:spLocks noGrp="1"/>
          </p:cNvSpPr>
          <p:nvPr>
            <p:ph idx="4294967295"/>
          </p:nvPr>
        </p:nvSpPr>
        <p:spPr>
          <a:xfrm>
            <a:off x="0" y="5029200"/>
            <a:ext cx="10969625" cy="1096963"/>
          </a:xfrm>
        </p:spPr>
        <p:txBody>
          <a:bodyPr/>
          <a:lstStyle/>
          <a:p>
            <a:r>
              <a:rPr lang="en-US" dirty="0" smtClean="0"/>
              <a:t>Everyone can help understand the consequence of an agile metadata management system</a:t>
            </a:r>
            <a:endParaRPr lang="en-US" dirty="0"/>
          </a:p>
        </p:txBody>
      </p:sp>
      <p:sp>
        <p:nvSpPr>
          <p:cNvPr id="131" name="Oval 130"/>
          <p:cNvSpPr/>
          <p:nvPr/>
        </p:nvSpPr>
        <p:spPr>
          <a:xfrm>
            <a:off x="4951412" y="2743200"/>
            <a:ext cx="2640912" cy="1524000"/>
          </a:xfrm>
          <a:prstGeom prst="ellipse">
            <a:avLst/>
          </a:prstGeom>
          <a:solidFill>
            <a:schemeClr val="bg1">
              <a:lumMod val="95000"/>
            </a:schemeClr>
          </a:solidFill>
          <a:ln>
            <a:solidFill>
              <a:srgbClr val="2728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6" name="Group 32"/>
          <p:cNvGrpSpPr/>
          <p:nvPr/>
        </p:nvGrpSpPr>
        <p:grpSpPr>
          <a:xfrm>
            <a:off x="3453501" y="2667000"/>
            <a:ext cx="812588" cy="609600"/>
            <a:chOff x="1295400" y="2514600"/>
            <a:chExt cx="609600" cy="609600"/>
          </a:xfrm>
          <a:solidFill>
            <a:schemeClr val="tx1"/>
          </a:solidFill>
        </p:grpSpPr>
        <p:grpSp>
          <p:nvGrpSpPr>
            <p:cNvPr id="8" name="Group 19"/>
            <p:cNvGrpSpPr/>
            <p:nvPr/>
          </p:nvGrpSpPr>
          <p:grpSpPr>
            <a:xfrm>
              <a:off x="1524000" y="2514600"/>
              <a:ext cx="152400" cy="457200"/>
              <a:chOff x="1524000" y="2514600"/>
              <a:chExt cx="152400" cy="457200"/>
            </a:xfrm>
            <a:grpFill/>
          </p:grpSpPr>
          <p:sp>
            <p:nvSpPr>
              <p:cNvPr id="5"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 name="Straight Connector 6"/>
              <p:cNvCxnSpPr>
                <a:stCxn id="5"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20"/>
            <p:cNvGrpSpPr/>
            <p:nvPr/>
          </p:nvGrpSpPr>
          <p:grpSpPr>
            <a:xfrm>
              <a:off x="1752600" y="2590800"/>
              <a:ext cx="152400" cy="457200"/>
              <a:chOff x="1524000" y="2514600"/>
              <a:chExt cx="152400" cy="457200"/>
            </a:xfrm>
            <a:grpFill/>
          </p:grpSpPr>
          <p:sp>
            <p:nvSpPr>
              <p:cNvPr id="22" name="Oval 21"/>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3" name="Straight Connector 22"/>
              <p:cNvCxnSpPr>
                <a:stCxn id="22"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26"/>
            <p:cNvGrpSpPr/>
            <p:nvPr/>
          </p:nvGrpSpPr>
          <p:grpSpPr>
            <a:xfrm>
              <a:off x="1295400" y="2667000"/>
              <a:ext cx="152400" cy="457200"/>
              <a:chOff x="1524000" y="2514600"/>
              <a:chExt cx="152400" cy="457200"/>
            </a:xfrm>
            <a:grpFill/>
          </p:grpSpPr>
          <p:sp>
            <p:nvSpPr>
              <p:cNvPr id="28" name="Oval 27"/>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9" name="Straight Connector 28"/>
              <p:cNvCxnSpPr>
                <a:stCxn id="28"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 name="Group 52"/>
          <p:cNvGrpSpPr/>
          <p:nvPr/>
        </p:nvGrpSpPr>
        <p:grpSpPr>
          <a:xfrm>
            <a:off x="8227457" y="3657600"/>
            <a:ext cx="812588" cy="609600"/>
            <a:chOff x="1295400" y="2514600"/>
            <a:chExt cx="609600" cy="609600"/>
          </a:xfrm>
          <a:solidFill>
            <a:schemeClr val="tx1"/>
          </a:solidFill>
        </p:grpSpPr>
        <p:grpSp>
          <p:nvGrpSpPr>
            <p:cNvPr id="15" name="Group 19"/>
            <p:cNvGrpSpPr/>
            <p:nvPr/>
          </p:nvGrpSpPr>
          <p:grpSpPr>
            <a:xfrm>
              <a:off x="1524000" y="2514600"/>
              <a:ext cx="152400" cy="457200"/>
              <a:chOff x="1524000" y="2514600"/>
              <a:chExt cx="152400" cy="457200"/>
            </a:xfrm>
            <a:grpFill/>
          </p:grpSpPr>
          <p:sp>
            <p:nvSpPr>
              <p:cNvPr id="67"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8" name="Straight Connector 67"/>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20"/>
            <p:cNvGrpSpPr/>
            <p:nvPr/>
          </p:nvGrpSpPr>
          <p:grpSpPr>
            <a:xfrm>
              <a:off x="1752600" y="2590800"/>
              <a:ext cx="152400" cy="457200"/>
              <a:chOff x="1524000" y="2514600"/>
              <a:chExt cx="152400" cy="457200"/>
            </a:xfrm>
            <a:grpFill/>
          </p:grpSpPr>
          <p:sp>
            <p:nvSpPr>
              <p:cNvPr id="62" name="Oval 61"/>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3" name="Straight Connector 62"/>
              <p:cNvCxnSpPr>
                <a:stCxn id="62"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26"/>
            <p:cNvGrpSpPr/>
            <p:nvPr/>
          </p:nvGrpSpPr>
          <p:grpSpPr>
            <a:xfrm>
              <a:off x="1295400" y="2667000"/>
              <a:ext cx="152400" cy="457200"/>
              <a:chOff x="1524000" y="2514600"/>
              <a:chExt cx="152400" cy="457200"/>
            </a:xfrm>
            <a:grpFill/>
          </p:grpSpPr>
          <p:sp>
            <p:nvSpPr>
              <p:cNvPr id="57" name="Oval 56"/>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8" name="Straight Connector 57"/>
              <p:cNvCxnSpPr>
                <a:stCxn id="57"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2" name="TextBox 71"/>
          <p:cNvSpPr txBox="1"/>
          <p:nvPr/>
        </p:nvSpPr>
        <p:spPr>
          <a:xfrm>
            <a:off x="3241554" y="3276600"/>
            <a:ext cx="1167306" cy="307777"/>
          </a:xfrm>
          <a:prstGeom prst="rect">
            <a:avLst/>
          </a:prstGeom>
          <a:solidFill>
            <a:schemeClr val="bg1"/>
          </a:solidFill>
          <a:ln>
            <a:noFill/>
          </a:ln>
        </p:spPr>
        <p:txBody>
          <a:bodyPr wrap="none" rtlCol="0">
            <a:spAutoFit/>
          </a:bodyPr>
          <a:lstStyle/>
          <a:p>
            <a:pPr algn="ctr"/>
            <a:r>
              <a:rPr lang="en-US" sz="1400" b="1" dirty="0" smtClean="0">
                <a:latin typeface="Arial Narrow" pitchFamily="34" charset="0"/>
              </a:rPr>
              <a:t>Business Unit</a:t>
            </a:r>
          </a:p>
        </p:txBody>
      </p:sp>
      <p:grpSp>
        <p:nvGrpSpPr>
          <p:cNvPr id="18" name="Group 33"/>
          <p:cNvGrpSpPr/>
          <p:nvPr/>
        </p:nvGrpSpPr>
        <p:grpSpPr>
          <a:xfrm>
            <a:off x="8125883" y="2514600"/>
            <a:ext cx="812588" cy="609600"/>
            <a:chOff x="1295400" y="2514600"/>
            <a:chExt cx="609600" cy="609600"/>
          </a:xfrm>
          <a:solidFill>
            <a:schemeClr val="tx1"/>
          </a:solidFill>
        </p:grpSpPr>
        <p:grpSp>
          <p:nvGrpSpPr>
            <p:cNvPr id="19" name="Group 19"/>
            <p:cNvGrpSpPr/>
            <p:nvPr/>
          </p:nvGrpSpPr>
          <p:grpSpPr>
            <a:xfrm>
              <a:off x="1524000" y="2514600"/>
              <a:ext cx="152400" cy="457200"/>
              <a:chOff x="1524000" y="2514600"/>
              <a:chExt cx="152400" cy="457200"/>
            </a:xfrm>
            <a:grpFill/>
          </p:grpSpPr>
          <p:sp>
            <p:nvSpPr>
              <p:cNvPr id="48"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9" name="Straight Connector 48"/>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20"/>
            <p:cNvGrpSpPr/>
            <p:nvPr/>
          </p:nvGrpSpPr>
          <p:grpSpPr>
            <a:xfrm>
              <a:off x="1752600" y="2590800"/>
              <a:ext cx="152400" cy="457200"/>
              <a:chOff x="1524000" y="2514600"/>
              <a:chExt cx="152400" cy="457200"/>
            </a:xfrm>
            <a:grpFill/>
          </p:grpSpPr>
          <p:sp>
            <p:nvSpPr>
              <p:cNvPr id="43" name="Oval 42"/>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p:cNvCxnSpPr>
                <a:stCxn id="43"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6"/>
            <p:cNvGrpSpPr/>
            <p:nvPr/>
          </p:nvGrpSpPr>
          <p:grpSpPr>
            <a:xfrm>
              <a:off x="1295400" y="2667000"/>
              <a:ext cx="152400" cy="457200"/>
              <a:chOff x="1524000" y="2514600"/>
              <a:chExt cx="152400" cy="457200"/>
            </a:xfrm>
            <a:grpFill/>
          </p:grpSpPr>
          <p:sp>
            <p:nvSpPr>
              <p:cNvPr id="38" name="Oval 37"/>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9" name="Straight Connector 38"/>
              <p:cNvCxnSpPr>
                <a:stCxn id="38"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3" name="TextBox 72"/>
          <p:cNvSpPr txBox="1"/>
          <p:nvPr/>
        </p:nvSpPr>
        <p:spPr>
          <a:xfrm>
            <a:off x="8085593" y="3124201"/>
            <a:ext cx="978152" cy="307777"/>
          </a:xfrm>
          <a:prstGeom prst="rect">
            <a:avLst/>
          </a:prstGeom>
          <a:noFill/>
          <a:ln>
            <a:noFill/>
          </a:ln>
        </p:spPr>
        <p:txBody>
          <a:bodyPr wrap="none" rtlCol="0">
            <a:spAutoFit/>
          </a:bodyPr>
          <a:lstStyle/>
          <a:p>
            <a:pPr algn="ctr"/>
            <a:r>
              <a:rPr lang="en-US" sz="1400" b="1" dirty="0" smtClean="0">
                <a:latin typeface="Arial Narrow" pitchFamily="34" charset="0"/>
              </a:rPr>
              <a:t>Developers</a:t>
            </a:r>
            <a:endParaRPr lang="en-US" sz="1400" b="1" dirty="0">
              <a:latin typeface="Arial Narrow" pitchFamily="34" charset="0"/>
            </a:endParaRPr>
          </a:p>
        </p:txBody>
      </p:sp>
      <p:sp>
        <p:nvSpPr>
          <p:cNvPr id="74" name="TextBox 73"/>
          <p:cNvSpPr txBox="1"/>
          <p:nvPr/>
        </p:nvSpPr>
        <p:spPr>
          <a:xfrm>
            <a:off x="8184497" y="4267201"/>
            <a:ext cx="962122" cy="307777"/>
          </a:xfrm>
          <a:prstGeom prst="rect">
            <a:avLst/>
          </a:prstGeom>
          <a:noFill/>
          <a:ln>
            <a:noFill/>
          </a:ln>
        </p:spPr>
        <p:txBody>
          <a:bodyPr wrap="none" rtlCol="0">
            <a:spAutoFit/>
          </a:bodyPr>
          <a:lstStyle/>
          <a:p>
            <a:pPr algn="ctr"/>
            <a:r>
              <a:rPr lang="en-US" sz="1400" b="1" dirty="0" smtClean="0">
                <a:latin typeface="Arial Narrow" pitchFamily="34" charset="0"/>
              </a:rPr>
              <a:t>Operations</a:t>
            </a:r>
            <a:endParaRPr lang="en-US" sz="1400" b="1" dirty="0">
              <a:latin typeface="Arial Narrow" pitchFamily="34" charset="0"/>
            </a:endParaRPr>
          </a:p>
        </p:txBody>
      </p:sp>
      <p:sp>
        <p:nvSpPr>
          <p:cNvPr id="76" name="Rounded Rectangular Callout 75"/>
          <p:cNvSpPr/>
          <p:nvPr/>
        </p:nvSpPr>
        <p:spPr>
          <a:xfrm>
            <a:off x="9344766" y="2514600"/>
            <a:ext cx="2133044" cy="838200"/>
          </a:xfrm>
          <a:prstGeom prst="wedgeRoundRectCallout">
            <a:avLst>
              <a:gd name="adj1" fmla="val -68344"/>
              <a:gd name="adj2" fmla="val -28365"/>
              <a:gd name="adj3" fmla="val 16667"/>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Narrow" pitchFamily="34" charset="0"/>
              </a:rPr>
              <a:t>Make it easy to</a:t>
            </a:r>
          </a:p>
          <a:p>
            <a:pPr algn="ctr"/>
            <a:r>
              <a:rPr lang="en-US" sz="1400" dirty="0" smtClean="0">
                <a:solidFill>
                  <a:schemeClr val="tx1"/>
                </a:solidFill>
                <a:latin typeface="Arial Narrow" pitchFamily="34" charset="0"/>
              </a:rPr>
              <a:t>create and maintain code</a:t>
            </a:r>
            <a:endParaRPr lang="en-US" sz="1400" dirty="0">
              <a:solidFill>
                <a:schemeClr val="tx1"/>
              </a:solidFill>
              <a:latin typeface="Arial Narrow" pitchFamily="34" charset="0"/>
            </a:endParaRPr>
          </a:p>
        </p:txBody>
      </p:sp>
      <p:sp>
        <p:nvSpPr>
          <p:cNvPr id="77" name="Rounded Rectangular Callout 76"/>
          <p:cNvSpPr/>
          <p:nvPr/>
        </p:nvSpPr>
        <p:spPr>
          <a:xfrm>
            <a:off x="9547913" y="3733800"/>
            <a:ext cx="1929897" cy="609600"/>
          </a:xfrm>
          <a:prstGeom prst="wedgeRoundRectCallout">
            <a:avLst>
              <a:gd name="adj1" fmla="val -68344"/>
              <a:gd name="adj2" fmla="val -28365"/>
              <a:gd name="adj3" fmla="val 16667"/>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Narrow" pitchFamily="34" charset="0"/>
              </a:rPr>
              <a:t>Make it easy to</a:t>
            </a:r>
          </a:p>
          <a:p>
            <a:pPr algn="ctr"/>
            <a:r>
              <a:rPr lang="en-US" sz="1400" dirty="0" smtClean="0">
                <a:solidFill>
                  <a:schemeClr val="tx1"/>
                </a:solidFill>
                <a:latin typeface="Arial Narrow" pitchFamily="34" charset="0"/>
              </a:rPr>
              <a:t>monitor and scale</a:t>
            </a:r>
            <a:endParaRPr lang="en-US" sz="1400" dirty="0">
              <a:solidFill>
                <a:schemeClr val="tx1"/>
              </a:solidFill>
              <a:latin typeface="Arial Narrow" pitchFamily="34" charset="0"/>
            </a:endParaRPr>
          </a:p>
        </p:txBody>
      </p:sp>
      <p:sp>
        <p:nvSpPr>
          <p:cNvPr id="78" name="Rounded Rectangular Callout 77"/>
          <p:cNvSpPr/>
          <p:nvPr/>
        </p:nvSpPr>
        <p:spPr>
          <a:xfrm>
            <a:off x="914162" y="2438400"/>
            <a:ext cx="2031471" cy="609600"/>
          </a:xfrm>
          <a:prstGeom prst="wedgeRoundRectCallout">
            <a:avLst>
              <a:gd name="adj1" fmla="val 76226"/>
              <a:gd name="adj2" fmla="val 32212"/>
              <a:gd name="adj3" fmla="val 16667"/>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Narrow" pitchFamily="34" charset="0"/>
              </a:rPr>
              <a:t>Make it easy to</a:t>
            </a:r>
          </a:p>
          <a:p>
            <a:pPr algn="ctr"/>
            <a:r>
              <a:rPr lang="en-US" sz="1400" dirty="0" smtClean="0">
                <a:solidFill>
                  <a:schemeClr val="tx1"/>
                </a:solidFill>
                <a:latin typeface="Arial Narrow" pitchFamily="34" charset="0"/>
              </a:rPr>
              <a:t>use and extend</a:t>
            </a:r>
            <a:endParaRPr lang="en-US" sz="1400" dirty="0">
              <a:solidFill>
                <a:schemeClr val="tx1"/>
              </a:solidFill>
              <a:latin typeface="Arial Narrow" pitchFamily="34" charset="0"/>
            </a:endParaRPr>
          </a:p>
        </p:txBody>
      </p:sp>
      <p:sp>
        <p:nvSpPr>
          <p:cNvPr id="79" name="TextBox 78"/>
          <p:cNvSpPr txBox="1"/>
          <p:nvPr/>
        </p:nvSpPr>
        <p:spPr>
          <a:xfrm>
            <a:off x="5370173" y="3581400"/>
            <a:ext cx="1750800" cy="523220"/>
          </a:xfrm>
          <a:prstGeom prst="rect">
            <a:avLst/>
          </a:prstGeom>
          <a:noFill/>
          <a:ln>
            <a:noFill/>
          </a:ln>
        </p:spPr>
        <p:txBody>
          <a:bodyPr wrap="none" rtlCol="0">
            <a:spAutoFit/>
          </a:bodyPr>
          <a:lstStyle/>
          <a:p>
            <a:pPr algn="ctr"/>
            <a:r>
              <a:rPr lang="en-US" sz="1400" b="1" dirty="0" smtClean="0">
                <a:latin typeface="Arial Narrow" pitchFamily="34" charset="0"/>
              </a:rPr>
              <a:t>Architecture Selection</a:t>
            </a:r>
          </a:p>
          <a:p>
            <a:pPr algn="ctr"/>
            <a:r>
              <a:rPr lang="en-US" sz="1400" b="1" dirty="0" smtClean="0">
                <a:latin typeface="Arial Narrow" pitchFamily="34" charset="0"/>
              </a:rPr>
              <a:t>Team</a:t>
            </a:r>
            <a:endParaRPr lang="en-US" sz="1400" b="1" dirty="0">
              <a:latin typeface="Arial Narrow" pitchFamily="34" charset="0"/>
            </a:endParaRPr>
          </a:p>
        </p:txBody>
      </p:sp>
      <p:grpSp>
        <p:nvGrpSpPr>
          <p:cNvPr id="27" name="Group 19"/>
          <p:cNvGrpSpPr/>
          <p:nvPr/>
        </p:nvGrpSpPr>
        <p:grpSpPr>
          <a:xfrm>
            <a:off x="6195986" y="3048000"/>
            <a:ext cx="203147" cy="457200"/>
            <a:chOff x="1524000" y="2514600"/>
            <a:chExt cx="152400" cy="457200"/>
          </a:xfrm>
          <a:solidFill>
            <a:schemeClr val="tx1"/>
          </a:solidFill>
        </p:grpSpPr>
        <p:sp>
          <p:nvSpPr>
            <p:cNvPr id="94"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95" name="Straight Connector 9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20"/>
          <p:cNvGrpSpPr/>
          <p:nvPr/>
        </p:nvGrpSpPr>
        <p:grpSpPr>
          <a:xfrm>
            <a:off x="6500707" y="3124200"/>
            <a:ext cx="203147" cy="457200"/>
            <a:chOff x="1524000" y="2514600"/>
            <a:chExt cx="152400" cy="457200"/>
          </a:xfrm>
          <a:solidFill>
            <a:schemeClr val="tx1"/>
          </a:solidFill>
        </p:grpSpPr>
        <p:sp>
          <p:nvSpPr>
            <p:cNvPr id="89" name="Oval 88"/>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90" name="Straight Connector 89"/>
            <p:cNvCxnSpPr>
              <a:stCxn id="89"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26"/>
          <p:cNvGrpSpPr/>
          <p:nvPr/>
        </p:nvGrpSpPr>
        <p:grpSpPr>
          <a:xfrm>
            <a:off x="5586545" y="3048000"/>
            <a:ext cx="203147" cy="457200"/>
            <a:chOff x="1524000" y="2514600"/>
            <a:chExt cx="152400" cy="457200"/>
          </a:xfrm>
          <a:solidFill>
            <a:schemeClr val="tx1"/>
          </a:solidFill>
        </p:grpSpPr>
        <p:sp>
          <p:nvSpPr>
            <p:cNvPr id="84" name="Oval 83"/>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5" name="Straight Connector 84"/>
            <p:cNvCxnSpPr>
              <a:stCxn id="84"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20"/>
          <p:cNvGrpSpPr/>
          <p:nvPr/>
        </p:nvGrpSpPr>
        <p:grpSpPr>
          <a:xfrm>
            <a:off x="6805427" y="2971800"/>
            <a:ext cx="203147" cy="457200"/>
            <a:chOff x="1524000" y="2514600"/>
            <a:chExt cx="152400" cy="457200"/>
          </a:xfrm>
          <a:solidFill>
            <a:schemeClr val="tx1"/>
          </a:solidFill>
        </p:grpSpPr>
        <p:sp>
          <p:nvSpPr>
            <p:cNvPr id="100" name="Oval 99"/>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01" name="Straight Connector 100"/>
            <p:cNvCxnSpPr>
              <a:stCxn id="100"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Rounded Rectangular Callout 131"/>
          <p:cNvSpPr/>
          <p:nvPr/>
        </p:nvSpPr>
        <p:spPr>
          <a:xfrm>
            <a:off x="812589" y="3505200"/>
            <a:ext cx="2336191" cy="609600"/>
          </a:xfrm>
          <a:prstGeom prst="wedgeRoundRectCallout">
            <a:avLst>
              <a:gd name="adj1" fmla="val 76226"/>
              <a:gd name="adj2" fmla="val 32212"/>
              <a:gd name="adj3" fmla="val 16667"/>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Narrow" pitchFamily="34" charset="0"/>
              </a:rPr>
              <a:t>Provide long-term competitive advantage</a:t>
            </a:r>
            <a:endParaRPr lang="en-US" sz="1400" dirty="0">
              <a:solidFill>
                <a:schemeClr val="tx1"/>
              </a:solidFill>
              <a:latin typeface="Arial Narrow" pitchFamily="34" charset="0"/>
            </a:endParaRPr>
          </a:p>
        </p:txBody>
      </p:sp>
      <p:sp>
        <p:nvSpPr>
          <p:cNvPr id="111" name="TextBox 110"/>
          <p:cNvSpPr txBox="1"/>
          <p:nvPr/>
        </p:nvSpPr>
        <p:spPr>
          <a:xfrm>
            <a:off x="3732212" y="4419600"/>
            <a:ext cx="881972" cy="307777"/>
          </a:xfrm>
          <a:prstGeom prst="rect">
            <a:avLst/>
          </a:prstGeom>
          <a:solidFill>
            <a:schemeClr val="bg1"/>
          </a:solidFill>
          <a:ln>
            <a:noFill/>
          </a:ln>
        </p:spPr>
        <p:txBody>
          <a:bodyPr wrap="none" rtlCol="0">
            <a:spAutoFit/>
          </a:bodyPr>
          <a:lstStyle/>
          <a:p>
            <a:pPr algn="ctr"/>
            <a:r>
              <a:rPr lang="en-US" sz="1400" b="1" dirty="0" smtClean="0">
                <a:latin typeface="Arial Narrow" pitchFamily="34" charset="0"/>
              </a:rPr>
              <a:t>Marketing</a:t>
            </a:r>
          </a:p>
        </p:txBody>
      </p:sp>
      <p:grpSp>
        <p:nvGrpSpPr>
          <p:cNvPr id="37" name="Group 19"/>
          <p:cNvGrpSpPr/>
          <p:nvPr/>
        </p:nvGrpSpPr>
        <p:grpSpPr>
          <a:xfrm>
            <a:off x="4055379" y="3733800"/>
            <a:ext cx="203147" cy="457200"/>
            <a:chOff x="1524000" y="2514600"/>
            <a:chExt cx="152400" cy="457200"/>
          </a:xfrm>
          <a:solidFill>
            <a:schemeClr val="tx1"/>
          </a:solidFill>
        </p:grpSpPr>
        <p:sp>
          <p:nvSpPr>
            <p:cNvPr id="126"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7" name="Straight Connector 126"/>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26"/>
          <p:cNvGrpSpPr/>
          <p:nvPr/>
        </p:nvGrpSpPr>
        <p:grpSpPr>
          <a:xfrm>
            <a:off x="3750658" y="3886200"/>
            <a:ext cx="203147" cy="457200"/>
            <a:chOff x="1524000" y="2514600"/>
            <a:chExt cx="152400" cy="457200"/>
          </a:xfrm>
          <a:solidFill>
            <a:schemeClr val="tx1"/>
          </a:solidFill>
        </p:grpSpPr>
        <p:sp>
          <p:nvSpPr>
            <p:cNvPr id="116" name="Oval 115"/>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7" name="Straight Connector 116"/>
            <p:cNvCxnSpPr>
              <a:stCxn id="116"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19"/>
          <p:cNvGrpSpPr/>
          <p:nvPr/>
        </p:nvGrpSpPr>
        <p:grpSpPr>
          <a:xfrm>
            <a:off x="4346137" y="3810000"/>
            <a:ext cx="203147" cy="457200"/>
            <a:chOff x="1524000" y="2514600"/>
            <a:chExt cx="152400" cy="457200"/>
          </a:xfrm>
          <a:solidFill>
            <a:schemeClr val="tx1"/>
          </a:solidFill>
        </p:grpSpPr>
        <p:sp>
          <p:nvSpPr>
            <p:cNvPr id="134"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5" name="Straight Connector 13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oup 26"/>
          <p:cNvGrpSpPr/>
          <p:nvPr/>
        </p:nvGrpSpPr>
        <p:grpSpPr>
          <a:xfrm>
            <a:off x="5891265" y="3124200"/>
            <a:ext cx="203147" cy="457200"/>
            <a:chOff x="1524000" y="2514600"/>
            <a:chExt cx="152400" cy="457200"/>
          </a:xfrm>
          <a:solidFill>
            <a:schemeClr val="tx1"/>
          </a:solidFill>
        </p:grpSpPr>
        <p:sp>
          <p:nvSpPr>
            <p:cNvPr id="140" name="Oval 139"/>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1" name="Straight Connector 140"/>
            <p:cNvCxnSpPr>
              <a:stCxn id="140"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4" name="TextBox 123"/>
          <p:cNvSpPr txBox="1"/>
          <p:nvPr/>
        </p:nvSpPr>
        <p:spPr>
          <a:xfrm>
            <a:off x="6168240" y="2438401"/>
            <a:ext cx="1053494" cy="307777"/>
          </a:xfrm>
          <a:prstGeom prst="rect">
            <a:avLst/>
          </a:prstGeom>
          <a:solidFill>
            <a:schemeClr val="bg1"/>
          </a:solidFill>
          <a:ln>
            <a:noFill/>
          </a:ln>
        </p:spPr>
        <p:txBody>
          <a:bodyPr wrap="none" rtlCol="0">
            <a:spAutoFit/>
          </a:bodyPr>
          <a:lstStyle/>
          <a:p>
            <a:pPr algn="ctr"/>
            <a:r>
              <a:rPr lang="en-US" sz="1400" b="1" dirty="0" smtClean="0">
                <a:latin typeface="Arial Narrow" pitchFamily="34" charset="0"/>
              </a:rPr>
              <a:t>Architecture</a:t>
            </a:r>
          </a:p>
        </p:txBody>
      </p:sp>
      <p:grpSp>
        <p:nvGrpSpPr>
          <p:cNvPr id="75" name="Group 19"/>
          <p:cNvGrpSpPr/>
          <p:nvPr/>
        </p:nvGrpSpPr>
        <p:grpSpPr>
          <a:xfrm>
            <a:off x="6513676" y="1828801"/>
            <a:ext cx="203147" cy="457200"/>
            <a:chOff x="1524000" y="2514600"/>
            <a:chExt cx="152400" cy="457200"/>
          </a:xfrm>
          <a:solidFill>
            <a:schemeClr val="tx1"/>
          </a:solidFill>
        </p:grpSpPr>
        <p:sp>
          <p:nvSpPr>
            <p:cNvPr id="155"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6" name="Straight Connector 155"/>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26"/>
          <p:cNvGrpSpPr/>
          <p:nvPr/>
        </p:nvGrpSpPr>
        <p:grpSpPr>
          <a:xfrm>
            <a:off x="6208956" y="1981201"/>
            <a:ext cx="203147" cy="457200"/>
            <a:chOff x="1524000" y="2514600"/>
            <a:chExt cx="152400" cy="457200"/>
          </a:xfrm>
          <a:solidFill>
            <a:schemeClr val="tx1"/>
          </a:solidFill>
        </p:grpSpPr>
        <p:sp>
          <p:nvSpPr>
            <p:cNvPr id="150" name="Oval 149"/>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1" name="Straight Connector 150"/>
            <p:cNvCxnSpPr>
              <a:stCxn id="150" idx="4"/>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1" name="Group 19"/>
          <p:cNvGrpSpPr/>
          <p:nvPr/>
        </p:nvGrpSpPr>
        <p:grpSpPr>
          <a:xfrm>
            <a:off x="6804434" y="1905001"/>
            <a:ext cx="203147" cy="457200"/>
            <a:chOff x="1524000" y="2514600"/>
            <a:chExt cx="152400" cy="457200"/>
          </a:xfrm>
          <a:solidFill>
            <a:schemeClr val="tx1"/>
          </a:solidFill>
        </p:grpSpPr>
        <p:sp>
          <p:nvSpPr>
            <p:cNvPr id="145" name="Oval 4"/>
            <p:cNvSpPr/>
            <p:nvPr/>
          </p:nvSpPr>
          <p:spPr>
            <a:xfrm>
              <a:off x="1524000" y="2514600"/>
              <a:ext cx="152400" cy="1524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6" name="Straight Connector 145"/>
            <p:cNvCxnSpPr/>
            <p:nvPr/>
          </p:nvCxnSpPr>
          <p:spPr>
            <a:xfrm>
              <a:off x="1600200" y="2667000"/>
              <a:ext cx="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524000" y="2743200"/>
              <a:ext cx="152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a:off x="15240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600200" y="2819400"/>
              <a:ext cx="76200" cy="15240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180013" y="1752600"/>
            <a:ext cx="7008812" cy="4572000"/>
          </a:xfrm>
        </p:spPr>
        <p:txBody>
          <a:bodyPr/>
          <a:lstStyle/>
          <a:p>
            <a:pPr>
              <a:buNone/>
            </a:pPr>
            <a:r>
              <a:rPr lang="en-US" b="1" dirty="0" smtClean="0"/>
              <a:t>Evaluating Software Architectures: Methods and Case Studies</a:t>
            </a:r>
          </a:p>
          <a:p>
            <a:pPr>
              <a:buNone/>
            </a:pPr>
            <a:r>
              <a:rPr lang="en-US" dirty="0" smtClean="0"/>
              <a:t>    by Paul Clements, Rick Kazman, and Mark Klein</a:t>
            </a:r>
          </a:p>
          <a:p>
            <a:r>
              <a:rPr lang="en-US" dirty="0" smtClean="0"/>
              <a:t>Addison-Wesley, 2001</a:t>
            </a:r>
            <a:endParaRPr lang="en-US" dirty="0"/>
          </a:p>
        </p:txBody>
      </p:sp>
      <p:sp>
        <p:nvSpPr>
          <p:cNvPr id="3" name="Title 2"/>
          <p:cNvSpPr>
            <a:spLocks noGrp="1"/>
          </p:cNvSpPr>
          <p:nvPr>
            <p:ph type="title" idx="4294967295"/>
          </p:nvPr>
        </p:nvSpPr>
        <p:spPr>
          <a:xfrm>
            <a:off x="1827212" y="228600"/>
            <a:ext cx="11037887" cy="968375"/>
          </a:xfrm>
        </p:spPr>
        <p:txBody>
          <a:bodyPr/>
          <a:lstStyle/>
          <a:p>
            <a:r>
              <a:rPr lang="en-US" sz="3600" b="1" dirty="0" smtClean="0"/>
              <a:t>Key Book for </a:t>
            </a:r>
            <a:r>
              <a:rPr lang="en-US" sz="3600" b="1" dirty="0" smtClean="0"/>
              <a:t>Selection Methodology</a:t>
            </a:r>
            <a:endParaRPr lang="en-US" sz="3600" b="1" dirty="0"/>
          </a:p>
        </p:txBody>
      </p:sp>
      <p:sp>
        <p:nvSpPr>
          <p:cNvPr id="4" name="Slide Number Placeholder 3"/>
          <p:cNvSpPr>
            <a:spLocks noGrp="1"/>
          </p:cNvSpPr>
          <p:nvPr>
            <p:ph type="sldNum" sz="quarter" idx="4294967295"/>
          </p:nvPr>
        </p:nvSpPr>
        <p:spPr>
          <a:xfrm>
            <a:off x="0" y="6356350"/>
            <a:ext cx="2843213" cy="365125"/>
          </a:xfrm>
          <a:prstGeom prst="rect">
            <a:avLst/>
          </a:prstGeom>
        </p:spPr>
        <p:txBody>
          <a:bodyPr/>
          <a:lstStyle/>
          <a:p>
            <a:fld id="{F5AB3308-7388-4834-8CF3-9219291794E5}" type="slidenum">
              <a:rPr lang="en-US" smtClean="0"/>
              <a:pPr/>
              <a:t>71</a:t>
            </a:fld>
            <a:endParaRPr lang="en-US" dirty="0"/>
          </a:p>
        </p:txBody>
      </p:sp>
      <p:sp>
        <p:nvSpPr>
          <p:cNvPr id="5" name="Footer Placeholder 4"/>
          <p:cNvSpPr>
            <a:spLocks noGrp="1"/>
          </p:cNvSpPr>
          <p:nvPr>
            <p:ph type="ftr" sz="quarter" idx="4294967295"/>
          </p:nvPr>
        </p:nvSpPr>
        <p:spPr>
          <a:xfrm>
            <a:off x="0" y="6356350"/>
            <a:ext cx="3860800" cy="365125"/>
          </a:xfrm>
          <a:prstGeom prst="rect">
            <a:avLst/>
          </a:prstGeom>
        </p:spPr>
        <p:txBody>
          <a:bodyPr/>
          <a:lstStyle/>
          <a:p>
            <a:r>
              <a:rPr lang="en-US" smtClean="0"/>
              <a:t>Kelly-McCreary &amp; Associates</a:t>
            </a:r>
            <a:endParaRPr lang="en-US" dirty="0"/>
          </a:p>
        </p:txBody>
      </p:sp>
      <p:pic>
        <p:nvPicPr>
          <p:cNvPr id="33794" name="Picture 2" descr="http://ecx.images-amazon.com/images/I/51V2RYH4WML._SY380_.jpg"/>
          <p:cNvPicPr>
            <a:picLocks noChangeAspect="1" noChangeArrowheads="1"/>
          </p:cNvPicPr>
          <p:nvPr/>
        </p:nvPicPr>
        <p:blipFill>
          <a:blip r:embed="rId2" cstate="print"/>
          <a:srcRect/>
          <a:stretch>
            <a:fillRect/>
          </a:stretch>
        </p:blipFill>
        <p:spPr bwMode="auto">
          <a:xfrm>
            <a:off x="711015" y="1905000"/>
            <a:ext cx="3199567" cy="3619500"/>
          </a:xfrm>
          <a:prstGeom prst="rect">
            <a:avLst/>
          </a:prstGeom>
          <a:noFill/>
        </p:spPr>
      </p:pic>
      <p:sp>
        <p:nvSpPr>
          <p:cNvPr id="7" name="TextBox 6"/>
          <p:cNvSpPr txBox="1"/>
          <p:nvPr/>
        </p:nvSpPr>
        <p:spPr>
          <a:xfrm rot="20901298">
            <a:off x="2960914" y="5309709"/>
            <a:ext cx="6705682" cy="523220"/>
          </a:xfrm>
          <a:prstGeom prst="rect">
            <a:avLst/>
          </a:prstGeom>
        </p:spPr>
        <p:txBody>
          <a:bodyPr wrap="none" rtlCol="0" anchor="ctr">
            <a:spAutoFit/>
          </a:bodyPr>
          <a:lstStyle/>
          <a:p>
            <a:pPr marL="342900" marR="0" indent="-342900" algn="ctr" defTabSz="914400" rtl="0" eaLnBrk="0" fontAlgn="base" latinLnBrk="0" hangingPunct="0">
              <a:lnSpc>
                <a:spcPct val="100000"/>
              </a:lnSpc>
              <a:spcBef>
                <a:spcPct val="20000"/>
              </a:spcBef>
              <a:spcAft>
                <a:spcPct val="0"/>
              </a:spcAft>
              <a:buClrTx/>
              <a:buSzTx/>
              <a:tabLst/>
            </a:pPr>
            <a:r>
              <a:rPr lang="en-US" sz="2800" b="1" kern="0" dirty="0" smtClean="0">
                <a:solidFill>
                  <a:schemeClr val="bg2"/>
                </a:solidFill>
                <a:latin typeface="Arial Narrow" pitchFamily="34" charset="0"/>
                <a:ea typeface="Arial" charset="0"/>
                <a:cs typeface="Arial"/>
              </a:rPr>
              <a:t>We need "Evaluating Database Architectures"!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93889" y="239713"/>
            <a:ext cx="6450012" cy="968375"/>
          </a:xfrm>
        </p:spPr>
        <p:txBody>
          <a:bodyPr/>
          <a:lstStyle/>
          <a:p>
            <a:r>
              <a:rPr lang="en-US" sz="3600" b="1" dirty="0" smtClean="0"/>
              <a:t>Sample Utility Tree</a:t>
            </a:r>
            <a:endParaRPr lang="en-US" sz="3600" b="1" dirty="0"/>
          </a:p>
        </p:txBody>
      </p:sp>
      <p:sp>
        <p:nvSpPr>
          <p:cNvPr id="3" name="Content Placeholder 2"/>
          <p:cNvSpPr>
            <a:spLocks noGrp="1"/>
          </p:cNvSpPr>
          <p:nvPr>
            <p:ph idx="4294967295"/>
          </p:nvPr>
        </p:nvSpPr>
        <p:spPr>
          <a:xfrm>
            <a:off x="2635250" y="1600200"/>
            <a:ext cx="9039225" cy="4525963"/>
          </a:xfrm>
        </p:spPr>
        <p:txBody>
          <a:bodyPr>
            <a:normAutofit/>
          </a:bodyPr>
          <a:lstStyle/>
          <a:p>
            <a:r>
              <a:rPr lang="en-US" dirty="0" smtClean="0"/>
              <a:t>Each topic (Quality Attribute) helps focus the discussion of a selection team</a:t>
            </a:r>
          </a:p>
          <a:p>
            <a:r>
              <a:rPr lang="en-US" dirty="0" smtClean="0"/>
              <a:t>The topics vary from project to project</a:t>
            </a:r>
          </a:p>
          <a:p>
            <a:r>
              <a:rPr lang="en-US" dirty="0" smtClean="0"/>
              <a:t>Big Data projects focus on "Scalability" and "Findability" etc.</a:t>
            </a:r>
          </a:p>
          <a:p>
            <a:r>
              <a:rPr lang="en-US" dirty="0" smtClean="0"/>
              <a:t>Objective ranking of requirements before you begin talking about architecture alternatives</a:t>
            </a:r>
          </a:p>
          <a:p>
            <a:endParaRPr lang="en-US" dirty="0"/>
          </a:p>
        </p:txBody>
      </p:sp>
      <p:sp>
        <p:nvSpPr>
          <p:cNvPr id="5" name="AutoShape 5"/>
          <p:cNvSpPr>
            <a:spLocks noChangeArrowheads="1"/>
          </p:cNvSpPr>
          <p:nvPr/>
        </p:nvSpPr>
        <p:spPr bwMode="auto">
          <a:xfrm>
            <a:off x="507868" y="1371600"/>
            <a:ext cx="1726750" cy="457200"/>
          </a:xfrm>
          <a:prstGeom prst="roundRect">
            <a:avLst>
              <a:gd name="adj" fmla="val 16667"/>
            </a:avLst>
          </a:prstGeom>
          <a:solidFill>
            <a:srgbClr val="FF99CC"/>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Agile Loading</a:t>
            </a:r>
            <a:endParaRPr lang="en-US" sz="1400" b="1" dirty="0">
              <a:latin typeface="Arial Narrow" pitchFamily="34" charset="0"/>
            </a:endParaRPr>
          </a:p>
        </p:txBody>
      </p:sp>
      <p:sp>
        <p:nvSpPr>
          <p:cNvPr id="6" name="AutoShape 6"/>
          <p:cNvSpPr>
            <a:spLocks noChangeArrowheads="1"/>
          </p:cNvSpPr>
          <p:nvPr/>
        </p:nvSpPr>
        <p:spPr bwMode="auto">
          <a:xfrm>
            <a:off x="507868" y="1905000"/>
            <a:ext cx="1726750" cy="457200"/>
          </a:xfrm>
          <a:prstGeom prst="roundRect">
            <a:avLst>
              <a:gd name="adj" fmla="val 16667"/>
            </a:avLst>
          </a:prstGeom>
          <a:solidFill>
            <a:srgbClr val="FFCC00"/>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Schema Agnostic</a:t>
            </a:r>
            <a:endParaRPr lang="en-US" sz="1400" b="1" dirty="0">
              <a:latin typeface="Arial Narrow" pitchFamily="34" charset="0"/>
            </a:endParaRPr>
          </a:p>
        </p:txBody>
      </p:sp>
      <p:sp>
        <p:nvSpPr>
          <p:cNvPr id="7" name="AutoShape 7"/>
          <p:cNvSpPr>
            <a:spLocks noChangeArrowheads="1"/>
          </p:cNvSpPr>
          <p:nvPr/>
        </p:nvSpPr>
        <p:spPr bwMode="auto">
          <a:xfrm>
            <a:off x="531812" y="2438400"/>
            <a:ext cx="1726750" cy="457200"/>
          </a:xfrm>
          <a:prstGeom prst="roundRect">
            <a:avLst>
              <a:gd name="adj" fmla="val 16667"/>
            </a:avLst>
          </a:prstGeom>
          <a:solidFill>
            <a:srgbClr val="FFFF66"/>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Transformability</a:t>
            </a:r>
            <a:endParaRPr lang="en-US" sz="1400" b="1" dirty="0">
              <a:latin typeface="Arial Narrow" pitchFamily="34" charset="0"/>
            </a:endParaRPr>
          </a:p>
        </p:txBody>
      </p:sp>
      <p:sp>
        <p:nvSpPr>
          <p:cNvPr id="8" name="AutoShape 8"/>
          <p:cNvSpPr>
            <a:spLocks noChangeArrowheads="1"/>
          </p:cNvSpPr>
          <p:nvPr/>
        </p:nvSpPr>
        <p:spPr bwMode="auto">
          <a:xfrm>
            <a:off x="531812" y="2971800"/>
            <a:ext cx="1726750" cy="457200"/>
          </a:xfrm>
          <a:prstGeom prst="roundRect">
            <a:avLst>
              <a:gd name="adj" fmla="val 16667"/>
            </a:avLst>
          </a:prstGeom>
          <a:solidFill>
            <a:srgbClr val="CCFF99"/>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Search</a:t>
            </a:r>
            <a:endParaRPr lang="en-US" sz="1400" b="1" dirty="0">
              <a:latin typeface="Arial Narrow" pitchFamily="34" charset="0"/>
            </a:endParaRPr>
          </a:p>
        </p:txBody>
      </p:sp>
      <p:sp>
        <p:nvSpPr>
          <p:cNvPr id="9" name="AutoShape 9"/>
          <p:cNvSpPr>
            <a:spLocks noChangeArrowheads="1"/>
          </p:cNvSpPr>
          <p:nvPr/>
        </p:nvSpPr>
        <p:spPr bwMode="auto">
          <a:xfrm>
            <a:off x="531812" y="4038600"/>
            <a:ext cx="1726750" cy="457200"/>
          </a:xfrm>
          <a:prstGeom prst="roundRect">
            <a:avLst>
              <a:gd name="adj" fmla="val 16667"/>
            </a:avLst>
          </a:prstGeom>
          <a:solidFill>
            <a:schemeClr val="tx2">
              <a:lumMod val="20000"/>
              <a:lumOff val="80000"/>
            </a:schemeClr>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Document Models</a:t>
            </a:r>
            <a:endParaRPr lang="en-US" sz="1400" b="1" dirty="0">
              <a:latin typeface="Arial Narrow" pitchFamily="34" charset="0"/>
            </a:endParaRPr>
          </a:p>
        </p:txBody>
      </p:sp>
      <p:sp>
        <p:nvSpPr>
          <p:cNvPr id="10" name="AutoShape 10"/>
          <p:cNvSpPr>
            <a:spLocks noChangeArrowheads="1"/>
          </p:cNvSpPr>
          <p:nvPr/>
        </p:nvSpPr>
        <p:spPr bwMode="auto">
          <a:xfrm>
            <a:off x="531812" y="4572000"/>
            <a:ext cx="1726750" cy="457200"/>
          </a:xfrm>
          <a:prstGeom prst="roundRect">
            <a:avLst>
              <a:gd name="adj" fmla="val 16667"/>
            </a:avLst>
          </a:prstGeom>
          <a:solidFill>
            <a:srgbClr val="9999FF"/>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Agile Services</a:t>
            </a:r>
            <a:endParaRPr lang="en-US" sz="1400" b="1" dirty="0">
              <a:latin typeface="Arial Narrow" pitchFamily="34" charset="0"/>
            </a:endParaRPr>
          </a:p>
        </p:txBody>
      </p:sp>
      <p:sp>
        <p:nvSpPr>
          <p:cNvPr id="11" name="AutoShape 27"/>
          <p:cNvSpPr>
            <a:spLocks noChangeArrowheads="1"/>
          </p:cNvSpPr>
          <p:nvPr/>
        </p:nvSpPr>
        <p:spPr bwMode="auto">
          <a:xfrm>
            <a:off x="531812" y="5105400"/>
            <a:ext cx="1726750" cy="457200"/>
          </a:xfrm>
          <a:prstGeom prst="roundRect">
            <a:avLst>
              <a:gd name="adj" fmla="val 16667"/>
            </a:avLst>
          </a:prstGeom>
          <a:solidFill>
            <a:srgbClr val="CC99FF"/>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a:latin typeface="Arial Narrow" pitchFamily="34" charset="0"/>
              </a:rPr>
              <a:t>Security</a:t>
            </a:r>
          </a:p>
        </p:txBody>
      </p:sp>
      <p:sp>
        <p:nvSpPr>
          <p:cNvPr id="12" name="AutoShape 27"/>
          <p:cNvSpPr>
            <a:spLocks noChangeArrowheads="1"/>
          </p:cNvSpPr>
          <p:nvPr/>
        </p:nvSpPr>
        <p:spPr bwMode="auto">
          <a:xfrm>
            <a:off x="531812" y="5638800"/>
            <a:ext cx="1726750" cy="457200"/>
          </a:xfrm>
          <a:prstGeom prst="roundRect">
            <a:avLst>
              <a:gd name="adj" fmla="val 16667"/>
            </a:avLst>
          </a:prstGeom>
          <a:solidFill>
            <a:srgbClr val="996633"/>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Standards Based</a:t>
            </a:r>
            <a:endParaRPr lang="en-US" sz="1400" b="1" dirty="0">
              <a:latin typeface="Arial Narrow" pitchFamily="34" charset="0"/>
            </a:endParaRPr>
          </a:p>
        </p:txBody>
      </p:sp>
      <p:sp>
        <p:nvSpPr>
          <p:cNvPr id="15" name="AutoShape 7"/>
          <p:cNvSpPr>
            <a:spLocks noChangeArrowheads="1"/>
          </p:cNvSpPr>
          <p:nvPr/>
        </p:nvSpPr>
        <p:spPr bwMode="auto">
          <a:xfrm>
            <a:off x="531812" y="3505200"/>
            <a:ext cx="1726750" cy="457200"/>
          </a:xfrm>
          <a:prstGeom prst="roundRect">
            <a:avLst>
              <a:gd name="adj" fmla="val 16667"/>
            </a:avLst>
          </a:prstGeom>
          <a:solidFill>
            <a:schemeClr val="accent1">
              <a:lumMod val="20000"/>
              <a:lumOff val="80000"/>
            </a:schemeClr>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Data Quality</a:t>
            </a:r>
            <a:endParaRPr lang="en-US" sz="1400" b="1" dirty="0">
              <a:latin typeface="Arial Narrow"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227012" y="1905000"/>
            <a:ext cx="1371600" cy="609600"/>
          </a:xfrm>
          <a:prstGeom prst="roundRect">
            <a:avLst>
              <a:gd name="adj" fmla="val 16667"/>
            </a:avLst>
          </a:prstGeom>
          <a:solidFill>
            <a:srgbClr val="FF99CC"/>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Agile Loading</a:t>
            </a:r>
            <a:endParaRPr lang="en-US" sz="1400" b="1" dirty="0">
              <a:latin typeface="Arial Narrow" pitchFamily="34" charset="0"/>
            </a:endParaRPr>
          </a:p>
        </p:txBody>
      </p:sp>
      <p:sp>
        <p:nvSpPr>
          <p:cNvPr id="3" name="AutoShape 5"/>
          <p:cNvSpPr>
            <a:spLocks noChangeArrowheads="1"/>
          </p:cNvSpPr>
          <p:nvPr/>
        </p:nvSpPr>
        <p:spPr bwMode="auto">
          <a:xfrm>
            <a:off x="2208212" y="1600200"/>
            <a:ext cx="1905000" cy="457200"/>
          </a:xfrm>
          <a:prstGeom prst="roundRect">
            <a:avLst>
              <a:gd name="adj" fmla="val 16667"/>
            </a:avLst>
          </a:prstGeom>
          <a:solidFill>
            <a:srgbClr val="FF99CC"/>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Many Data Formats</a:t>
            </a:r>
            <a:endParaRPr lang="en-US" sz="1400" b="1" dirty="0">
              <a:latin typeface="Arial Narrow" pitchFamily="34" charset="0"/>
            </a:endParaRPr>
          </a:p>
        </p:txBody>
      </p:sp>
      <p:sp>
        <p:nvSpPr>
          <p:cNvPr id="4" name="AutoShape 5"/>
          <p:cNvSpPr>
            <a:spLocks noChangeArrowheads="1"/>
          </p:cNvSpPr>
          <p:nvPr/>
        </p:nvSpPr>
        <p:spPr bwMode="auto">
          <a:xfrm>
            <a:off x="2208212" y="2209800"/>
            <a:ext cx="1905000" cy="457200"/>
          </a:xfrm>
          <a:prstGeom prst="roundRect">
            <a:avLst>
              <a:gd name="adj" fmla="val 16667"/>
            </a:avLst>
          </a:prstGeom>
          <a:solidFill>
            <a:srgbClr val="FF99CC"/>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Drag and Drop Loading</a:t>
            </a:r>
            <a:endParaRPr lang="en-US" sz="1400" b="1" dirty="0">
              <a:latin typeface="Arial Narrow" pitchFamily="34" charset="0"/>
            </a:endParaRPr>
          </a:p>
        </p:txBody>
      </p:sp>
      <p:cxnSp>
        <p:nvCxnSpPr>
          <p:cNvPr id="6" name="Straight Connector 5"/>
          <p:cNvCxnSpPr>
            <a:stCxn id="2" idx="3"/>
            <a:endCxn id="3" idx="1"/>
          </p:cNvCxnSpPr>
          <p:nvPr/>
        </p:nvCxnSpPr>
        <p:spPr>
          <a:xfrm flipV="1">
            <a:off x="1598612" y="1828800"/>
            <a:ext cx="609600" cy="381000"/>
          </a:xfrm>
          <a:prstGeom prst="line">
            <a:avLst/>
          </a:prstGeom>
          <a:ln w="38100" cap="flat">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 name="Straight Connector 6"/>
          <p:cNvCxnSpPr>
            <a:stCxn id="2" idx="3"/>
            <a:endCxn id="4" idx="1"/>
          </p:cNvCxnSpPr>
          <p:nvPr/>
        </p:nvCxnSpPr>
        <p:spPr>
          <a:xfrm>
            <a:off x="1598612" y="2209800"/>
            <a:ext cx="609600" cy="228600"/>
          </a:xfrm>
          <a:prstGeom prst="line">
            <a:avLst/>
          </a:prstGeom>
          <a:ln w="38100" cap="flat">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265612" y="1371600"/>
            <a:ext cx="7162800" cy="838200"/>
          </a:xfrm>
          <a:prstGeom prst="rect">
            <a:avLst/>
          </a:prstGeom>
          <a:noFill/>
        </p:spPr>
        <p:txBody>
          <a:bodyPr vert="horz" wrap="square" lIns="91440" tIns="0" rIns="0" bIns="0" rtlCol="0" anchor="t" anchorCtr="0">
            <a:noAutofit/>
          </a:bodyPr>
          <a:lstStyle/>
          <a:p>
            <a:pPr marL="342900" indent="-342900">
              <a:buClr>
                <a:schemeClr val="tx2"/>
              </a:buClr>
            </a:pPr>
            <a:r>
              <a:rPr lang="en-US" dirty="0" smtClean="0">
                <a:latin typeface="+mj-lt"/>
              </a:rPr>
              <a:t>Many tools to ingest various data types (Word, Excel, XML, JSON) </a:t>
            </a:r>
            <a:r>
              <a:rPr lang="en-US" b="1" dirty="0" smtClean="0">
                <a:latin typeface="+mj-lt"/>
              </a:rPr>
              <a:t>(Very </a:t>
            </a:r>
            <a:r>
              <a:rPr lang="en-US" b="1" dirty="0" smtClean="0">
                <a:latin typeface="+mj-lt"/>
              </a:rPr>
              <a:t>Important)</a:t>
            </a:r>
            <a:endParaRPr lang="en-US" b="1" dirty="0" smtClean="0">
              <a:latin typeface="+mj-lt"/>
            </a:endParaRPr>
          </a:p>
        </p:txBody>
      </p:sp>
      <p:sp>
        <p:nvSpPr>
          <p:cNvPr id="21" name="TextBox 20"/>
          <p:cNvSpPr txBox="1"/>
          <p:nvPr/>
        </p:nvSpPr>
        <p:spPr>
          <a:xfrm>
            <a:off x="4341812" y="2362200"/>
            <a:ext cx="7162800" cy="838200"/>
          </a:xfrm>
          <a:prstGeom prst="rect">
            <a:avLst/>
          </a:prstGeom>
          <a:noFill/>
        </p:spPr>
        <p:txBody>
          <a:bodyPr vert="horz" wrap="square" lIns="91440" tIns="0" rIns="0" bIns="0" rtlCol="0" anchor="t" anchorCtr="0">
            <a:noAutofit/>
          </a:bodyPr>
          <a:lstStyle/>
          <a:p>
            <a:pPr marL="342900" indent="-342900">
              <a:buClr>
                <a:schemeClr val="tx2"/>
              </a:buClr>
            </a:pPr>
            <a:r>
              <a:rPr lang="en-US" dirty="0" smtClean="0">
                <a:latin typeface="+mj-lt"/>
              </a:rPr>
              <a:t>We use desktop drag-and-drop tools to load data into our database (</a:t>
            </a:r>
            <a:r>
              <a:rPr lang="en-US" dirty="0" err="1" smtClean="0">
                <a:latin typeface="+mj-lt"/>
              </a:rPr>
              <a:t>eg</a:t>
            </a:r>
            <a:r>
              <a:rPr lang="en-US" dirty="0" smtClean="0">
                <a:latin typeface="+mj-lt"/>
              </a:rPr>
              <a:t>. WebDAV) </a:t>
            </a:r>
            <a:r>
              <a:rPr lang="en-US" b="1" dirty="0" smtClean="0">
                <a:latin typeface="+mj-lt"/>
              </a:rPr>
              <a:t>(</a:t>
            </a:r>
            <a:r>
              <a:rPr lang="en-US" b="1" dirty="0" smtClean="0">
                <a:latin typeface="+mj-lt"/>
              </a:rPr>
              <a:t>Important)</a:t>
            </a:r>
            <a:endParaRPr lang="en-US" b="1" dirty="0" smtClean="0">
              <a:latin typeface="+mj-lt"/>
            </a:endParaRPr>
          </a:p>
        </p:txBody>
      </p:sp>
      <p:sp>
        <p:nvSpPr>
          <p:cNvPr id="22" name="AutoShape 6"/>
          <p:cNvSpPr>
            <a:spLocks noChangeArrowheads="1"/>
          </p:cNvSpPr>
          <p:nvPr/>
        </p:nvSpPr>
        <p:spPr bwMode="auto">
          <a:xfrm>
            <a:off x="150812" y="3962400"/>
            <a:ext cx="1447800" cy="457200"/>
          </a:xfrm>
          <a:prstGeom prst="roundRect">
            <a:avLst>
              <a:gd name="adj" fmla="val 16667"/>
            </a:avLst>
          </a:prstGeom>
          <a:solidFill>
            <a:srgbClr val="FFCC00"/>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Schema Agnostic</a:t>
            </a:r>
            <a:endParaRPr lang="en-US" sz="1400" b="1" dirty="0">
              <a:latin typeface="Arial Narrow" pitchFamily="34" charset="0"/>
            </a:endParaRPr>
          </a:p>
        </p:txBody>
      </p:sp>
      <p:cxnSp>
        <p:nvCxnSpPr>
          <p:cNvPr id="23" name="Straight Connector 22"/>
          <p:cNvCxnSpPr/>
          <p:nvPr/>
        </p:nvCxnSpPr>
        <p:spPr>
          <a:xfrm flipV="1">
            <a:off x="1598612" y="3810000"/>
            <a:ext cx="609600" cy="381000"/>
          </a:xfrm>
          <a:prstGeom prst="line">
            <a:avLst/>
          </a:prstGeom>
          <a:ln w="38100" cap="flat">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598612" y="4191000"/>
            <a:ext cx="609600" cy="228600"/>
          </a:xfrm>
          <a:prstGeom prst="line">
            <a:avLst/>
          </a:prstGeom>
          <a:ln w="38100" cap="flat">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AutoShape 6"/>
          <p:cNvSpPr>
            <a:spLocks noChangeArrowheads="1"/>
          </p:cNvSpPr>
          <p:nvPr/>
        </p:nvSpPr>
        <p:spPr bwMode="auto">
          <a:xfrm>
            <a:off x="2208212" y="3505200"/>
            <a:ext cx="1676400" cy="457200"/>
          </a:xfrm>
          <a:prstGeom prst="roundRect">
            <a:avLst>
              <a:gd name="adj" fmla="val 16667"/>
            </a:avLst>
          </a:prstGeom>
          <a:solidFill>
            <a:srgbClr val="FFCC00"/>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No Upfront Modeling</a:t>
            </a:r>
            <a:endParaRPr lang="en-US" sz="1400" b="1" dirty="0">
              <a:latin typeface="Arial Narrow" pitchFamily="34" charset="0"/>
            </a:endParaRPr>
          </a:p>
        </p:txBody>
      </p:sp>
      <p:sp>
        <p:nvSpPr>
          <p:cNvPr id="26" name="TextBox 25"/>
          <p:cNvSpPr txBox="1"/>
          <p:nvPr/>
        </p:nvSpPr>
        <p:spPr>
          <a:xfrm>
            <a:off x="4418012" y="3352800"/>
            <a:ext cx="7162800" cy="838200"/>
          </a:xfrm>
          <a:prstGeom prst="rect">
            <a:avLst/>
          </a:prstGeom>
          <a:noFill/>
        </p:spPr>
        <p:txBody>
          <a:bodyPr vert="horz" wrap="square" lIns="91440" tIns="0" rIns="0" bIns="0" rtlCol="0" anchor="t" anchorCtr="0">
            <a:noAutofit/>
          </a:bodyPr>
          <a:lstStyle/>
          <a:p>
            <a:pPr marL="342900" indent="-342900">
              <a:buClr>
                <a:schemeClr val="tx2"/>
              </a:buClr>
            </a:pPr>
            <a:r>
              <a:rPr lang="en-US" dirty="0" smtClean="0">
                <a:latin typeface="+mj-lt"/>
              </a:rPr>
              <a:t>The system does not require us to do any up-front data modeling.</a:t>
            </a:r>
            <a:r>
              <a:rPr lang="en-US" dirty="0" smtClean="0"/>
              <a:t> </a:t>
            </a:r>
            <a:r>
              <a:rPr lang="en-US" b="1" dirty="0" smtClean="0"/>
              <a:t>(Very Important)</a:t>
            </a:r>
            <a:endParaRPr lang="en-US" b="1" dirty="0" smtClean="0">
              <a:latin typeface="+mj-lt"/>
            </a:endParaRPr>
          </a:p>
        </p:txBody>
      </p:sp>
      <p:sp>
        <p:nvSpPr>
          <p:cNvPr id="27" name="AutoShape 6"/>
          <p:cNvSpPr>
            <a:spLocks noChangeArrowheads="1"/>
          </p:cNvSpPr>
          <p:nvPr/>
        </p:nvSpPr>
        <p:spPr bwMode="auto">
          <a:xfrm>
            <a:off x="2208212" y="4191000"/>
            <a:ext cx="1676400" cy="457200"/>
          </a:xfrm>
          <a:prstGeom prst="roundRect">
            <a:avLst>
              <a:gd name="adj" fmla="val 16667"/>
            </a:avLst>
          </a:prstGeom>
          <a:solidFill>
            <a:srgbClr val="FFCC00"/>
          </a:solidFill>
          <a:ln w="12700">
            <a:solidFill>
              <a:schemeClr val="bg1">
                <a:lumMod val="50000"/>
              </a:schemeClr>
            </a:solidFill>
            <a:round/>
            <a:headEnd/>
            <a:tailEnd/>
          </a:ln>
          <a:effectLst>
            <a:outerShdw dist="71842" dir="2700000" algn="ctr" rotWithShape="0">
              <a:schemeClr val="bg2">
                <a:alpha val="50000"/>
              </a:schemeClr>
            </a:outerShdw>
          </a:effectLst>
        </p:spPr>
        <p:txBody>
          <a:bodyPr wrap="none" anchor="ctr"/>
          <a:lstStyle/>
          <a:p>
            <a:pPr algn="ctr"/>
            <a:r>
              <a:rPr lang="en-US" sz="1400" b="1" dirty="0" smtClean="0">
                <a:latin typeface="Arial Narrow" pitchFamily="34" charset="0"/>
              </a:rPr>
              <a:t>Metadata Used</a:t>
            </a:r>
            <a:endParaRPr lang="en-US" sz="1400" b="1" dirty="0">
              <a:latin typeface="Arial Narrow" pitchFamily="34" charset="0"/>
            </a:endParaRPr>
          </a:p>
        </p:txBody>
      </p:sp>
      <p:sp>
        <p:nvSpPr>
          <p:cNvPr id="28" name="TextBox 27"/>
          <p:cNvSpPr txBox="1"/>
          <p:nvPr/>
        </p:nvSpPr>
        <p:spPr>
          <a:xfrm>
            <a:off x="4418012" y="4191000"/>
            <a:ext cx="7162800" cy="838200"/>
          </a:xfrm>
          <a:prstGeom prst="rect">
            <a:avLst/>
          </a:prstGeom>
          <a:noFill/>
        </p:spPr>
        <p:txBody>
          <a:bodyPr vert="horz" wrap="square" lIns="91440" tIns="0" rIns="0" bIns="0" rtlCol="0" anchor="t" anchorCtr="0">
            <a:noAutofit/>
          </a:bodyPr>
          <a:lstStyle/>
          <a:p>
            <a:pPr marL="342900" indent="-342900">
              <a:buClr>
                <a:schemeClr val="tx2"/>
              </a:buClr>
            </a:pPr>
            <a:r>
              <a:rPr lang="en-US" dirty="0" smtClean="0">
                <a:latin typeface="+mj-lt"/>
              </a:rPr>
              <a:t>The system use inline-metadata to index all fields as soon a they are loaded </a:t>
            </a:r>
            <a:r>
              <a:rPr lang="en-US" b="1" dirty="0" smtClean="0">
                <a:latin typeface="+mj-lt"/>
              </a:rPr>
              <a:t>(Very Important)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903412" y="228600"/>
            <a:ext cx="6629400" cy="533400"/>
          </a:xfrm>
        </p:spPr>
        <p:txBody>
          <a:bodyPr/>
          <a:lstStyle/>
          <a:p>
            <a:r>
              <a:rPr lang="en-US" sz="2400" b="1" dirty="0" smtClean="0"/>
              <a:t>Quality Attribute Utility Tree Application</a:t>
            </a:r>
            <a:endParaRPr lang="en-US" sz="2400" b="1" dirty="0"/>
          </a:p>
        </p:txBody>
      </p:sp>
      <p:pic>
        <p:nvPicPr>
          <p:cNvPr id="2050" name="Picture 2"/>
          <p:cNvPicPr>
            <a:picLocks noChangeAspect="1" noChangeArrowheads="1"/>
          </p:cNvPicPr>
          <p:nvPr/>
        </p:nvPicPr>
        <p:blipFill>
          <a:blip r:embed="rId2" cstate="print"/>
          <a:srcRect/>
          <a:stretch>
            <a:fillRect/>
          </a:stretch>
        </p:blipFill>
        <p:spPr bwMode="auto">
          <a:xfrm>
            <a:off x="2208212" y="1066800"/>
            <a:ext cx="7714972" cy="5305425"/>
          </a:xfrm>
          <a:prstGeom prst="rect">
            <a:avLst/>
          </a:prstGeom>
          <a:noFill/>
          <a:ln w="9525">
            <a:noFill/>
            <a:miter lim="800000"/>
            <a:headEnd/>
            <a:tailEnd/>
          </a:ln>
        </p:spPr>
      </p:pic>
      <p:sp>
        <p:nvSpPr>
          <p:cNvPr id="6" name="Oval 5"/>
          <p:cNvSpPr/>
          <p:nvPr/>
        </p:nvSpPr>
        <p:spPr>
          <a:xfrm>
            <a:off x="3732212" y="4495800"/>
            <a:ext cx="2336191"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28800" y="228600"/>
            <a:ext cx="10360025" cy="990600"/>
          </a:xfrm>
        </p:spPr>
        <p:txBody>
          <a:bodyPr/>
          <a:lstStyle/>
          <a:p>
            <a:r>
              <a:rPr lang="en-US" sz="3600" b="1" dirty="0" smtClean="0"/>
              <a:t>Selecting a Pilot Project</a:t>
            </a:r>
            <a:endParaRPr lang="en-US" sz="3600" b="1" dirty="0"/>
          </a:p>
        </p:txBody>
      </p:sp>
      <p:sp>
        <p:nvSpPr>
          <p:cNvPr id="3" name="Content Placeholder 2"/>
          <p:cNvSpPr>
            <a:spLocks noGrp="1"/>
          </p:cNvSpPr>
          <p:nvPr>
            <p:ph idx="4294967295"/>
          </p:nvPr>
        </p:nvSpPr>
        <p:spPr>
          <a:xfrm>
            <a:off x="6780212" y="1447800"/>
            <a:ext cx="4722812" cy="4914900"/>
          </a:xfrm>
        </p:spPr>
        <p:txBody>
          <a:bodyPr/>
          <a:lstStyle/>
          <a:p>
            <a:r>
              <a:rPr lang="en-US" sz="2400" dirty="0" smtClean="0"/>
              <a:t>The "Goldilocks Pilot Project Strategy"</a:t>
            </a:r>
          </a:p>
          <a:p>
            <a:r>
              <a:rPr lang="en-US" sz="2400" dirty="0" smtClean="0"/>
              <a:t>Not to big, not to small, just the right size</a:t>
            </a:r>
          </a:p>
          <a:p>
            <a:r>
              <a:rPr lang="en-US" sz="2400" dirty="0" smtClean="0"/>
              <a:t>Duration</a:t>
            </a:r>
          </a:p>
          <a:p>
            <a:r>
              <a:rPr lang="en-US" sz="2400" dirty="0" smtClean="0"/>
              <a:t>Sponsorship</a:t>
            </a:r>
          </a:p>
          <a:p>
            <a:r>
              <a:rPr lang="en-US" sz="2400" dirty="0" smtClean="0"/>
              <a:t>Importance</a:t>
            </a:r>
          </a:p>
          <a:p>
            <a:r>
              <a:rPr lang="en-US" sz="2400" dirty="0" smtClean="0"/>
              <a:t>Skills</a:t>
            </a:r>
          </a:p>
          <a:p>
            <a:r>
              <a:rPr lang="en-US" sz="2400" dirty="0" smtClean="0"/>
              <a:t>Mentorship</a:t>
            </a:r>
            <a:endParaRPr lang="en-US" sz="2400" dirty="0"/>
          </a:p>
        </p:txBody>
      </p:sp>
      <p:pic>
        <p:nvPicPr>
          <p:cNvPr id="5122" name="Picture 2"/>
          <p:cNvPicPr>
            <a:picLocks noChangeAspect="1" noChangeArrowheads="1"/>
          </p:cNvPicPr>
          <p:nvPr/>
        </p:nvPicPr>
        <p:blipFill>
          <a:blip r:embed="rId2" cstate="screen"/>
          <a:srcRect/>
          <a:stretch>
            <a:fillRect/>
          </a:stretch>
        </p:blipFill>
        <p:spPr bwMode="auto">
          <a:xfrm>
            <a:off x="533081" y="3619500"/>
            <a:ext cx="4783858" cy="2240660"/>
          </a:xfrm>
          <a:prstGeom prst="rect">
            <a:avLst/>
          </a:prstGeom>
          <a:noFill/>
          <a:ln w="9525">
            <a:noFill/>
            <a:miter lim="800000"/>
            <a:headEnd/>
            <a:tailEnd/>
          </a:ln>
        </p:spPr>
      </p:pic>
      <p:pic>
        <p:nvPicPr>
          <p:cNvPr id="5123" name="Picture 3"/>
          <p:cNvPicPr>
            <a:picLocks noChangeAspect="1" noChangeArrowheads="1"/>
          </p:cNvPicPr>
          <p:nvPr/>
        </p:nvPicPr>
        <p:blipFill>
          <a:blip r:embed="rId3" cstate="screen"/>
          <a:srcRect/>
          <a:stretch>
            <a:fillRect/>
          </a:stretch>
        </p:blipFill>
        <p:spPr bwMode="auto">
          <a:xfrm>
            <a:off x="1294884" y="1447800"/>
            <a:ext cx="2856756" cy="205740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1751012" y="1371600"/>
            <a:ext cx="76200" cy="4495800"/>
          </a:xfrm>
          <a:prstGeom prst="line">
            <a:avLst/>
          </a:prstGeom>
          <a:ln w="76200" cap="flat">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H="1">
            <a:off x="1751012" y="3810000"/>
            <a:ext cx="6705600" cy="0"/>
          </a:xfrm>
          <a:prstGeom prst="line">
            <a:avLst/>
          </a:prstGeom>
          <a:ln w="76200" cap="flat">
            <a:solidFill>
              <a:schemeClr val="tx1"/>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1790700" y="2219325"/>
            <a:ext cx="6953250" cy="2614613"/>
          </a:xfrm>
          <a:custGeom>
            <a:avLst/>
            <a:gdLst>
              <a:gd name="connsiteX0" fmla="*/ 0 w 6953250"/>
              <a:gd name="connsiteY0" fmla="*/ 1019175 h 2600325"/>
              <a:gd name="connsiteX1" fmla="*/ 1247775 w 6953250"/>
              <a:gd name="connsiteY1" fmla="*/ 1885950 h 2600325"/>
              <a:gd name="connsiteX2" fmla="*/ 2667000 w 6953250"/>
              <a:gd name="connsiteY2" fmla="*/ 2286000 h 2600325"/>
              <a:gd name="connsiteX3" fmla="*/ 6953250 w 6953250"/>
              <a:gd name="connsiteY3" fmla="*/ 0 h 2600325"/>
              <a:gd name="connsiteX0" fmla="*/ 0 w 6953250"/>
              <a:gd name="connsiteY0" fmla="*/ 1019175 h 2614613"/>
              <a:gd name="connsiteX1" fmla="*/ 1179512 w 6953250"/>
              <a:gd name="connsiteY1" fmla="*/ 1971675 h 2614613"/>
              <a:gd name="connsiteX2" fmla="*/ 2667000 w 6953250"/>
              <a:gd name="connsiteY2" fmla="*/ 2286000 h 2614613"/>
              <a:gd name="connsiteX3" fmla="*/ 6953250 w 6953250"/>
              <a:gd name="connsiteY3" fmla="*/ 0 h 2614613"/>
              <a:gd name="connsiteX0" fmla="*/ 0 w 6953250"/>
              <a:gd name="connsiteY0" fmla="*/ 1019175 h 2614613"/>
              <a:gd name="connsiteX1" fmla="*/ 1179512 w 6953250"/>
              <a:gd name="connsiteY1" fmla="*/ 1971675 h 2614613"/>
              <a:gd name="connsiteX2" fmla="*/ 2667000 w 6953250"/>
              <a:gd name="connsiteY2" fmla="*/ 2286000 h 2614613"/>
              <a:gd name="connsiteX3" fmla="*/ 6953250 w 6953250"/>
              <a:gd name="connsiteY3" fmla="*/ 0 h 2614613"/>
              <a:gd name="connsiteX0" fmla="*/ 0 w 6953250"/>
              <a:gd name="connsiteY0" fmla="*/ 1019175 h 2614613"/>
              <a:gd name="connsiteX1" fmla="*/ 1179512 w 6953250"/>
              <a:gd name="connsiteY1" fmla="*/ 1971675 h 2614613"/>
              <a:gd name="connsiteX2" fmla="*/ 2667000 w 6953250"/>
              <a:gd name="connsiteY2" fmla="*/ 2286000 h 2614613"/>
              <a:gd name="connsiteX3" fmla="*/ 6953250 w 6953250"/>
              <a:gd name="connsiteY3" fmla="*/ 0 h 2614613"/>
            </a:gdLst>
            <a:ahLst/>
            <a:cxnLst>
              <a:cxn ang="0">
                <a:pos x="connsiteX0" y="connsiteY0"/>
              </a:cxn>
              <a:cxn ang="0">
                <a:pos x="connsiteX1" y="connsiteY1"/>
              </a:cxn>
              <a:cxn ang="0">
                <a:pos x="connsiteX2" y="connsiteY2"/>
              </a:cxn>
              <a:cxn ang="0">
                <a:pos x="connsiteX3" y="connsiteY3"/>
              </a:cxn>
            </a:cxnLst>
            <a:rect l="l" t="t" r="r" b="b"/>
            <a:pathLst>
              <a:path w="6953250" h="2614613">
                <a:moveTo>
                  <a:pt x="0" y="1019175"/>
                </a:moveTo>
                <a:lnTo>
                  <a:pt x="1179512" y="1971675"/>
                </a:lnTo>
                <a:cubicBezTo>
                  <a:pt x="1577975" y="2220913"/>
                  <a:pt x="1704710" y="2614613"/>
                  <a:pt x="2667000" y="2286000"/>
                </a:cubicBezTo>
                <a:cubicBezTo>
                  <a:pt x="3629290" y="1957387"/>
                  <a:pt x="6200775" y="373063"/>
                  <a:pt x="6953250" y="0"/>
                </a:cubicBezTo>
              </a:path>
            </a:pathLst>
          </a:custGeom>
          <a:ln w="76200" cap="flat">
            <a:solidFill>
              <a:srgbClr val="0000FF"/>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8532812" y="3657600"/>
            <a:ext cx="914400" cy="381000"/>
          </a:xfrm>
          <a:prstGeom prst="rect">
            <a:avLst/>
          </a:prstGeom>
          <a:noFill/>
        </p:spPr>
        <p:txBody>
          <a:bodyPr vert="horz" wrap="none" lIns="91440" tIns="0" rIns="0" bIns="0" rtlCol="0" anchor="t" anchorCtr="0">
            <a:noAutofit/>
          </a:bodyPr>
          <a:lstStyle/>
          <a:p>
            <a:pPr marL="342900" indent="-342900">
              <a:buClr>
                <a:schemeClr val="tx2"/>
              </a:buClr>
            </a:pPr>
            <a:r>
              <a:rPr lang="en-US" b="1" dirty="0" smtClean="0">
                <a:latin typeface="Arial Narrow" pitchFamily="34" charset="0"/>
              </a:rPr>
              <a:t>Time</a:t>
            </a:r>
          </a:p>
        </p:txBody>
      </p:sp>
      <p:sp>
        <p:nvSpPr>
          <p:cNvPr id="9" name="TextBox 8"/>
          <p:cNvSpPr txBox="1"/>
          <p:nvPr/>
        </p:nvSpPr>
        <p:spPr>
          <a:xfrm>
            <a:off x="1903412" y="1295400"/>
            <a:ext cx="914400" cy="381000"/>
          </a:xfrm>
          <a:prstGeom prst="rect">
            <a:avLst/>
          </a:prstGeom>
          <a:noFill/>
        </p:spPr>
        <p:txBody>
          <a:bodyPr vert="horz" wrap="none" lIns="91440" tIns="0" rIns="0" bIns="0" rtlCol="0" anchor="t" anchorCtr="0">
            <a:noAutofit/>
          </a:bodyPr>
          <a:lstStyle/>
          <a:p>
            <a:pPr marL="342900" indent="-342900">
              <a:buClr>
                <a:schemeClr val="tx2"/>
              </a:buClr>
            </a:pPr>
            <a:r>
              <a:rPr lang="en-US" b="1" dirty="0" smtClean="0">
                <a:latin typeface="Arial Narrow" pitchFamily="34" charset="0"/>
              </a:rPr>
              <a:t>Confidence Level</a:t>
            </a:r>
          </a:p>
        </p:txBody>
      </p:sp>
      <p:sp>
        <p:nvSpPr>
          <p:cNvPr id="10" name="TextBox 9"/>
          <p:cNvSpPr txBox="1"/>
          <p:nvPr/>
        </p:nvSpPr>
        <p:spPr>
          <a:xfrm>
            <a:off x="608012" y="1295400"/>
            <a:ext cx="914400" cy="381000"/>
          </a:xfrm>
          <a:prstGeom prst="rect">
            <a:avLst/>
          </a:prstGeom>
          <a:noFill/>
        </p:spPr>
        <p:txBody>
          <a:bodyPr vert="horz" wrap="none" lIns="91440" tIns="0" rIns="0" bIns="0" rtlCol="0" anchor="t" anchorCtr="0">
            <a:noAutofit/>
          </a:bodyPr>
          <a:lstStyle/>
          <a:p>
            <a:pPr marL="342900" indent="-342900">
              <a:buClr>
                <a:schemeClr val="tx2"/>
              </a:buClr>
            </a:pPr>
            <a:r>
              <a:rPr lang="en-US" b="1" dirty="0" smtClean="0">
                <a:latin typeface="Arial Narrow" pitchFamily="34" charset="0"/>
              </a:rPr>
              <a:t>High</a:t>
            </a:r>
          </a:p>
        </p:txBody>
      </p:sp>
      <p:sp>
        <p:nvSpPr>
          <p:cNvPr id="11" name="TextBox 10"/>
          <p:cNvSpPr txBox="1"/>
          <p:nvPr/>
        </p:nvSpPr>
        <p:spPr>
          <a:xfrm>
            <a:off x="684212" y="5410200"/>
            <a:ext cx="914400" cy="381000"/>
          </a:xfrm>
          <a:prstGeom prst="rect">
            <a:avLst/>
          </a:prstGeom>
          <a:noFill/>
        </p:spPr>
        <p:txBody>
          <a:bodyPr vert="horz" wrap="none" lIns="91440" tIns="0" rIns="0" bIns="0" rtlCol="0" anchor="t" anchorCtr="0">
            <a:noAutofit/>
          </a:bodyPr>
          <a:lstStyle/>
          <a:p>
            <a:pPr marL="342900" indent="-342900">
              <a:buClr>
                <a:schemeClr val="tx2"/>
              </a:buClr>
            </a:pPr>
            <a:r>
              <a:rPr lang="en-US" b="1" dirty="0" smtClean="0">
                <a:latin typeface="Arial Narrow" pitchFamily="34" charset="0"/>
              </a:rPr>
              <a:t>Low</a:t>
            </a:r>
          </a:p>
        </p:txBody>
      </p:sp>
      <p:cxnSp>
        <p:nvCxnSpPr>
          <p:cNvPr id="13" name="Straight Connector 12"/>
          <p:cNvCxnSpPr/>
          <p:nvPr/>
        </p:nvCxnSpPr>
        <p:spPr>
          <a:xfrm>
            <a:off x="5942012" y="3810000"/>
            <a:ext cx="0" cy="1295400"/>
          </a:xfrm>
          <a:prstGeom prst="line">
            <a:avLst/>
          </a:prstGeom>
          <a:ln w="28575" cap="flat">
            <a:solidFill>
              <a:schemeClr val="tx1"/>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332412" y="5105400"/>
            <a:ext cx="1295400" cy="381000"/>
          </a:xfrm>
          <a:prstGeom prst="rect">
            <a:avLst/>
          </a:prstGeom>
          <a:noFill/>
        </p:spPr>
        <p:txBody>
          <a:bodyPr vert="horz" wrap="none" lIns="91440" tIns="0" rIns="0" bIns="0" rtlCol="0" anchor="t" anchorCtr="0">
            <a:noAutofit/>
          </a:bodyPr>
          <a:lstStyle/>
          <a:p>
            <a:pPr marL="342900" indent="-342900" algn="ctr">
              <a:buClr>
                <a:schemeClr val="tx2"/>
              </a:buClr>
            </a:pPr>
            <a:r>
              <a:rPr lang="en-US" b="1" dirty="0" smtClean="0">
                <a:latin typeface="Arial Narrow" pitchFamily="34" charset="0"/>
              </a:rPr>
              <a:t>3 months</a:t>
            </a:r>
          </a:p>
        </p:txBody>
      </p:sp>
      <p:sp>
        <p:nvSpPr>
          <p:cNvPr id="15" name="TextBox 14"/>
          <p:cNvSpPr txBox="1"/>
          <p:nvPr/>
        </p:nvSpPr>
        <p:spPr>
          <a:xfrm>
            <a:off x="2208212" y="304800"/>
            <a:ext cx="7086600" cy="609600"/>
          </a:xfrm>
          <a:prstGeom prst="rect">
            <a:avLst/>
          </a:prstGeom>
          <a:noFill/>
        </p:spPr>
        <p:txBody>
          <a:bodyPr vert="horz" wrap="square" lIns="91440" tIns="0" rIns="0" bIns="0" rtlCol="0" anchor="t" anchorCtr="0">
            <a:noAutofit/>
          </a:bodyPr>
          <a:lstStyle/>
          <a:p>
            <a:pPr marL="342900" indent="-342900">
              <a:buClr>
                <a:schemeClr val="tx2"/>
              </a:buClr>
            </a:pPr>
            <a:r>
              <a:rPr lang="en-US" sz="4000" b="1" dirty="0" smtClean="0">
                <a:latin typeface="Arial Narrow" pitchFamily="34" charset="0"/>
              </a:rPr>
              <a:t>The "J" Curve of Learning NoSQL</a:t>
            </a:r>
          </a:p>
        </p:txBody>
      </p:sp>
      <p:sp>
        <p:nvSpPr>
          <p:cNvPr id="17" name="TextBox 16"/>
          <p:cNvSpPr txBox="1"/>
          <p:nvPr/>
        </p:nvSpPr>
        <p:spPr>
          <a:xfrm>
            <a:off x="1979612" y="5562600"/>
            <a:ext cx="3962400" cy="533400"/>
          </a:xfrm>
          <a:prstGeom prst="rect">
            <a:avLst/>
          </a:prstGeom>
          <a:noFill/>
        </p:spPr>
        <p:txBody>
          <a:bodyPr vert="horz" wrap="square" lIns="91440" tIns="0" rIns="0" bIns="0" rtlCol="0" anchor="t" anchorCtr="0">
            <a:noAutofit/>
          </a:bodyPr>
          <a:lstStyle/>
          <a:p>
            <a:pPr marL="342900" indent="-342900" algn="ctr">
              <a:buClr>
                <a:schemeClr val="tx2"/>
              </a:buClr>
            </a:pPr>
            <a:r>
              <a:rPr lang="en-US" b="1" dirty="0" smtClean="0">
                <a:latin typeface="Arial Narrow" pitchFamily="34" charset="0"/>
              </a:rPr>
              <a:t>Training and Mentoring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46812" y="304800"/>
            <a:ext cx="5484813" cy="968375"/>
          </a:xfrm>
        </p:spPr>
        <p:txBody>
          <a:bodyPr/>
          <a:lstStyle/>
          <a:p>
            <a:pPr algn="r"/>
            <a:r>
              <a:rPr lang="en-US" sz="3600" b="1" dirty="0" smtClean="0"/>
              <a:t>Summary</a:t>
            </a:r>
            <a:endParaRPr lang="en-US" sz="3600" b="1" dirty="0"/>
          </a:p>
        </p:txBody>
      </p:sp>
      <p:sp>
        <p:nvSpPr>
          <p:cNvPr id="3" name="Content Placeholder 2"/>
          <p:cNvSpPr>
            <a:spLocks noGrp="1"/>
          </p:cNvSpPr>
          <p:nvPr>
            <p:ph idx="4294967295"/>
          </p:nvPr>
        </p:nvSpPr>
        <p:spPr>
          <a:xfrm>
            <a:off x="760412" y="914400"/>
            <a:ext cx="11053762" cy="5562600"/>
          </a:xfrm>
        </p:spPr>
        <p:txBody>
          <a:bodyPr>
            <a:normAutofit fontScale="55000" lnSpcReduction="20000"/>
          </a:bodyPr>
          <a:lstStyle/>
          <a:p>
            <a:pPr>
              <a:lnSpc>
                <a:spcPct val="120000"/>
              </a:lnSpc>
            </a:pPr>
            <a:r>
              <a:rPr lang="en-US" b="1" dirty="0" smtClean="0"/>
              <a:t>Metadata</a:t>
            </a:r>
          </a:p>
          <a:p>
            <a:pPr lvl="1">
              <a:lnSpc>
                <a:spcPct val="120000"/>
              </a:lnSpc>
            </a:pPr>
            <a:r>
              <a:rPr lang="en-US" dirty="0" smtClean="0"/>
              <a:t>is diverse and has many viewpoints</a:t>
            </a:r>
          </a:p>
          <a:p>
            <a:pPr lvl="1">
              <a:lnSpc>
                <a:spcPct val="120000"/>
              </a:lnSpc>
            </a:pPr>
            <a:r>
              <a:rPr lang="en-US" dirty="0"/>
              <a:t>i</a:t>
            </a:r>
            <a:r>
              <a:rPr lang="en-US" dirty="0" smtClean="0"/>
              <a:t>s about semantics</a:t>
            </a:r>
          </a:p>
          <a:p>
            <a:pPr lvl="1">
              <a:lnSpc>
                <a:spcPct val="120000"/>
              </a:lnSpc>
            </a:pPr>
            <a:r>
              <a:rPr lang="en-US" dirty="0" smtClean="0"/>
              <a:t>must be easily searchable</a:t>
            </a:r>
            <a:br>
              <a:rPr lang="en-US" dirty="0" smtClean="0"/>
            </a:br>
            <a:endParaRPr lang="en-US" dirty="0" smtClean="0"/>
          </a:p>
          <a:p>
            <a:pPr>
              <a:lnSpc>
                <a:spcPct val="120000"/>
              </a:lnSpc>
            </a:pPr>
            <a:r>
              <a:rPr lang="en-US" b="1" dirty="0" smtClean="0"/>
              <a:t>Metadata Registries</a:t>
            </a:r>
          </a:p>
          <a:p>
            <a:pPr lvl="1">
              <a:lnSpc>
                <a:spcPct val="120000"/>
              </a:lnSpc>
            </a:pPr>
            <a:r>
              <a:rPr lang="en-US" dirty="0" smtClean="0"/>
              <a:t>Our your single point of truth about meaning</a:t>
            </a:r>
          </a:p>
          <a:p>
            <a:pPr lvl="1">
              <a:lnSpc>
                <a:spcPct val="120000"/>
              </a:lnSpc>
            </a:pPr>
            <a:r>
              <a:rPr lang="en-US" dirty="0" smtClean="0"/>
              <a:t>Build trust</a:t>
            </a:r>
          </a:p>
          <a:p>
            <a:pPr lvl="1">
              <a:lnSpc>
                <a:spcPct val="120000"/>
              </a:lnSpc>
            </a:pPr>
            <a:r>
              <a:rPr lang="en-US" dirty="0" smtClean="0"/>
              <a:t>Must be authoritative</a:t>
            </a:r>
          </a:p>
          <a:p>
            <a:pPr lvl="1">
              <a:lnSpc>
                <a:spcPct val="120000"/>
              </a:lnSpc>
            </a:pPr>
            <a:r>
              <a:rPr lang="en-US" dirty="0" smtClean="0"/>
              <a:t>Accelerate development</a:t>
            </a:r>
            <a:br>
              <a:rPr lang="en-US" dirty="0" smtClean="0"/>
            </a:br>
            <a:endParaRPr lang="en-US" dirty="0" smtClean="0"/>
          </a:p>
          <a:p>
            <a:pPr>
              <a:lnSpc>
                <a:spcPct val="120000"/>
              </a:lnSpc>
            </a:pPr>
            <a:r>
              <a:rPr lang="en-US" b="1" dirty="0" smtClean="0"/>
              <a:t>Document and Graph Stores</a:t>
            </a:r>
          </a:p>
          <a:p>
            <a:pPr lvl="1">
              <a:lnSpc>
                <a:spcPct val="120000"/>
              </a:lnSpc>
            </a:pPr>
            <a:r>
              <a:rPr lang="en-US" dirty="0" smtClean="0"/>
              <a:t>Are the best place to store metadata</a:t>
            </a:r>
          </a:p>
          <a:p>
            <a:pPr lvl="1">
              <a:lnSpc>
                <a:spcPct val="120000"/>
              </a:lnSpc>
            </a:pPr>
            <a:r>
              <a:rPr lang="en-US" dirty="0" smtClean="0"/>
              <a:t>Are more agile then RDBMS systems</a:t>
            </a:r>
          </a:p>
          <a:p>
            <a:pPr lvl="1">
              <a:lnSpc>
                <a:spcPct val="120000"/>
              </a:lnSpc>
            </a:pPr>
            <a:r>
              <a:rPr lang="en-US" dirty="0" smtClean="0"/>
              <a:t>Are difficult to get started without a training and mentoring</a:t>
            </a:r>
          </a:p>
          <a:p>
            <a:pPr lvl="1">
              <a:lnSpc>
                <a:spcPct val="120000"/>
              </a:lnSpc>
            </a:pPr>
            <a:r>
              <a:rPr lang="en-US" dirty="0" smtClean="0"/>
              <a:t>Will provide </a:t>
            </a:r>
            <a:r>
              <a:rPr lang="en-US" b="1" dirty="0" smtClean="0"/>
              <a:t>huge</a:t>
            </a:r>
            <a:r>
              <a:rPr lang="en-US" dirty="0" smtClean="0"/>
              <a:t> long-term rewards</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br>
              <a:rPr lang="en-US" dirty="0" smtClean="0"/>
            </a:br>
            <a:r>
              <a:rPr lang="en-US" dirty="0" smtClean="0"/>
              <a:t/>
            </a:r>
            <a:br>
              <a:rPr lang="en-US" dirty="0" smtClean="0"/>
            </a:br>
            <a:r>
              <a:rPr lang="en-US" dirty="0" smtClean="0"/>
              <a:t>Dan McCreary</a:t>
            </a:r>
            <a:br>
              <a:rPr lang="en-US" dirty="0" smtClean="0"/>
            </a:br>
            <a:r>
              <a:rPr lang="en-US" dirty="0" smtClean="0">
                <a:hlinkClick r:id="rId2"/>
              </a:rPr>
              <a:t>dan.mccreary@marklogic.com</a:t>
            </a:r>
            <a:r>
              <a:rPr lang="en-US" dirty="0" smtClean="0"/>
              <a:t/>
            </a:r>
            <a:br>
              <a:rPr lang="en-US" dirty="0" smtClean="0"/>
            </a:b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4294967295"/>
          </p:nvPr>
        </p:nvSpPr>
        <p:spPr>
          <a:xfrm>
            <a:off x="0" y="6356350"/>
            <a:ext cx="2843213" cy="365125"/>
          </a:xfrm>
          <a:prstGeom prst="rect">
            <a:avLst/>
          </a:prstGeom>
        </p:spPr>
        <p:txBody>
          <a:bodyPr/>
          <a:lstStyle/>
          <a:p>
            <a:r>
              <a:rPr lang="en-US"/>
              <a:t> </a:t>
            </a:r>
          </a:p>
        </p:txBody>
      </p:sp>
      <p:sp>
        <p:nvSpPr>
          <p:cNvPr id="108546" name="Rectangle 2"/>
          <p:cNvSpPr>
            <a:spLocks noGrp="1" noChangeArrowheads="1"/>
          </p:cNvSpPr>
          <p:nvPr>
            <p:ph type="title" idx="4294967295"/>
          </p:nvPr>
        </p:nvSpPr>
        <p:spPr>
          <a:xfrm>
            <a:off x="1981200" y="247650"/>
            <a:ext cx="6076949" cy="685800"/>
          </a:xfrm>
        </p:spPr>
        <p:txBody>
          <a:bodyPr/>
          <a:lstStyle/>
          <a:p>
            <a:r>
              <a:rPr lang="en-US" sz="3600" b="1" dirty="0" smtClean="0"/>
              <a:t>My Punchcard Epiphany</a:t>
            </a:r>
            <a:endParaRPr lang="en-US" sz="3600" b="1" dirty="0"/>
          </a:p>
        </p:txBody>
      </p:sp>
      <p:sp>
        <p:nvSpPr>
          <p:cNvPr id="108547" name="Rectangle 3"/>
          <p:cNvSpPr>
            <a:spLocks noGrp="1" noChangeArrowheads="1"/>
          </p:cNvSpPr>
          <p:nvPr>
            <p:ph type="body" idx="4294967295"/>
          </p:nvPr>
        </p:nvSpPr>
        <p:spPr>
          <a:xfrm>
            <a:off x="0" y="1143000"/>
            <a:ext cx="10664825" cy="600075"/>
          </a:xfrm>
        </p:spPr>
        <p:txBody>
          <a:bodyPr/>
          <a:lstStyle/>
          <a:p>
            <a:pPr>
              <a:buFontTx/>
              <a:buNone/>
            </a:pPr>
            <a:r>
              <a:rPr lang="en-US" sz="2000" dirty="0" smtClean="0"/>
              <a:t>Many Processes Today Are Driven By…The </a:t>
            </a:r>
            <a:r>
              <a:rPr lang="en-US" sz="2000" dirty="0"/>
              <a:t>constraints of yesterday…</a:t>
            </a:r>
          </a:p>
        </p:txBody>
      </p:sp>
      <p:pic>
        <p:nvPicPr>
          <p:cNvPr id="108548" name="Picture 4"/>
          <p:cNvPicPr>
            <a:picLocks noChangeAspect="1" noChangeArrowheads="1"/>
          </p:cNvPicPr>
          <p:nvPr/>
        </p:nvPicPr>
        <p:blipFill>
          <a:blip r:embed="rId2" cstate="screen"/>
          <a:srcRect/>
          <a:stretch>
            <a:fillRect/>
          </a:stretch>
        </p:blipFill>
        <p:spPr bwMode="auto">
          <a:xfrm>
            <a:off x="3199567" y="1943100"/>
            <a:ext cx="6589584" cy="2152650"/>
          </a:xfrm>
          <a:prstGeom prst="rect">
            <a:avLst/>
          </a:prstGeom>
          <a:noFill/>
          <a:ln w="9525">
            <a:noFill/>
            <a:miter lim="800000"/>
            <a:headEnd/>
            <a:tailEnd/>
          </a:ln>
          <a:effectLst/>
        </p:spPr>
      </p:pic>
      <p:sp>
        <p:nvSpPr>
          <p:cNvPr id="108549" name="Text Box 5"/>
          <p:cNvSpPr txBox="1">
            <a:spLocks noChangeArrowheads="1"/>
          </p:cNvSpPr>
          <p:nvPr/>
        </p:nvSpPr>
        <p:spPr bwMode="auto">
          <a:xfrm>
            <a:off x="761802" y="4229101"/>
            <a:ext cx="7573227" cy="1754326"/>
          </a:xfrm>
          <a:prstGeom prst="rect">
            <a:avLst/>
          </a:prstGeom>
          <a:noFill/>
          <a:ln w="9525">
            <a:noFill/>
            <a:miter lim="800000"/>
            <a:headEnd/>
            <a:tailEnd/>
          </a:ln>
          <a:effectLst/>
        </p:spPr>
        <p:txBody>
          <a:bodyPr wrap="none">
            <a:spAutoFit/>
          </a:bodyPr>
          <a:lstStyle/>
          <a:p>
            <a:pPr algn="l"/>
            <a:r>
              <a:rPr lang="en-US" sz="1800" dirty="0" smtClean="0">
                <a:latin typeface="Arial" charset="0"/>
              </a:rPr>
              <a:t>Challenge</a:t>
            </a:r>
            <a:r>
              <a:rPr lang="en-US" sz="1800" dirty="0">
                <a:latin typeface="Arial" charset="0"/>
              </a:rPr>
              <a:t>:</a:t>
            </a:r>
          </a:p>
          <a:p>
            <a:pPr lvl="1" algn="l"/>
            <a:r>
              <a:rPr lang="en-US" sz="1800" b="0" dirty="0">
                <a:latin typeface="Arial" charset="0"/>
              </a:rPr>
              <a:t>Ask ourselves the question…</a:t>
            </a:r>
          </a:p>
          <a:p>
            <a:pPr lvl="1" algn="l"/>
            <a:r>
              <a:rPr lang="en-US" sz="1800" b="0" dirty="0">
                <a:latin typeface="Arial" charset="0"/>
              </a:rPr>
              <a:t>Do our current </a:t>
            </a:r>
            <a:r>
              <a:rPr lang="en-US" sz="1800" b="0" dirty="0" smtClean="0">
                <a:latin typeface="Arial" charset="0"/>
              </a:rPr>
              <a:t>methods </a:t>
            </a:r>
            <a:r>
              <a:rPr lang="en-US" sz="1800" b="0" dirty="0">
                <a:latin typeface="Arial" charset="0"/>
              </a:rPr>
              <a:t>of solving problems with tabular </a:t>
            </a:r>
            <a:r>
              <a:rPr lang="en-US" sz="1800" b="0" dirty="0" smtClean="0">
                <a:latin typeface="Arial" charset="0"/>
              </a:rPr>
              <a:t>data …</a:t>
            </a:r>
          </a:p>
          <a:p>
            <a:pPr lvl="1" algn="l"/>
            <a:r>
              <a:rPr lang="en-US" sz="1800" b="0" dirty="0" smtClean="0">
                <a:latin typeface="Arial" charset="0"/>
              </a:rPr>
              <a:t>Reflect </a:t>
            </a:r>
            <a:r>
              <a:rPr lang="en-US" sz="1800" b="0" dirty="0">
                <a:latin typeface="Arial" charset="0"/>
              </a:rPr>
              <a:t>the storage of the 1950s…</a:t>
            </a:r>
            <a:endParaRPr lang="en-US" sz="1800" b="0" dirty="0" smtClean="0">
              <a:latin typeface="Arial" charset="0"/>
            </a:endParaRPr>
          </a:p>
          <a:p>
            <a:pPr lvl="1" algn="l"/>
            <a:r>
              <a:rPr lang="en-US" sz="1800" b="0" dirty="0" smtClean="0">
                <a:latin typeface="Arial" charset="0"/>
              </a:rPr>
              <a:t>Or </a:t>
            </a:r>
            <a:r>
              <a:rPr lang="en-US" sz="1800" b="0" dirty="0">
                <a:latin typeface="Arial" charset="0"/>
              </a:rPr>
              <a:t>our </a:t>
            </a:r>
            <a:r>
              <a:rPr lang="en-US" sz="1800" dirty="0">
                <a:latin typeface="Arial" charset="0"/>
              </a:rPr>
              <a:t>actual</a:t>
            </a:r>
            <a:r>
              <a:rPr lang="en-US" sz="1800" b="0" dirty="0">
                <a:latin typeface="Arial" charset="0"/>
              </a:rPr>
              <a:t> business requirements?</a:t>
            </a:r>
          </a:p>
          <a:p>
            <a:pPr lvl="1" algn="l"/>
            <a:r>
              <a:rPr lang="en-US" sz="1800" b="0" dirty="0">
                <a:latin typeface="Arial" charset="0"/>
              </a:rPr>
              <a:t>What </a:t>
            </a:r>
            <a:r>
              <a:rPr lang="en-US" sz="1800" b="0" dirty="0" smtClean="0">
                <a:latin typeface="Arial" charset="0"/>
              </a:rPr>
              <a:t>database structures best solve the </a:t>
            </a:r>
            <a:r>
              <a:rPr lang="en-US" sz="1800" b="0" dirty="0">
                <a:latin typeface="Arial" charset="0"/>
              </a:rPr>
              <a:t>actual business problem?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27088" y="1001713"/>
            <a:ext cx="11037887" cy="968375"/>
          </a:xfrm>
        </p:spPr>
        <p:txBody>
          <a:bodyPr/>
          <a:lstStyle/>
          <a:p>
            <a:pPr algn="ctr"/>
            <a:r>
              <a:rPr lang="en-US" sz="3600" b="1" dirty="0" smtClean="0"/>
              <a:t>Dan's 2006 Career Change</a:t>
            </a:r>
            <a:endParaRPr lang="en-US" sz="3600" b="1" dirty="0"/>
          </a:p>
        </p:txBody>
      </p:sp>
      <p:cxnSp>
        <p:nvCxnSpPr>
          <p:cNvPr id="7" name="Straight Arrow Connector 6"/>
          <p:cNvCxnSpPr/>
          <p:nvPr/>
        </p:nvCxnSpPr>
        <p:spPr bwMode="auto">
          <a:xfrm>
            <a:off x="676077" y="3295650"/>
            <a:ext cx="5484971" cy="1588"/>
          </a:xfrm>
          <a:prstGeom prst="straightConnector1">
            <a:avLst/>
          </a:prstGeom>
          <a:solidFill>
            <a:srgbClr val="3399FF"/>
          </a:solidFill>
          <a:ln w="57150" cap="flat" cmpd="sng" algn="ctr">
            <a:solidFill>
              <a:srgbClr val="C00000"/>
            </a:solidFill>
            <a:prstDash val="solid"/>
            <a:round/>
            <a:headEnd type="none" w="med" len="med"/>
            <a:tailEnd type="arrow"/>
          </a:ln>
          <a:effectLst/>
        </p:spPr>
      </p:cxnSp>
      <p:cxnSp>
        <p:nvCxnSpPr>
          <p:cNvPr id="8" name="Straight Arrow Connector 7"/>
          <p:cNvCxnSpPr/>
          <p:nvPr/>
        </p:nvCxnSpPr>
        <p:spPr bwMode="auto">
          <a:xfrm>
            <a:off x="6161048" y="3295650"/>
            <a:ext cx="4570809" cy="1588"/>
          </a:xfrm>
          <a:prstGeom prst="straightConnector1">
            <a:avLst/>
          </a:prstGeom>
          <a:solidFill>
            <a:srgbClr val="3399FF"/>
          </a:solidFill>
          <a:ln w="57150" cap="flat" cmpd="sng" algn="ctr">
            <a:solidFill>
              <a:srgbClr val="00B050"/>
            </a:solidFill>
            <a:prstDash val="solid"/>
            <a:round/>
            <a:headEnd type="none" w="med" len="med"/>
            <a:tailEnd type="arrow"/>
          </a:ln>
          <a:effectLst/>
        </p:spPr>
      </p:cxnSp>
      <p:sp>
        <p:nvSpPr>
          <p:cNvPr id="10" name="TextBox 9"/>
          <p:cNvSpPr txBox="1"/>
          <p:nvPr/>
        </p:nvSpPr>
        <p:spPr>
          <a:xfrm>
            <a:off x="427676" y="2838450"/>
            <a:ext cx="697627" cy="369332"/>
          </a:xfrm>
          <a:prstGeom prst="rect">
            <a:avLst/>
          </a:prstGeom>
          <a:noFill/>
        </p:spPr>
        <p:txBody>
          <a:bodyPr wrap="none" rtlCol="0">
            <a:spAutoFit/>
          </a:bodyPr>
          <a:lstStyle/>
          <a:p>
            <a:pPr algn="ctr"/>
            <a:r>
              <a:rPr lang="en-US" sz="1800" dirty="0" smtClean="0"/>
              <a:t>1983</a:t>
            </a:r>
          </a:p>
        </p:txBody>
      </p:sp>
      <p:sp>
        <p:nvSpPr>
          <p:cNvPr id="11" name="TextBox 10"/>
          <p:cNvSpPr txBox="1"/>
          <p:nvPr/>
        </p:nvSpPr>
        <p:spPr>
          <a:xfrm>
            <a:off x="5760288" y="2609850"/>
            <a:ext cx="697627" cy="369332"/>
          </a:xfrm>
          <a:prstGeom prst="rect">
            <a:avLst/>
          </a:prstGeom>
          <a:noFill/>
        </p:spPr>
        <p:txBody>
          <a:bodyPr wrap="none" rtlCol="0">
            <a:spAutoFit/>
          </a:bodyPr>
          <a:lstStyle/>
          <a:p>
            <a:pPr algn="ctr"/>
            <a:r>
              <a:rPr lang="en-US" sz="1800" dirty="0" smtClean="0"/>
              <a:t>2006</a:t>
            </a:r>
          </a:p>
        </p:txBody>
      </p:sp>
      <p:sp>
        <p:nvSpPr>
          <p:cNvPr id="12" name="TextBox 11"/>
          <p:cNvSpPr txBox="1"/>
          <p:nvPr/>
        </p:nvSpPr>
        <p:spPr>
          <a:xfrm>
            <a:off x="10305449" y="2838450"/>
            <a:ext cx="748923" cy="369332"/>
          </a:xfrm>
          <a:prstGeom prst="rect">
            <a:avLst/>
          </a:prstGeom>
          <a:noFill/>
        </p:spPr>
        <p:txBody>
          <a:bodyPr wrap="none" rtlCol="0">
            <a:spAutoFit/>
          </a:bodyPr>
          <a:lstStyle/>
          <a:p>
            <a:pPr algn="ctr"/>
            <a:r>
              <a:rPr lang="en-US" sz="1800" dirty="0" smtClean="0"/>
              <a:t>today</a:t>
            </a:r>
          </a:p>
        </p:txBody>
      </p:sp>
      <p:sp>
        <p:nvSpPr>
          <p:cNvPr id="15" name="TextBox 14"/>
          <p:cNvSpPr txBox="1"/>
          <p:nvPr/>
        </p:nvSpPr>
        <p:spPr>
          <a:xfrm>
            <a:off x="904736" y="3524251"/>
            <a:ext cx="4524252" cy="446276"/>
          </a:xfrm>
          <a:prstGeom prst="rect">
            <a:avLst/>
          </a:prstGeom>
          <a:noFill/>
        </p:spPr>
        <p:txBody>
          <a:bodyPr wrap="none" rtlCol="0">
            <a:spAutoFit/>
          </a:bodyPr>
          <a:lstStyle/>
          <a:p>
            <a:pPr algn="ctr"/>
            <a:r>
              <a:rPr lang="en-US" b="0" dirty="0" smtClean="0"/>
              <a:t>Trying put information into </a:t>
            </a:r>
            <a:r>
              <a:rPr lang="en-US" b="0" dirty="0" smtClean="0"/>
              <a:t>tables</a:t>
            </a:r>
            <a:endParaRPr lang="en-US" b="0" dirty="0" smtClean="0"/>
          </a:p>
        </p:txBody>
      </p:sp>
      <p:sp>
        <p:nvSpPr>
          <p:cNvPr id="16" name="TextBox 15"/>
          <p:cNvSpPr txBox="1"/>
          <p:nvPr/>
        </p:nvSpPr>
        <p:spPr>
          <a:xfrm>
            <a:off x="6618129" y="3638551"/>
            <a:ext cx="3750666" cy="1154162"/>
          </a:xfrm>
          <a:prstGeom prst="rect">
            <a:avLst/>
          </a:prstGeom>
          <a:noFill/>
        </p:spPr>
        <p:txBody>
          <a:bodyPr wrap="square" rtlCol="0">
            <a:spAutoFit/>
          </a:bodyPr>
          <a:lstStyle/>
          <a:p>
            <a:pPr algn="ctr"/>
            <a:r>
              <a:rPr lang="en-US" b="0" dirty="0" smtClean="0"/>
              <a:t>Showing the world you don't have to put information into </a:t>
            </a:r>
            <a:r>
              <a:rPr lang="en-US" b="0" dirty="0" smtClean="0"/>
              <a:t>tables!</a:t>
            </a:r>
            <a:endParaRPr lang="en-US" b="0" dirty="0" smtClean="0"/>
          </a:p>
        </p:txBody>
      </p:sp>
      <p:cxnSp>
        <p:nvCxnSpPr>
          <p:cNvPr id="18" name="Straight Connector 17"/>
          <p:cNvCxnSpPr/>
          <p:nvPr/>
        </p:nvCxnSpPr>
        <p:spPr bwMode="auto">
          <a:xfrm rot="5400000">
            <a:off x="5818148" y="3295650"/>
            <a:ext cx="685800" cy="0"/>
          </a:xfrm>
          <a:prstGeom prst="line">
            <a:avLst/>
          </a:prstGeom>
          <a:solidFill>
            <a:srgbClr val="3399FF"/>
          </a:solidFill>
          <a:ln w="57150" cap="flat" cmpd="sng" algn="ctr">
            <a:solidFill>
              <a:schemeClr val="tx1"/>
            </a:solidFill>
            <a:prstDash val="solid"/>
            <a:round/>
            <a:headEnd type="none" w="med" len="med"/>
            <a:tailEnd type="none" w="med" len="med"/>
          </a:ln>
          <a:effectLst/>
        </p:spPr>
      </p:cxnSp>
    </p:spTree>
  </p:cSld>
  <p:clrMapOvr>
    <a:masterClrMapping/>
  </p:clrMapOvr>
</p:sld>
</file>

<file path=ppt/theme/theme1.xml><?xml version="1.0" encoding="utf-8"?>
<a:theme xmlns:a="http://schemas.openxmlformats.org/drawingml/2006/main" name="MarkLogic Template 2015">
  <a:themeElements>
    <a:clrScheme name="Custom 59">
      <a:dk1>
        <a:srgbClr val="010101"/>
      </a:dk1>
      <a:lt1>
        <a:sysClr val="window" lastClr="FFFFFF"/>
      </a:lt1>
      <a:dk2>
        <a:srgbClr val="D92231"/>
      </a:dk2>
      <a:lt2>
        <a:srgbClr val="FFFFFF"/>
      </a:lt2>
      <a:accent1>
        <a:srgbClr val="004EA8"/>
      </a:accent1>
      <a:accent2>
        <a:srgbClr val="44499C"/>
      </a:accent2>
      <a:accent3>
        <a:srgbClr val="168DC9"/>
      </a:accent3>
      <a:accent4>
        <a:srgbClr val="149172"/>
      </a:accent4>
      <a:accent5>
        <a:srgbClr val="0295A8"/>
      </a:accent5>
      <a:accent6>
        <a:srgbClr val="00649D"/>
      </a:accent6>
      <a:hlink>
        <a:srgbClr val="004EA8"/>
      </a:hlink>
      <a:folHlink>
        <a:srgbClr val="004EA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solidFill>
            <a:schemeClr val="tx1">
              <a:lumMod val="25000"/>
              <a:lumOff val="75000"/>
            </a:schemeClr>
          </a:solidFill>
        </a:ln>
        <a:effectLst/>
      </a:spPr>
      <a:bodyPr lIns="182880" tIns="91440" rIns="182880" bIns="91440" rtlCol="0" anchor="t" anchorCtr="0"/>
      <a:lstStyle>
        <a:defPPr>
          <a:defRPr sz="160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76200" cap="flat">
          <a:solidFill>
            <a:schemeClr val="tx1"/>
          </a:solidFill>
          <a:headEnd type="none" w="med" len="med"/>
          <a:tailEnd type="triangle" w="med" len="med"/>
        </a:ln>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91440" tIns="0" rIns="0" bIns="0" rtlCol="0" anchor="t" anchorCtr="0">
        <a:noAutofit/>
      </a:bodyPr>
      <a:lstStyle>
        <a:defPPr marL="342900" indent="-342900">
          <a:buClr>
            <a:schemeClr val="tx2"/>
          </a:buClr>
          <a:defRPr b="1" dirty="0" smtClean="0">
            <a:latin typeface="Arial Narrow"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MarkLogic Template 2015</Template>
  <TotalTime>3148</TotalTime>
  <Words>3070</Words>
  <Application>Microsoft Office PowerPoint</Application>
  <PresentationFormat>Custom</PresentationFormat>
  <Paragraphs>732</Paragraphs>
  <Slides>78</Slides>
  <Notes>4</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MarkLogic Template 2015</vt:lpstr>
      <vt:lpstr>NoSQL Metadata Management Strategies</vt:lpstr>
      <vt:lpstr>Outline</vt:lpstr>
      <vt:lpstr>Origins: The Humble Data Dictionary</vt:lpstr>
      <vt:lpstr>Electronic Certificate of Real Estate</vt:lpstr>
      <vt:lpstr>Easy to convert an XML Schema to a form</vt:lpstr>
      <vt:lpstr>Kurt's Suggestion</vt:lpstr>
      <vt:lpstr>Zero Translation</vt:lpstr>
      <vt:lpstr>My Punchcard Epiphany</vt:lpstr>
      <vt:lpstr>Dan's 2006 Career Change</vt:lpstr>
      <vt:lpstr>What is Metadata?</vt:lpstr>
      <vt:lpstr>Book Metadata is a type of "descriptive metadata"</vt:lpstr>
      <vt:lpstr>Song Metadata</vt:lpstr>
      <vt:lpstr>Photo Meta Data</vt:lpstr>
      <vt:lpstr>Relational Database Metadata</vt:lpstr>
      <vt:lpstr>Exercise 1: What is Metadata?</vt:lpstr>
      <vt:lpstr>Exercise 2: Write down everything you would like to know about a column in your database</vt:lpstr>
      <vt:lpstr>Typical Information about a RDBMS Column</vt:lpstr>
      <vt:lpstr>Data Element Rule Metadata</vt:lpstr>
      <vt:lpstr>Reference Metadata</vt:lpstr>
      <vt:lpstr>Social Metadata</vt:lpstr>
      <vt:lpstr>Security Metadata</vt:lpstr>
      <vt:lpstr>QA Attributes</vt:lpstr>
      <vt:lpstr>Semantic Metadata</vt:lpstr>
      <vt:lpstr>Summary</vt:lpstr>
      <vt:lpstr>Part 2: What is NoSQL?</vt:lpstr>
      <vt:lpstr>Before NoSQL</vt:lpstr>
      <vt:lpstr>After NoSQL</vt:lpstr>
      <vt:lpstr>But where should we store our metadata?</vt:lpstr>
      <vt:lpstr>Slide 29</vt:lpstr>
      <vt:lpstr>Three Top Reasons to Use NoSQL to Store Metadata</vt:lpstr>
      <vt:lpstr>Where does NoSQL metadata come from?</vt:lpstr>
      <vt:lpstr>Compare Metadata Origin Flexibility</vt:lpstr>
      <vt:lpstr>NoSQL is "Schema Agnostic"</vt:lpstr>
      <vt:lpstr>Four Translations</vt:lpstr>
      <vt:lpstr>The Translation “Pain Chain”</vt:lpstr>
      <vt:lpstr>Key Question: Impact on Agility</vt:lpstr>
      <vt:lpstr>The Heart of the Enterprise</vt:lpstr>
      <vt:lpstr>Registry vs. Repository</vt:lpstr>
      <vt:lpstr>Metadata Manager</vt:lpstr>
      <vt:lpstr>Twin Cities Financial Institution</vt:lpstr>
      <vt:lpstr>Federal Integrator</vt:lpstr>
      <vt:lpstr>Minnesota Historical Society</vt:lpstr>
      <vt:lpstr>XRX Apps Demo Site</vt:lpstr>
      <vt:lpstr>Managed Metadata</vt:lpstr>
      <vt:lpstr>The NIEM Model</vt:lpstr>
      <vt:lpstr>The Metadata Shopping Cart</vt:lpstr>
      <vt:lpstr>Sample Data Flows</vt:lpstr>
      <vt:lpstr>EMM Requirements</vt:lpstr>
      <vt:lpstr>Dan's Promise to Every BA</vt:lpstr>
      <vt:lpstr>Change Where the Line is Drawn</vt:lpstr>
      <vt:lpstr>Semantic Triangle</vt:lpstr>
      <vt:lpstr>SKOS (Simple Knowledge Organization System)</vt:lpstr>
      <vt:lpstr>SKOS is based on RDF standard</vt:lpstr>
      <vt:lpstr>RDF Fundamentals</vt:lpstr>
      <vt:lpstr>Automatic Document Classification</vt:lpstr>
      <vt:lpstr>Semantic Precision in Space and Time</vt:lpstr>
      <vt:lpstr>Two Kinds of Thinking</vt:lpstr>
      <vt:lpstr>Structured Retrieval is Better</vt:lpstr>
      <vt:lpstr>Table 10.1 - Revised</vt:lpstr>
      <vt:lpstr>Retain Document Structure in Search</vt:lpstr>
      <vt:lpstr>Omni and Complex Search</vt:lpstr>
      <vt:lpstr>Internal vs. External Terms</vt:lpstr>
      <vt:lpstr>Selecting a Database for your Metadata Registry</vt:lpstr>
      <vt:lpstr>Slide 64</vt:lpstr>
      <vt:lpstr>Using the Right Architecture</vt:lpstr>
      <vt:lpstr>Empower the Non Programmer!</vt:lpstr>
      <vt:lpstr>Six "S"s of Metadata Agility</vt:lpstr>
      <vt:lpstr>Finding the right tool for the job</vt:lpstr>
      <vt:lpstr>ATAM Process Flow</vt:lpstr>
      <vt:lpstr>Architecture Selection</vt:lpstr>
      <vt:lpstr>Key Book for Selection Methodology</vt:lpstr>
      <vt:lpstr>Sample Utility Tree</vt:lpstr>
      <vt:lpstr>Slide 73</vt:lpstr>
      <vt:lpstr>Quality Attribute Utility Tree Application</vt:lpstr>
      <vt:lpstr>Selecting a Pilot Project</vt:lpstr>
      <vt:lpstr>Slide 76</vt:lpstr>
      <vt:lpstr>Summary</vt:lpstr>
      <vt:lpstr>Thank You!  Dan McCreary dan.mccreary@marklogic.com </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MarkLogic</dc:title>
  <dc:creator>Dan McCreary</dc:creator>
  <cp:lastModifiedBy>Dan McCreary</cp:lastModifiedBy>
  <cp:revision>320</cp:revision>
  <cp:lastPrinted>2014-12-11T15:43:08Z</cp:lastPrinted>
  <dcterms:created xsi:type="dcterms:W3CDTF">2015-11-15T18:54:11Z</dcterms:created>
  <dcterms:modified xsi:type="dcterms:W3CDTF">2015-11-17T23:22:31Z</dcterms:modified>
</cp:coreProperties>
</file>